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6" r:id="rId6"/>
    <p:sldId id="262" r:id="rId7"/>
    <p:sldId id="267" r:id="rId8"/>
    <p:sldId id="268" r:id="rId9"/>
    <p:sldId id="269" r:id="rId10"/>
    <p:sldId id="270" r:id="rId11"/>
    <p:sldId id="260" r:id="rId12"/>
    <p:sldId id="271" r:id="rId13"/>
    <p:sldId id="261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DC92-9F9C-44D8-B7E6-B945DFD35F53}" type="datetimeFigureOut">
              <a:rPr lang="en-US" smtClean="0"/>
              <a:t>3/17/2020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9CA-EB1C-4984-85F0-90B8A7AA36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DC92-9F9C-44D8-B7E6-B945DFD35F53}" type="datetimeFigureOut">
              <a:rPr lang="en-US" smtClean="0"/>
              <a:t>3/17/2020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9CA-EB1C-4984-85F0-90B8A7AA36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DC92-9F9C-44D8-B7E6-B945DFD35F53}" type="datetimeFigureOut">
              <a:rPr lang="en-US" smtClean="0"/>
              <a:t>3/17/2020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9CA-EB1C-4984-85F0-90B8A7AA36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DC92-9F9C-44D8-B7E6-B945DFD35F53}" type="datetimeFigureOut">
              <a:rPr lang="en-US" smtClean="0"/>
              <a:t>3/17/2020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9CA-EB1C-4984-85F0-90B8A7AA36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DC92-9F9C-44D8-B7E6-B945DFD35F53}" type="datetimeFigureOut">
              <a:rPr lang="en-US" smtClean="0"/>
              <a:t>3/17/2020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9CA-EB1C-4984-85F0-90B8A7AA36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DC92-9F9C-44D8-B7E6-B945DFD35F53}" type="datetimeFigureOut">
              <a:rPr lang="en-US" smtClean="0"/>
              <a:t>3/17/2020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9CA-EB1C-4984-85F0-90B8A7AA36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DC92-9F9C-44D8-B7E6-B945DFD35F53}" type="datetimeFigureOut">
              <a:rPr lang="en-US" smtClean="0"/>
              <a:t>3/17/2020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9CA-EB1C-4984-85F0-90B8A7AA36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DC92-9F9C-44D8-B7E6-B945DFD35F53}" type="datetimeFigureOut">
              <a:rPr lang="en-US" smtClean="0"/>
              <a:t>3/17/2020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9CA-EB1C-4984-85F0-90B8A7AA36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DC92-9F9C-44D8-B7E6-B945DFD35F53}" type="datetimeFigureOut">
              <a:rPr lang="en-US" smtClean="0"/>
              <a:t>3/17/2020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9CA-EB1C-4984-85F0-90B8A7AA36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DC92-9F9C-44D8-B7E6-B945DFD35F53}" type="datetimeFigureOut">
              <a:rPr lang="en-US" smtClean="0"/>
              <a:t>3/17/2020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9CA-EB1C-4984-85F0-90B8A7AA36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DC92-9F9C-44D8-B7E6-B945DFD35F53}" type="datetimeFigureOut">
              <a:rPr lang="en-US" smtClean="0"/>
              <a:t>3/17/2020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9CA-EB1C-4984-85F0-90B8A7AA36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9DC92-9F9C-44D8-B7E6-B945DFD35F53}" type="datetimeFigureOut">
              <a:rPr lang="en-US" smtClean="0"/>
              <a:t>3/17/2020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939CA-EB1C-4984-85F0-90B8A7AA36C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Ženska ljudska prava u teoriji ljudskih prava Kerol Guld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r-Latn-RS" dirty="0" smtClean="0"/>
              <a:t>Kultura ljudskih prava</a:t>
            </a:r>
            <a:endParaRPr lang="sr-Latn-RS" dirty="0"/>
          </a:p>
          <a:p>
            <a:pPr algn="r"/>
            <a:r>
              <a:rPr lang="sr-Latn-RS" dirty="0" smtClean="0"/>
              <a:t>18. mart 2020.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Relaciona privatnost i rekonceptualizacija javne sfere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CS" dirty="0"/>
              <a:t>P</a:t>
            </a:r>
            <a:r>
              <a:rPr lang="sr-Latn-CS" dirty="0" smtClean="0"/>
              <a:t>rivatnost je potrebno razumeti na </a:t>
            </a:r>
            <a:r>
              <a:rPr lang="sr-Latn-CS" dirty="0"/>
              <a:t>više relacioni način, </a:t>
            </a:r>
            <a:r>
              <a:rPr lang="sr-Latn-CS" dirty="0" smtClean="0"/>
              <a:t>umesto </a:t>
            </a:r>
            <a:r>
              <a:rPr lang="sr-Latn-CS" dirty="0"/>
              <a:t>tradicionalnog naglašavanja odvojenosti </a:t>
            </a:r>
            <a:r>
              <a:rPr lang="sr-Latn-CS" dirty="0" smtClean="0"/>
              <a:t>pojedinaca jer se štiti zajednički </a:t>
            </a:r>
            <a:r>
              <a:rPr lang="sr-Latn-CS" dirty="0"/>
              <a:t>prostor koji deli sa </a:t>
            </a:r>
            <a:r>
              <a:rPr lang="sr-Latn-CS" dirty="0" smtClean="0"/>
              <a:t>bližnjima, ali naravno, nasilje se ne toleriše u tom zajedničkom prostoru u kojem takođe treba da postoje odnosi jednakosti</a:t>
            </a:r>
          </a:p>
          <a:p>
            <a:r>
              <a:rPr lang="sr-Latn-CS" dirty="0"/>
              <a:t>P</a:t>
            </a:r>
            <a:r>
              <a:rPr lang="sr-Latn-CS" dirty="0" smtClean="0"/>
              <a:t>otreba </a:t>
            </a:r>
            <a:r>
              <a:rPr lang="sr-Latn-CS" dirty="0"/>
              <a:t>za rekonceptualizacijom javne </a:t>
            </a:r>
            <a:r>
              <a:rPr lang="sr-Latn-CS" dirty="0" smtClean="0"/>
              <a:t>sfere</a:t>
            </a:r>
            <a:r>
              <a:rPr lang="sr-Latn-CS" dirty="0"/>
              <a:t> </a:t>
            </a:r>
            <a:r>
              <a:rPr lang="sr-Latn-CS" dirty="0" smtClean="0"/>
              <a:t>- „javno</a:t>
            </a:r>
            <a:r>
              <a:rPr lang="sr-Latn-CS" dirty="0"/>
              <a:t>“ se širi na institucionalni domen ekonomskog i društvenog </a:t>
            </a:r>
            <a:r>
              <a:rPr lang="sr-Latn-CS" dirty="0" smtClean="0"/>
              <a:t>života, </a:t>
            </a:r>
            <a:r>
              <a:rPr lang="sr-Latn-CS" dirty="0"/>
              <a:t>na domen organizacija poput firmi i dobrovoljnih udruženja van interpersonalnog nivoa. </a:t>
            </a:r>
            <a:endParaRPr lang="sr-Latn-CS" dirty="0" smtClean="0"/>
          </a:p>
          <a:p>
            <a:r>
              <a:rPr lang="sr-Latn-CS" dirty="0" smtClean="0"/>
              <a:t>Umesto javnog (državna sfera) i privatnog (nedržavna sfera), distinkcija između </a:t>
            </a:r>
            <a:r>
              <a:rPr lang="sr-Latn-CS" dirty="0"/>
              <a:t>javnog ili institucionalnog, s jedne strane, i privatnog ili individualnog ili interpersonalnog, sa druge</a:t>
            </a:r>
            <a:r>
              <a:rPr lang="sr-Latn-CS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Ženska socjialna i ekonomska prava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sr-Latn-CS" sz="6600" dirty="0" smtClean="0"/>
              <a:t>Problem javnog i privatnog najčešće se tumači u odnosu na domen građanskih i političkih prava, ali da li se prava žena zapravo više prožimaju sa socijalnim i ekonomskim pravima? Kakva je veza između ogrešenja o ova prava i nasilja nad ženama? </a:t>
            </a:r>
            <a:endParaRPr lang="sr-Latn-CS" sz="6200" dirty="0" smtClean="0"/>
          </a:p>
          <a:p>
            <a:r>
              <a:rPr lang="sr-Latn-CS" sz="6200" dirty="0" smtClean="0"/>
              <a:t>Distinkcija </a:t>
            </a:r>
            <a:r>
              <a:rPr lang="sr-Latn-CS" sz="6200" dirty="0"/>
              <a:t>javno-privatno i rodnospecifični zločini prema ženama, poput nasilja u porodici, uglavnom su predmet analize u vezi sa građanskim i političkim pravima. </a:t>
            </a:r>
            <a:endParaRPr lang="sr-Latn-CS" sz="6200" dirty="0" smtClean="0"/>
          </a:p>
          <a:p>
            <a:r>
              <a:rPr lang="sr-Latn-CS" sz="6200" dirty="0" smtClean="0"/>
              <a:t>Oštro </a:t>
            </a:r>
            <a:r>
              <a:rPr lang="sr-Latn-CS" sz="6200" dirty="0"/>
              <a:t>razdvajanje između </a:t>
            </a:r>
            <a:r>
              <a:rPr lang="sr-Latn-CS" sz="6200" dirty="0" smtClean="0"/>
              <a:t>građanskih i političkih prava, sa jedne, i </a:t>
            </a:r>
            <a:r>
              <a:rPr lang="sr-Latn-CS" sz="6200" dirty="0"/>
              <a:t>socijalnih i ekonomskih </a:t>
            </a:r>
            <a:r>
              <a:rPr lang="sr-Latn-CS" sz="6200" dirty="0" smtClean="0"/>
              <a:t>prava, sa druge strane, </a:t>
            </a:r>
            <a:r>
              <a:rPr lang="sr-Latn-CS" sz="6200" dirty="0"/>
              <a:t>u okviru teorije i prakse ljudskih prava, </a:t>
            </a:r>
            <a:r>
              <a:rPr lang="sr-Latn-CS" sz="6200" dirty="0" smtClean="0"/>
              <a:t>je pogrešno i u </a:t>
            </a:r>
            <a:r>
              <a:rPr lang="sr-Latn-CS" sz="6200" dirty="0"/>
              <a:t>opštem smislu </a:t>
            </a:r>
            <a:r>
              <a:rPr lang="sr-Latn-CS" sz="6200" dirty="0" smtClean="0"/>
              <a:t>ali i prema uticaju na </a:t>
            </a:r>
            <a:r>
              <a:rPr lang="sr-Latn-CS" sz="6200" dirty="0"/>
              <a:t>shvatanje ženskih ljudskih prava. </a:t>
            </a:r>
            <a:endParaRPr lang="sr-Latn-CS" sz="6200" dirty="0" smtClean="0"/>
          </a:p>
          <a:p>
            <a:r>
              <a:rPr lang="sr-Latn-CS" sz="6200" dirty="0" smtClean="0"/>
              <a:t>Zapostavljenost </a:t>
            </a:r>
            <a:r>
              <a:rPr lang="sr-Latn-CS" sz="6200" dirty="0"/>
              <a:t>ključnih ekonomskih i socijalnih prava žena, kao što su pravo na sredstva za život, zdravlje i obrazovanje, direktno doprinosi ugnjetavanju žena kao žena, </a:t>
            </a:r>
            <a:r>
              <a:rPr lang="sr-Latn-CS" sz="6200" dirty="0" smtClean="0"/>
              <a:t>posebno u pogledu rodno zasnovanog nasilja, negativno </a:t>
            </a:r>
            <a:r>
              <a:rPr lang="sr-Latn-CS" sz="6200" dirty="0"/>
              <a:t>utiče na sposobnost žena da se zaštite od kršenja njihovih prava o koja se dešavaju u građanskom ili političkom domenu, i uz to im otežava ostvarivanje prava na političku participaciju. </a:t>
            </a:r>
            <a:endParaRPr lang="sr-Latn-CS" sz="6200" dirty="0" smtClean="0"/>
          </a:p>
          <a:p>
            <a:r>
              <a:rPr lang="sr-Latn-CS" sz="6200" dirty="0" smtClean="0"/>
              <a:t>Primer </a:t>
            </a:r>
            <a:r>
              <a:rPr lang="sr-Latn-CS" sz="6200" dirty="0"/>
              <a:t>ekonomske </a:t>
            </a:r>
            <a:r>
              <a:rPr lang="sr-Latn-CS" sz="6200" dirty="0" smtClean="0"/>
              <a:t>komponente rodno zasnovanog nasilja: prisilna prostitucija; </a:t>
            </a:r>
            <a:r>
              <a:rPr lang="sr-Latn-CS" sz="6200" dirty="0"/>
              <a:t>ubistva i premlaćivanja zbog miraza, kao što je slučaj u </a:t>
            </a:r>
            <a:r>
              <a:rPr lang="sr-Latn-CS" sz="6200" dirty="0" smtClean="0"/>
              <a:t>Indiji; </a:t>
            </a:r>
            <a:r>
              <a:rPr lang="sr-Latn-CS" sz="6200" dirty="0"/>
              <a:t>premlaćivanje žena i zlostavljanje u </a:t>
            </a:r>
            <a:r>
              <a:rPr lang="sr-Latn-CS" sz="6200" dirty="0" smtClean="0"/>
              <a:t>porodici; klitoridektomija (sakaćenje žena) povezana sa nagradom </a:t>
            </a:r>
            <a:r>
              <a:rPr lang="sr-Latn-CS" sz="6200" dirty="0"/>
              <a:t>koju donosi očuvanje ili poboljšanje položaja žena prema njihovoj sposobnosti za brak</a:t>
            </a:r>
            <a:endParaRPr lang="sr-Latn-CS" sz="62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Pandemija korona kovid-19 i porast porodičnog nasilja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</a:t>
            </a:r>
            <a:r>
              <a:rPr lang="sr-Latn-RS" dirty="0" smtClean="0"/>
              <a:t>trah i anksioznost u vezi sa produženim karantinom kao i ekonomski stres u kojem su porodice uvećavaju okolnosti u kojima žene trpe rodno nasilje</a:t>
            </a:r>
            <a:endParaRPr lang="en-GB" dirty="0"/>
          </a:p>
          <a:p>
            <a:r>
              <a:rPr lang="en-GB" dirty="0" smtClean="0"/>
              <a:t>I</a:t>
            </a:r>
            <a:r>
              <a:rPr lang="sr-Latn-RS" dirty="0" smtClean="0"/>
              <a:t>stovremeno, sistemi podrške u doba korone slabe (svi se fokusiraju na virus; sigurne kuće se oslobađaju da bi u njima bili beskućnici ili zaraženi pacijenti, policajci se plaše da se ne zaraze)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Status diferenciranih prava za žene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472518" cy="521497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sr-Latn-CS" dirty="0" smtClean="0"/>
              <a:t>Da li držanje nekih ljudskih prava „posebnim“ za žene ili rodno diferenciranim ugrožava univerzalnost ljudskih prava ili zahteva za jednakošću pred zakonom? Da li priznavanje prava koja se odnose na trudnoću i materinstvo, ili, uopšte, bilo kakvo posebno pominjanje ogrešenja o žene – na primer, seksualne prirode – na neki način krši zahtev za univerzalnošću i jednakošću? </a:t>
            </a:r>
          </a:p>
          <a:p>
            <a:r>
              <a:rPr lang="sr-Latn-CS" dirty="0" smtClean="0"/>
              <a:t>Ljudska prava treba deliti na bazična i nebazična (umesto na prvu, drugu i treću generaciju ljudskih prava)</a:t>
            </a:r>
          </a:p>
          <a:p>
            <a:r>
              <a:rPr lang="sr-Latn-CS" b="1" dirty="0" smtClean="0"/>
              <a:t>Bazična prava </a:t>
            </a:r>
            <a:r>
              <a:rPr lang="sr-Latn-CS" dirty="0" smtClean="0"/>
              <a:t>su prava na </a:t>
            </a:r>
            <a:r>
              <a:rPr lang="sr-Latn-CS" b="1" dirty="0" smtClean="0"/>
              <a:t>uslove za ljudsku delatnost uopšteno </a:t>
            </a:r>
            <a:r>
              <a:rPr lang="sr-Latn-CS" dirty="0" smtClean="0"/>
              <a:t>–posebno ona na život i slobodu, pri čemu „život“ označava ne samo pravo da se ne bude ubijen, već i dostupnost sredstava za život, kao i pravo na zdravstvenu zaštitu, osnovno obrazovanje i neka druga. </a:t>
            </a:r>
          </a:p>
          <a:p>
            <a:r>
              <a:rPr lang="sr-Latn-CS" b="1" dirty="0" smtClean="0"/>
              <a:t>Nebazična ljudska prava </a:t>
            </a:r>
            <a:r>
              <a:rPr lang="sr-Latn-CS" dirty="0" smtClean="0"/>
              <a:t>uključuju </a:t>
            </a:r>
            <a:r>
              <a:rPr lang="sr-Latn-CS" b="1" dirty="0" smtClean="0"/>
              <a:t>prava na uslove za viši razvoj ljudske delatnosti</a:t>
            </a:r>
            <a:r>
              <a:rPr lang="sr-Latn-CS" dirty="0" smtClean="0"/>
              <a:t> u različitim oblicima i omogućavaju veći stepen diferencijacije prema različitosti ljudskih potreba i interesovanja</a:t>
            </a:r>
          </a:p>
          <a:p>
            <a:r>
              <a:rPr lang="sr-Latn-CS" dirty="0" smtClean="0"/>
              <a:t>Guld misli da razlike između muškaraca i žena pre svega treba da se tiču nebazičnih prava, mada priznaje da se može tvrditi da razlike postoje i među bazičnim pravima u svetlu ljudskih bioloških ili društvenih zahteva za trudnoćom i rađanjem.</a:t>
            </a:r>
            <a:endParaRPr lang="sr-Latn-C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T</a:t>
            </a:r>
            <a:r>
              <a:rPr lang="sr-Latn-CS" dirty="0" smtClean="0"/>
              <a:t>radicionalne kulture protiv ženske jednakosti u okviru ljudskih prava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CS" dirty="0" smtClean="0"/>
              <a:t>Kako odgovoriti na zapadnu dominaciju u </a:t>
            </a:r>
            <a:r>
              <a:rPr lang="sr-Latn-CS" dirty="0"/>
              <a:t>diskursu ljudskih prava – sa načelnom privrženošću jednakosti žena i potrebom za </a:t>
            </a:r>
            <a:r>
              <a:rPr lang="sr-Latn-CS" dirty="0" smtClean="0"/>
              <a:t>nediskriminacijom, jakom </a:t>
            </a:r>
            <a:r>
              <a:rPr lang="sr-Latn-CS" dirty="0"/>
              <a:t>podelom na javno i privatno, pojedincu kao prioritetu, i prvenstvom koje se daje građanskim i političkim pravima prve generacije nad ekonomskim, društvenim, kulturnim i razvojnim pravima druge i treće generacije – u odnosu na kulturnu raznovrsnost na svetskom nivou, pri kojoj se mnoge kulture otvoreno zalažu za polno stratifikovana društva, gde dominiraju </a:t>
            </a:r>
            <a:r>
              <a:rPr lang="sr-Latn-CS" dirty="0" smtClean="0"/>
              <a:t>muškarci?</a:t>
            </a:r>
          </a:p>
          <a:p>
            <a:r>
              <a:rPr lang="sr-Latn-CS" dirty="0" smtClean="0"/>
              <a:t>Ako se mora izbeći esencijalizovanje </a:t>
            </a:r>
            <a:r>
              <a:rPr lang="sr-Latn-CS" dirty="0"/>
              <a:t>ženskog </a:t>
            </a:r>
            <a:r>
              <a:rPr lang="sr-Latn-CS" dirty="0" smtClean="0"/>
              <a:t>iskustva </a:t>
            </a:r>
            <a:r>
              <a:rPr lang="sr-Latn-CS" dirty="0"/>
              <a:t>ili rodnih normi </a:t>
            </a:r>
            <a:r>
              <a:rPr lang="sr-Latn-CS" dirty="0" smtClean="0"/>
              <a:t>uopšte (to znači insistiranje da postoji neki element koji ima suštinsko svojstvo te se na osnovu njega nešto definiše kao žensko ili ne-žensko iskustvo), mora se izbeći i </a:t>
            </a:r>
            <a:r>
              <a:rPr lang="sr-Latn-CS" dirty="0"/>
              <a:t>esencijalizovanje </a:t>
            </a:r>
            <a:r>
              <a:rPr lang="sr-Latn-CS" dirty="0" smtClean="0"/>
              <a:t>kultura (kulture su promenjive)</a:t>
            </a:r>
          </a:p>
          <a:p>
            <a:r>
              <a:rPr lang="sr-Latn-CS" dirty="0" smtClean="0"/>
              <a:t>Ukoliko bi se tvrdilo da je kršenje jednakosti žena i njihovog telesnog integriteta deo tradicije (“štetne” kulturne razlike), prioritet se mora dati jednakosti </a:t>
            </a:r>
            <a:r>
              <a:rPr lang="sr-Latn-CS" dirty="0"/>
              <a:t>žena i njihovom telesnom integritetu, kao osnovnim ljudskim pravima, bez obzira na priznate kulturne </a:t>
            </a:r>
            <a:r>
              <a:rPr lang="sr-Latn-CS" dirty="0" smtClean="0"/>
              <a:t>razlike i kulturna prava. </a:t>
            </a: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Ljudska prava – muška prava?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sr-Latn-CS" dirty="0" smtClean="0"/>
              <a:t>Ljudska </a:t>
            </a:r>
            <a:r>
              <a:rPr lang="sr-Latn-CS" dirty="0"/>
              <a:t>prava </a:t>
            </a:r>
            <a:r>
              <a:rPr lang="sr-Latn-CS" dirty="0" smtClean="0"/>
              <a:t>su kritikovana kao “muška prava”, zbog </a:t>
            </a:r>
            <a:r>
              <a:rPr lang="sr-Latn-CS" dirty="0"/>
              <a:t>toga što </a:t>
            </a:r>
            <a:r>
              <a:rPr lang="sr-Latn-CS" dirty="0" smtClean="0"/>
              <a:t>se  prevashodno </a:t>
            </a:r>
            <a:r>
              <a:rPr lang="sr-Latn-CS" dirty="0"/>
              <a:t>odnose na postupke države od kojih pretežno strahuju muškarci (npr. mučenje, nezakonito pritvaranje itd.) </a:t>
            </a:r>
            <a:endParaRPr lang="sr-Latn-CS" dirty="0" smtClean="0"/>
          </a:p>
          <a:p>
            <a:pPr>
              <a:buFont typeface="Wingdings" pitchFamily="2" charset="2"/>
              <a:buChar char="§"/>
            </a:pPr>
            <a:r>
              <a:rPr lang="sr-Latn-CS" dirty="0" smtClean="0"/>
              <a:t>Postoje mnogi zločini </a:t>
            </a:r>
            <a:r>
              <a:rPr lang="sr-Latn-CS" dirty="0"/>
              <a:t>nad ženama, koji su često smešteni u dom i takozvanu privatnu </a:t>
            </a:r>
            <a:r>
              <a:rPr lang="sr-Latn-CS" dirty="0" smtClean="0"/>
              <a:t>sferu, i koji nisu inicijalno bili obuhvaćeni delovanjem aktera koje bi se tumačilo kao kršenje ljudskih prava</a:t>
            </a:r>
          </a:p>
          <a:p>
            <a:pPr>
              <a:buFont typeface="Wingdings" pitchFamily="2" charset="2"/>
              <a:buChar char="§"/>
            </a:pPr>
            <a:r>
              <a:rPr lang="sr-Latn-CS" dirty="0" smtClean="0"/>
              <a:t>Nakon feminističkih kritika, i u teorijskom i u aktivističkom smislu, ljudska </a:t>
            </a:r>
            <a:r>
              <a:rPr lang="sr-Latn-CS" dirty="0"/>
              <a:t>prava sve učestalije dobijaju nova tumačenja prema kojima mogu da se primene na nedržavne aktere (poput nevladinih organizacija, korporacija, pa čak i pojedinaca), a naročito na zahteve da se spreče ogrešenja o prava žena van javne sfere vlasti i ekonomije, kao i unutar njih</a:t>
            </a:r>
            <a:r>
              <a:rPr lang="en-GB" dirty="0" smtClean="0"/>
              <a:t> </a:t>
            </a:r>
            <a:endParaRPr lang="sr-Latn-RS" dirty="0" smtClean="0"/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Prava i briga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972072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sr-Latn-CS" sz="4200" dirty="0" smtClean="0"/>
              <a:t>Kakav oblik rekonstrukcije ljudskih prava je potreban ako se ozbiljno shvati istorijska preokupacija žena brigom, odnosima i odgovornostima prema drugima, umesto da se, kao i do sada, usredsređujemo na individualne zahteve za pravima i s njima povezanim obavezama? Da li se ljudska prava u njihovoj dominantnoj individualističkoj interpretaciji, koja se u velikoj meri zasniva na iskustvima muškaraca u politici i ekonomskom životu, zapravo sukobljavaju sa ovim feminističkim/ženskim naglaskom na brigu, srodničke odnose i obaveze prema onima koju su nam bliski?</a:t>
            </a:r>
            <a:endParaRPr lang="sr-Latn-RS" sz="4200" dirty="0" smtClean="0"/>
          </a:p>
          <a:p>
            <a:r>
              <a:rPr lang="sr-Latn-RS" sz="4200" dirty="0" smtClean="0"/>
              <a:t>R</a:t>
            </a:r>
            <a:r>
              <a:rPr lang="sr-Latn-CS" sz="4200" dirty="0" smtClean="0"/>
              <a:t>asprava </a:t>
            </a:r>
            <a:r>
              <a:rPr lang="sr-Latn-CS" sz="4200" dirty="0"/>
              <a:t>o brizi </a:t>
            </a:r>
            <a:r>
              <a:rPr lang="sr-Latn-CS" sz="4200" dirty="0" smtClean="0"/>
              <a:t>(feministički koncept razvijan pod uticajem ženskog iskustva negovanja drugih, brige odnosno staranja o drugima) nije </a:t>
            </a:r>
            <a:r>
              <a:rPr lang="sr-Latn-CS" sz="4200" dirty="0"/>
              <a:t>imala </a:t>
            </a:r>
            <a:r>
              <a:rPr lang="sr-Latn-CS" sz="4200" dirty="0" smtClean="0"/>
              <a:t>uticaj </a:t>
            </a:r>
            <a:r>
              <a:rPr lang="sr-Latn-CS" sz="4200" dirty="0"/>
              <a:t>na osmišljavanje ljudskih </a:t>
            </a:r>
            <a:r>
              <a:rPr lang="sr-Latn-CS" sz="4200" dirty="0" smtClean="0"/>
              <a:t>prava</a:t>
            </a:r>
          </a:p>
          <a:p>
            <a:r>
              <a:rPr lang="sr-Latn-CS" sz="4200" dirty="0" smtClean="0"/>
              <a:t>Obično se smatra da je briga </a:t>
            </a:r>
            <a:r>
              <a:rPr lang="sr-Latn-CS" sz="4200" dirty="0"/>
              <a:t>povezana sa partikularnim odnosima sa bližnjima, dok </a:t>
            </a:r>
            <a:r>
              <a:rPr lang="sr-Latn-CS" sz="4200" dirty="0" smtClean="0"/>
              <a:t>(ljudska) prava treba da </a:t>
            </a:r>
            <a:r>
              <a:rPr lang="sr-Latn-CS" sz="4200" dirty="0"/>
              <a:t>imaju univerzalni domašaj</a:t>
            </a:r>
            <a:r>
              <a:rPr lang="sr-Latn-CS" sz="4200" dirty="0" smtClean="0"/>
              <a:t>.</a:t>
            </a:r>
          </a:p>
          <a:p>
            <a:pPr>
              <a:buNone/>
            </a:pPr>
            <a:r>
              <a:rPr lang="sr-Latn-CS" sz="4200" dirty="0" smtClean="0"/>
              <a:t>     1) Kerol Giligan artikuliše posebnu žesnku etiku brige nasuprot muškoj etici prava.</a:t>
            </a:r>
          </a:p>
          <a:p>
            <a:pPr>
              <a:buNone/>
            </a:pPr>
            <a:r>
              <a:rPr lang="sr-Latn-CS" sz="4200" dirty="0" smtClean="0"/>
              <a:t>     2) Briga je samo dopuna primarnoj potrebi za ljudskim pravima (koja su individualistička)</a:t>
            </a:r>
          </a:p>
          <a:p>
            <a:pPr>
              <a:buNone/>
            </a:pPr>
            <a:r>
              <a:rPr lang="sr-Latn-CS" sz="4200" dirty="0" smtClean="0"/>
              <a:t>     3) Keron Guld: veza prava i brige je dublja - p</a:t>
            </a:r>
            <a:r>
              <a:rPr lang="sr-Latn-CS" sz="4200" dirty="0" smtClean="0"/>
              <a:t>rava su uvek zahtevi prema drugima, ili prema društvu kao celini; da se nešto učini ili da se suzdrži od neke radnje. Zahtevi prema drugima ne bi imali smisla bez pretpostavljenih intersubjektivnih veza među ljudima. </a:t>
            </a:r>
            <a:r>
              <a:rPr lang="sr-Latn-CS" sz="4200" dirty="0" smtClean="0"/>
              <a:t>U ideju ljudskih prava ugrađena je ideja recipročnog priznanja ljudi da su ljudi i da jedni drugima mogu da upućuju neke zahteve zbog toga – ovo priznavanje ljudskosti je fundamentalno intersubjektivno </a:t>
            </a:r>
            <a:r>
              <a:rPr lang="sr-Latn-CS" sz="4200" dirty="0"/>
              <a:t>i </a:t>
            </a:r>
            <a:r>
              <a:rPr lang="sr-Latn-CS" sz="4200" dirty="0" smtClean="0"/>
              <a:t>društveno. Prava postoje kao prava </a:t>
            </a:r>
            <a:r>
              <a:rPr lang="sr-Latn-CS" sz="4200" dirty="0"/>
              <a:t>samo unutar </a:t>
            </a:r>
            <a:r>
              <a:rPr lang="sr-Latn-CS" sz="4200" dirty="0" smtClean="0"/>
              <a:t>ovakvih društvenih </a:t>
            </a:r>
            <a:r>
              <a:rPr lang="sr-Latn-CS" sz="4200" dirty="0"/>
              <a:t>okvira priznanja.</a:t>
            </a:r>
            <a:endParaRPr lang="en-GB" sz="4200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sr-Latn-C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Carol Gould: </a:t>
            </a:r>
            <a:r>
              <a:rPr lang="sr-Latn-RS" dirty="0" smtClean="0"/>
              <a:t>Prava i briga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CS" dirty="0" smtClean="0"/>
              <a:t>Ljudska </a:t>
            </a:r>
            <a:r>
              <a:rPr lang="sr-Latn-CS" dirty="0"/>
              <a:t>prava </a:t>
            </a:r>
            <a:r>
              <a:rPr lang="sr-Latn-CS" dirty="0" smtClean="0"/>
              <a:t>proizlaze </a:t>
            </a:r>
            <a:r>
              <a:rPr lang="sr-Latn-CS" dirty="0"/>
              <a:t>iz praktične situacije brige i nege </a:t>
            </a:r>
            <a:r>
              <a:rPr lang="sr-Latn-CS" dirty="0" smtClean="0"/>
              <a:t>jer ako </a:t>
            </a:r>
            <a:r>
              <a:rPr lang="sr-Latn-CS" dirty="0"/>
              <a:t>ljudi ne bi bili skloni da brinu o dobrobiti drugih i uopšte o njihovim potrebama, ispostavljanje zahteva za prava drugima, koliko god validno, ostalo bi prazno. </a:t>
            </a:r>
            <a:endParaRPr lang="sr-Latn-CS" dirty="0" smtClean="0"/>
          </a:p>
          <a:p>
            <a:r>
              <a:rPr lang="sr-Latn-CS" dirty="0" smtClean="0"/>
              <a:t>Briga je možda </a:t>
            </a:r>
            <a:r>
              <a:rPr lang="sr-Latn-CS" dirty="0"/>
              <a:t>najbliža u ličnim odnosima sa porodicom i prijateljima, </a:t>
            </a:r>
            <a:r>
              <a:rPr lang="sr-Latn-CS" dirty="0" smtClean="0"/>
              <a:t>ali konceptualno </a:t>
            </a:r>
            <a:r>
              <a:rPr lang="sr-Latn-CS" dirty="0"/>
              <a:t>isključenje iz shvatanja politike odražava dominantno muški karakter tradicionalne političke teorije i, konkretno, teorije društvenog ugovora, prema kojoj su pojedinci shvaćeni kao odvojeni jedni od drugih, ili čak u antagonističkom međusobnom odnosu u prirodnom stanju, a prema tome i bez fundamentalnih odnosa brige za </a:t>
            </a:r>
            <a:r>
              <a:rPr lang="sr-Latn-CS" dirty="0" smtClean="0"/>
              <a:t>druge.</a:t>
            </a:r>
          </a:p>
          <a:p>
            <a:r>
              <a:rPr lang="sr-Latn-CS" dirty="0" smtClean="0"/>
              <a:t>Zbog toga je za feminističku političku teoriju i koncepciju ljudskih prava važno da </a:t>
            </a:r>
            <a:r>
              <a:rPr lang="sr-Latn-CS" b="1" dirty="0" smtClean="0"/>
              <a:t>briga konceptualno bude važan element ljudskih prava, odnosno prava imaju osnovu u brizi prema bližnjima ali i svima ostalima</a:t>
            </a:r>
            <a:endParaRPr lang="en-GB" b="1" dirty="0"/>
          </a:p>
          <a:p>
            <a:r>
              <a:rPr lang="sr-Latn-CS" dirty="0" smtClean="0"/>
              <a:t>Ideja o jednakosti koja je premisa ljudskih prava se zasniva na racionalnoj refleksiji ali i na osećaju zajedništva koje delimo sa drugim ljudima, temelju </a:t>
            </a:r>
            <a:r>
              <a:rPr lang="sr-Latn-CS" dirty="0"/>
              <a:t>zajedničkih potreba, patnje i težnji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/>
              <a:t/>
            </a:r>
            <a:br>
              <a:rPr lang="sr-Latn-CS" dirty="0"/>
            </a:br>
            <a:r>
              <a:rPr lang="sr-Latn-CS" dirty="0" smtClean="0"/>
              <a:t>Univerzalizacija brige</a:t>
            </a:r>
            <a:br>
              <a:rPr lang="sr-Latn-CS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Koncept brige povezan je sa konceptom odgovornosti  </a:t>
            </a:r>
            <a:r>
              <a:rPr lang="sr-Latn-CS" dirty="0"/>
              <a:t>za nekoga ili prema </a:t>
            </a:r>
            <a:r>
              <a:rPr lang="sr-Latn-CS" dirty="0" smtClean="0"/>
              <a:t>nekome – to je veza </a:t>
            </a:r>
            <a:r>
              <a:rPr lang="sr-Latn-CS" dirty="0"/>
              <a:t>sa drugima za koje se osećamo </a:t>
            </a:r>
            <a:r>
              <a:rPr lang="sr-Latn-CS" dirty="0" smtClean="0"/>
              <a:t>odgovornim</a:t>
            </a:r>
          </a:p>
          <a:p>
            <a:r>
              <a:rPr lang="sr-Latn-CS" dirty="0" smtClean="0"/>
              <a:t>Žene </a:t>
            </a:r>
            <a:r>
              <a:rPr lang="sr-Latn-CS" dirty="0"/>
              <a:t>(kao i muškarci) </a:t>
            </a:r>
            <a:r>
              <a:rPr lang="sr-Latn-CS" dirty="0" smtClean="0"/>
              <a:t>odgovorne su </a:t>
            </a:r>
            <a:r>
              <a:rPr lang="sr-Latn-CS" dirty="0"/>
              <a:t>za dobrobit dece, </a:t>
            </a:r>
            <a:r>
              <a:rPr lang="sr-Latn-CS" dirty="0" smtClean="0"/>
              <a:t>kao i za starije rođake</a:t>
            </a:r>
          </a:p>
          <a:p>
            <a:r>
              <a:rPr lang="sr-Latn-CS" dirty="0" smtClean="0"/>
              <a:t>Koncept brige u vezi sa konceptom ljudskih prava naglašava socio-ekonomska prava: prava na životni standard, zdravstvenu </a:t>
            </a:r>
            <a:r>
              <a:rPr lang="sr-Latn-CS" dirty="0"/>
              <a:t>zaštitu i </a:t>
            </a:r>
            <a:r>
              <a:rPr lang="sr-Latn-CS" dirty="0" smtClean="0"/>
              <a:t>obrazovanje</a:t>
            </a:r>
            <a:endParaRPr lang="sr-Latn-CS" dirty="0"/>
          </a:p>
          <a:p>
            <a:r>
              <a:rPr lang="sr-Latn-CS" dirty="0" smtClean="0"/>
              <a:t>Ne možemo da brinemo o svakome podjednako, ali postoji osnovna briga za svakog pojedinca koja može da bude univerzalna </a:t>
            </a:r>
          </a:p>
          <a:p>
            <a:r>
              <a:rPr lang="sr-Latn-CS" dirty="0" smtClean="0"/>
              <a:t>Konkretna (posebna) univerzalnost</a:t>
            </a:r>
          </a:p>
          <a:p>
            <a:endParaRPr lang="sr-Latn-C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Distinkcija privatno i javno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/>
            <a:r>
              <a:rPr lang="sr-Latn-CS" dirty="0" smtClean="0"/>
              <a:t>Kako treba razumeti distinkciju javno-privatno koja istorijski čini osnovu diskursa ljudskih prava ne bi li ona postala delotvorna u odnošenju prema zločinima nad ženama, poput nasilja u porodici, premlaćivanja, pa čak i ubijanja žena? Treba li preispitati tradicionalno poistovećivanje javne sfere sa državom, izuzimajući institucije poput korporacija i dobrovoljnih udruženja, i shvatanje privatne sfere kao nezavisne od odnosa moći u ekonomskom i društvenom životu?</a:t>
            </a:r>
          </a:p>
          <a:p>
            <a:pPr marL="514350" lvl="0" indent="-514350"/>
            <a:r>
              <a:rPr lang="sr-Latn-CS" dirty="0" smtClean="0"/>
              <a:t>Kršenja </a:t>
            </a:r>
            <a:r>
              <a:rPr lang="sr-Latn-CS" dirty="0"/>
              <a:t>prava </a:t>
            </a:r>
            <a:r>
              <a:rPr lang="sr-Latn-CS" dirty="0" smtClean="0"/>
              <a:t>žena u </a:t>
            </a:r>
            <a:r>
              <a:rPr lang="sr-Latn-CS" b="1" dirty="0" smtClean="0"/>
              <a:t>javnoj</a:t>
            </a:r>
            <a:r>
              <a:rPr lang="sr-Latn-CS" dirty="0" smtClean="0"/>
              <a:t> sferi: npr. kada policajci </a:t>
            </a:r>
            <a:r>
              <a:rPr lang="sr-Latn-CS" dirty="0"/>
              <a:t>siluju žene koje su u pritvoru, </a:t>
            </a:r>
            <a:r>
              <a:rPr lang="sr-Latn-CS" dirty="0" smtClean="0"/>
              <a:t>kršenja prava </a:t>
            </a:r>
            <a:r>
              <a:rPr lang="sr-Latn-CS" dirty="0"/>
              <a:t>žena u izbeglištvu ili za vreme </a:t>
            </a:r>
            <a:r>
              <a:rPr lang="sr-Latn-CS" dirty="0" smtClean="0"/>
              <a:t>rata (silovanje u ratu)</a:t>
            </a:r>
          </a:p>
          <a:p>
            <a:pPr marL="514350" lvl="0" indent="-514350"/>
            <a:r>
              <a:rPr lang="sr-Latn-CS" dirty="0" smtClean="0"/>
              <a:t>Kršenja prava </a:t>
            </a:r>
            <a:r>
              <a:rPr lang="sr-Latn-CS" dirty="0"/>
              <a:t>žena u </a:t>
            </a:r>
            <a:r>
              <a:rPr lang="sr-Latn-CS" dirty="0" smtClean="0"/>
              <a:t>domaćinstvu </a:t>
            </a:r>
            <a:r>
              <a:rPr lang="sr-Latn-CS" dirty="0"/>
              <a:t>ili drugim </a:t>
            </a:r>
            <a:r>
              <a:rPr lang="sr-Latn-CS" b="1" dirty="0"/>
              <a:t>privatnim</a:t>
            </a:r>
            <a:r>
              <a:rPr lang="sr-Latn-CS" dirty="0"/>
              <a:t> domenima porodičnog života i međuljudskih </a:t>
            </a:r>
            <a:r>
              <a:rPr lang="sr-Latn-CS" dirty="0" smtClean="0"/>
              <a:t>odnosa: nasilje u porodici, silovanje (uključujuči i silovanje u braku) i drugi vidovi seksualnog zlostavljanja, narušavanja telesnog integriteta, klitoridektomija, kršenje reproduktivnih prava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Primer iz Srbije: žene kao civilne žrtve rata?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dirty="0" smtClean="0"/>
              <a:t>Krajem februara 2020. godine su </a:t>
            </a:r>
            <a:r>
              <a:rPr lang="en-GB" dirty="0" err="1"/>
              <a:t>Autonomni</a:t>
            </a:r>
            <a:r>
              <a:rPr lang="en-GB" dirty="0"/>
              <a:t> </a:t>
            </a:r>
            <a:r>
              <a:rPr lang="en-GB" dirty="0" err="1"/>
              <a:t>ženski</a:t>
            </a:r>
            <a:r>
              <a:rPr lang="en-GB" dirty="0"/>
              <a:t> </a:t>
            </a:r>
            <a:r>
              <a:rPr lang="en-GB" dirty="0" err="1"/>
              <a:t>centar</a:t>
            </a:r>
            <a:r>
              <a:rPr lang="en-GB" dirty="0"/>
              <a:t>, </a:t>
            </a:r>
            <a:r>
              <a:rPr lang="en-GB" dirty="0" err="1"/>
              <a:t>Žene</a:t>
            </a:r>
            <a:r>
              <a:rPr lang="en-GB" dirty="0"/>
              <a:t> u </a:t>
            </a:r>
            <a:r>
              <a:rPr lang="en-GB" dirty="0" err="1"/>
              <a:t>crnom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Fond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humanitarno</a:t>
            </a:r>
            <a:r>
              <a:rPr lang="en-GB" dirty="0"/>
              <a:t> </a:t>
            </a:r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dirty="0" err="1" smtClean="0"/>
              <a:t>apel</a:t>
            </a:r>
            <a:r>
              <a:rPr lang="sr-Latn-RS" dirty="0" smtClean="0"/>
              <a:t>ovali</a:t>
            </a:r>
            <a:r>
              <a:rPr lang="en-GB" dirty="0" smtClean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narodne</a:t>
            </a:r>
            <a:r>
              <a:rPr lang="en-GB" dirty="0"/>
              <a:t> </a:t>
            </a:r>
            <a:r>
              <a:rPr lang="en-GB" dirty="0" err="1"/>
              <a:t>poslanice</a:t>
            </a:r>
            <a:r>
              <a:rPr lang="en-GB" dirty="0"/>
              <a:t>, </a:t>
            </a:r>
            <a:r>
              <a:rPr lang="en-GB" dirty="0" err="1"/>
              <a:t>članice</a:t>
            </a:r>
            <a:r>
              <a:rPr lang="en-GB" dirty="0"/>
              <a:t> </a:t>
            </a:r>
            <a:r>
              <a:rPr lang="en-GB" dirty="0" err="1"/>
              <a:t>Ženske</a:t>
            </a:r>
            <a:r>
              <a:rPr lang="en-GB" dirty="0"/>
              <a:t> </a:t>
            </a:r>
            <a:r>
              <a:rPr lang="en-GB" dirty="0" err="1"/>
              <a:t>parlamentarne</a:t>
            </a:r>
            <a:r>
              <a:rPr lang="en-GB" dirty="0"/>
              <a:t> </a:t>
            </a:r>
            <a:r>
              <a:rPr lang="en-GB" dirty="0" err="1" smtClean="0"/>
              <a:t>mreže</a:t>
            </a:r>
            <a:r>
              <a:rPr lang="sr-Latn-RS" dirty="0" smtClean="0"/>
              <a:t> u Srbiji</a:t>
            </a:r>
            <a:r>
              <a:rPr lang="en-GB" dirty="0" smtClean="0"/>
              <a:t>, </a:t>
            </a:r>
            <a:r>
              <a:rPr lang="en-GB" dirty="0" err="1"/>
              <a:t>da</a:t>
            </a:r>
            <a:r>
              <a:rPr lang="en-GB" dirty="0"/>
              <a:t> </a:t>
            </a:r>
            <a:r>
              <a:rPr lang="en-GB" dirty="0" err="1"/>
              <a:t>glasaju</a:t>
            </a:r>
            <a:r>
              <a:rPr lang="en-GB" dirty="0"/>
              <a:t> </a:t>
            </a:r>
            <a:r>
              <a:rPr lang="en-GB" dirty="0" err="1"/>
              <a:t>protiv</a:t>
            </a:r>
            <a:r>
              <a:rPr lang="en-GB" dirty="0"/>
              <a:t> </a:t>
            </a:r>
            <a:r>
              <a:rPr lang="en-GB" i="1" dirty="0" err="1"/>
              <a:t>Predloga</a:t>
            </a:r>
            <a:r>
              <a:rPr lang="en-GB" i="1" dirty="0"/>
              <a:t> </a:t>
            </a:r>
            <a:r>
              <a:rPr lang="en-GB" i="1" dirty="0" err="1"/>
              <a:t>zakona</a:t>
            </a:r>
            <a:r>
              <a:rPr lang="en-GB" i="1" dirty="0"/>
              <a:t> o </a:t>
            </a:r>
            <a:r>
              <a:rPr lang="en-GB" i="1" dirty="0" err="1"/>
              <a:t>pravima</a:t>
            </a:r>
            <a:r>
              <a:rPr lang="en-GB" i="1" dirty="0"/>
              <a:t> </a:t>
            </a:r>
            <a:r>
              <a:rPr lang="en-GB" i="1" dirty="0" err="1"/>
              <a:t>boraca</a:t>
            </a:r>
            <a:r>
              <a:rPr lang="en-GB" i="1" dirty="0"/>
              <a:t>, </a:t>
            </a:r>
            <a:r>
              <a:rPr lang="en-GB" i="1" dirty="0" err="1"/>
              <a:t>vojnih</a:t>
            </a:r>
            <a:r>
              <a:rPr lang="en-GB" i="1" dirty="0"/>
              <a:t> </a:t>
            </a:r>
            <a:r>
              <a:rPr lang="en-GB" i="1" dirty="0" err="1"/>
              <a:t>invalida</a:t>
            </a:r>
            <a:r>
              <a:rPr lang="en-GB" i="1" dirty="0"/>
              <a:t>, </a:t>
            </a:r>
            <a:r>
              <a:rPr lang="en-GB" i="1" dirty="0" err="1"/>
              <a:t>civilnih</a:t>
            </a:r>
            <a:r>
              <a:rPr lang="en-GB" i="1" dirty="0"/>
              <a:t> </a:t>
            </a:r>
            <a:r>
              <a:rPr lang="en-GB" i="1" dirty="0" err="1"/>
              <a:t>invalida</a:t>
            </a:r>
            <a:r>
              <a:rPr lang="en-GB" i="1" dirty="0"/>
              <a:t> rata </a:t>
            </a:r>
            <a:r>
              <a:rPr lang="en-GB" i="1" dirty="0" err="1"/>
              <a:t>i</a:t>
            </a:r>
            <a:r>
              <a:rPr lang="en-GB" i="1" dirty="0"/>
              <a:t> </a:t>
            </a:r>
            <a:r>
              <a:rPr lang="en-GB" i="1" dirty="0" err="1"/>
              <a:t>članova</a:t>
            </a:r>
            <a:r>
              <a:rPr lang="en-GB" i="1" dirty="0"/>
              <a:t> </a:t>
            </a:r>
            <a:r>
              <a:rPr lang="en-GB" i="1" dirty="0" err="1"/>
              <a:t>njihovih</a:t>
            </a:r>
            <a:r>
              <a:rPr lang="en-GB" i="1" dirty="0"/>
              <a:t> </a:t>
            </a:r>
            <a:r>
              <a:rPr lang="en-GB" i="1" dirty="0" err="1"/>
              <a:t>porodica</a:t>
            </a:r>
            <a:r>
              <a:rPr lang="en-GB" dirty="0"/>
              <a:t> </a:t>
            </a:r>
            <a:r>
              <a:rPr lang="en-GB" dirty="0" err="1"/>
              <a:t>zbog</a:t>
            </a:r>
            <a:r>
              <a:rPr lang="en-GB" dirty="0"/>
              <a:t> toga </a:t>
            </a:r>
            <a:r>
              <a:rPr lang="en-GB" dirty="0" err="1"/>
              <a:t>što</a:t>
            </a:r>
            <a:r>
              <a:rPr lang="en-GB" dirty="0"/>
              <a:t> </a:t>
            </a:r>
            <a:r>
              <a:rPr lang="en-GB" dirty="0" err="1"/>
              <a:t>predloženi</a:t>
            </a:r>
            <a:r>
              <a:rPr lang="en-GB" dirty="0"/>
              <a:t> </a:t>
            </a:r>
            <a:r>
              <a:rPr lang="en-GB" dirty="0" err="1"/>
              <a:t>zakon</a:t>
            </a:r>
            <a:r>
              <a:rPr lang="en-GB" dirty="0"/>
              <a:t> ne </a:t>
            </a:r>
            <a:r>
              <a:rPr lang="en-GB" dirty="0" err="1"/>
              <a:t>prepoznaje</a:t>
            </a:r>
            <a:r>
              <a:rPr lang="en-GB" dirty="0"/>
              <a:t> </a:t>
            </a:r>
            <a:r>
              <a:rPr lang="en-GB" dirty="0" err="1"/>
              <a:t>osobe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preživele</a:t>
            </a:r>
            <a:r>
              <a:rPr lang="en-GB" dirty="0"/>
              <a:t> </a:t>
            </a:r>
            <a:r>
              <a:rPr lang="en-GB" dirty="0" err="1"/>
              <a:t>seksualno</a:t>
            </a:r>
            <a:r>
              <a:rPr lang="en-GB" dirty="0"/>
              <a:t> </a:t>
            </a:r>
            <a:r>
              <a:rPr lang="en-GB" dirty="0" err="1"/>
              <a:t>nasilje</a:t>
            </a:r>
            <a:r>
              <a:rPr lang="en-GB" dirty="0"/>
              <a:t> u </a:t>
            </a:r>
            <a:r>
              <a:rPr lang="en-GB" dirty="0" err="1"/>
              <a:t>oružanim</a:t>
            </a:r>
            <a:r>
              <a:rPr lang="en-GB" dirty="0"/>
              <a:t> </a:t>
            </a:r>
            <a:r>
              <a:rPr lang="en-GB" dirty="0" err="1"/>
              <a:t>sukobima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civilne</a:t>
            </a:r>
            <a:r>
              <a:rPr lang="en-GB" dirty="0"/>
              <a:t> </a:t>
            </a:r>
            <a:r>
              <a:rPr lang="en-GB" dirty="0" err="1"/>
              <a:t>žrtve</a:t>
            </a:r>
            <a:r>
              <a:rPr lang="en-GB" dirty="0"/>
              <a:t> rata</a:t>
            </a:r>
            <a:r>
              <a:rPr lang="en-GB" dirty="0" smtClean="0"/>
              <a:t>.</a:t>
            </a:r>
            <a:endParaRPr lang="sr-Latn-RS" dirty="0" smtClean="0"/>
          </a:p>
          <a:p>
            <a:r>
              <a:rPr lang="sr-Latn-RS" dirty="0" smtClean="0"/>
              <a:t>Definicija </a:t>
            </a:r>
            <a:r>
              <a:rPr lang="en-GB" dirty="0" err="1" smtClean="0"/>
              <a:t>civilnih</a:t>
            </a:r>
            <a:r>
              <a:rPr lang="en-GB" dirty="0" smtClean="0"/>
              <a:t> </a:t>
            </a:r>
            <a:r>
              <a:rPr lang="en-GB" dirty="0" err="1"/>
              <a:t>žrtava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je </a:t>
            </a:r>
            <a:r>
              <a:rPr lang="en-GB" dirty="0" err="1"/>
              <a:t>navedena</a:t>
            </a:r>
            <a:r>
              <a:rPr lang="en-GB" dirty="0"/>
              <a:t> u </a:t>
            </a:r>
            <a:r>
              <a:rPr lang="en-GB" dirty="0" err="1"/>
              <a:t>Nacrtu</a:t>
            </a:r>
            <a:r>
              <a:rPr lang="en-GB" dirty="0"/>
              <a:t> </a:t>
            </a:r>
            <a:r>
              <a:rPr lang="en-GB" dirty="0" err="1"/>
              <a:t>zakona</a:t>
            </a:r>
            <a:r>
              <a:rPr lang="en-GB" dirty="0"/>
              <a:t> </a:t>
            </a:r>
            <a:r>
              <a:rPr lang="en-GB" dirty="0" err="1"/>
              <a:t>isključuje</a:t>
            </a:r>
            <a:r>
              <a:rPr lang="en-GB" dirty="0"/>
              <a:t> </a:t>
            </a:r>
            <a:r>
              <a:rPr lang="en-GB" dirty="0" err="1"/>
              <a:t>širok</a:t>
            </a:r>
            <a:r>
              <a:rPr lang="en-GB" dirty="0"/>
              <a:t> </a:t>
            </a:r>
            <a:r>
              <a:rPr lang="en-GB" dirty="0" err="1"/>
              <a:t>krug</a:t>
            </a:r>
            <a:r>
              <a:rPr lang="en-GB" dirty="0"/>
              <a:t> </a:t>
            </a:r>
            <a:r>
              <a:rPr lang="en-GB" dirty="0" err="1"/>
              <a:t>žrtava</a:t>
            </a:r>
            <a:r>
              <a:rPr lang="en-GB" dirty="0"/>
              <a:t> rata </a:t>
            </a:r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nisu</a:t>
            </a:r>
            <a:r>
              <a:rPr lang="en-GB" dirty="0"/>
              <a:t> </a:t>
            </a:r>
            <a:r>
              <a:rPr lang="en-GB" dirty="0" err="1"/>
              <a:t>pretrpela</a:t>
            </a:r>
            <a:r>
              <a:rPr lang="en-GB" dirty="0"/>
              <a:t> </a:t>
            </a:r>
            <a:r>
              <a:rPr lang="en-GB" dirty="0" err="1"/>
              <a:t>telesno</a:t>
            </a:r>
            <a:r>
              <a:rPr lang="en-GB" dirty="0"/>
              <a:t> </a:t>
            </a:r>
            <a:r>
              <a:rPr lang="en-GB" dirty="0" err="1"/>
              <a:t>oštećenje</a:t>
            </a:r>
            <a:r>
              <a:rPr lang="en-GB" dirty="0"/>
              <a:t> </a:t>
            </a:r>
            <a:r>
              <a:rPr lang="en-GB" dirty="0" err="1"/>
              <a:t>od</a:t>
            </a:r>
            <a:r>
              <a:rPr lang="en-GB" dirty="0"/>
              <a:t> </a:t>
            </a:r>
            <a:r>
              <a:rPr lang="en-GB" dirty="0" smtClean="0"/>
              <a:t>50%</a:t>
            </a:r>
            <a:r>
              <a:rPr lang="sr-Latn-RS" dirty="0" smtClean="0"/>
              <a:t> (</a:t>
            </a:r>
            <a:r>
              <a:rPr lang="en-GB" dirty="0" err="1" smtClean="0"/>
              <a:t>osobe</a:t>
            </a:r>
            <a:r>
              <a:rPr lang="en-GB" dirty="0" smtClean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preživele</a:t>
            </a:r>
            <a:r>
              <a:rPr lang="en-GB" dirty="0"/>
              <a:t> </a:t>
            </a:r>
            <a:r>
              <a:rPr lang="en-GB" dirty="0" err="1"/>
              <a:t>ratno</a:t>
            </a:r>
            <a:r>
              <a:rPr lang="en-GB" dirty="0"/>
              <a:t> </a:t>
            </a:r>
            <a:r>
              <a:rPr lang="en-GB" dirty="0" err="1" smtClean="0"/>
              <a:t>silovanje</a:t>
            </a:r>
            <a:r>
              <a:rPr lang="sr-Latn-RS" dirty="0" smtClean="0"/>
              <a:t> kao </a:t>
            </a:r>
            <a:r>
              <a:rPr lang="en-GB" dirty="0" err="1" smtClean="0"/>
              <a:t>najčešće</a:t>
            </a:r>
            <a:r>
              <a:rPr lang="en-GB" dirty="0" smtClean="0"/>
              <a:t> </a:t>
            </a:r>
            <a:r>
              <a:rPr lang="en-GB" dirty="0" err="1"/>
              <a:t>posledice</a:t>
            </a:r>
            <a:r>
              <a:rPr lang="en-GB" dirty="0"/>
              <a:t> </a:t>
            </a:r>
            <a:r>
              <a:rPr lang="en-GB" dirty="0" err="1"/>
              <a:t>ovog</a:t>
            </a:r>
            <a:r>
              <a:rPr lang="en-GB" dirty="0"/>
              <a:t> </a:t>
            </a:r>
            <a:r>
              <a:rPr lang="en-GB" dirty="0" err="1"/>
              <a:t>zločina</a:t>
            </a:r>
            <a:r>
              <a:rPr lang="en-GB" dirty="0"/>
              <a:t> </a:t>
            </a:r>
            <a:r>
              <a:rPr lang="sr-Latn-RS" dirty="0" smtClean="0"/>
              <a:t>snose </a:t>
            </a:r>
            <a:r>
              <a:rPr lang="en-GB" dirty="0" err="1" smtClean="0"/>
              <a:t>psihološke</a:t>
            </a:r>
            <a:r>
              <a:rPr lang="en-GB" dirty="0" smtClean="0"/>
              <a:t> </a:t>
            </a:r>
            <a:r>
              <a:rPr lang="sr-Latn-RS" dirty="0" smtClean="0"/>
              <a:t>probleme)</a:t>
            </a:r>
            <a:r>
              <a:rPr lang="en-GB" dirty="0" smtClean="0"/>
              <a:t>.</a:t>
            </a:r>
            <a:endParaRPr lang="sr-Latn-RS" dirty="0" smtClean="0"/>
          </a:p>
          <a:p>
            <a:r>
              <a:rPr lang="sr-Latn-RS" dirty="0" smtClean="0"/>
              <a:t>Zakon je usvojen 29.2.2020.</a:t>
            </a:r>
            <a:endParaRPr lang="en-GB" dirty="0"/>
          </a:p>
          <a:p>
            <a:r>
              <a:rPr lang="en-GB" dirty="0" err="1" smtClean="0"/>
              <a:t>Republika</a:t>
            </a:r>
            <a:r>
              <a:rPr lang="en-GB" dirty="0" smtClean="0"/>
              <a:t> </a:t>
            </a:r>
            <a:r>
              <a:rPr lang="en-GB" dirty="0" err="1"/>
              <a:t>Srbija</a:t>
            </a:r>
            <a:r>
              <a:rPr lang="en-GB" dirty="0"/>
              <a:t> </a:t>
            </a:r>
            <a:r>
              <a:rPr lang="en-GB" dirty="0" smtClean="0"/>
              <a:t>je</a:t>
            </a:r>
            <a:r>
              <a:rPr lang="sr-Latn-RS" dirty="0" smtClean="0"/>
              <a:t> je</a:t>
            </a:r>
            <a:r>
              <a:rPr lang="en-GB" dirty="0" err="1" smtClean="0"/>
              <a:t>dina</a:t>
            </a:r>
            <a:r>
              <a:rPr lang="en-GB" dirty="0" smtClean="0"/>
              <a:t> </a:t>
            </a:r>
            <a:r>
              <a:rPr lang="en-GB" dirty="0" err="1"/>
              <a:t>država</a:t>
            </a:r>
            <a:r>
              <a:rPr lang="en-GB" dirty="0"/>
              <a:t> u </a:t>
            </a:r>
            <a:r>
              <a:rPr lang="en-GB" dirty="0" err="1"/>
              <a:t>regionu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svojim</a:t>
            </a:r>
            <a:r>
              <a:rPr lang="en-GB" dirty="0"/>
              <a:t> </a:t>
            </a:r>
            <a:r>
              <a:rPr lang="en-GB" dirty="0" err="1"/>
              <a:t>zakonima</a:t>
            </a:r>
            <a:r>
              <a:rPr lang="en-GB" dirty="0"/>
              <a:t> </a:t>
            </a:r>
            <a:r>
              <a:rPr lang="en-GB" dirty="0" err="1"/>
              <a:t>nije</a:t>
            </a:r>
            <a:r>
              <a:rPr lang="en-GB" dirty="0"/>
              <a:t> </a:t>
            </a:r>
            <a:r>
              <a:rPr lang="en-GB" dirty="0" err="1"/>
              <a:t>prepoznala</a:t>
            </a:r>
            <a:r>
              <a:rPr lang="en-GB" dirty="0"/>
              <a:t> </a:t>
            </a:r>
            <a:r>
              <a:rPr lang="en-GB" dirty="0" err="1"/>
              <a:t>žrtve</a:t>
            </a:r>
            <a:r>
              <a:rPr lang="en-GB" dirty="0"/>
              <a:t> </a:t>
            </a:r>
            <a:r>
              <a:rPr lang="en-GB" dirty="0" err="1"/>
              <a:t>seksualnog</a:t>
            </a:r>
            <a:r>
              <a:rPr lang="en-GB" dirty="0"/>
              <a:t> </a:t>
            </a:r>
            <a:r>
              <a:rPr lang="en-GB" dirty="0" err="1"/>
              <a:t>nasilja</a:t>
            </a:r>
            <a:r>
              <a:rPr lang="en-GB" dirty="0"/>
              <a:t> u </a:t>
            </a:r>
            <a:r>
              <a:rPr lang="en-GB" dirty="0" err="1"/>
              <a:t>ratu</a:t>
            </a:r>
            <a:r>
              <a:rPr lang="en-GB" dirty="0"/>
              <a:t>,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njih</a:t>
            </a:r>
            <a:r>
              <a:rPr lang="en-GB" dirty="0"/>
              <a:t> </a:t>
            </a:r>
            <a:r>
              <a:rPr lang="en-GB" dirty="0" err="1"/>
              <a:t>nije</a:t>
            </a:r>
            <a:r>
              <a:rPr lang="en-GB" dirty="0"/>
              <a:t> </a:t>
            </a:r>
            <a:r>
              <a:rPr lang="en-GB" dirty="0" err="1"/>
              <a:t>obezbedila</a:t>
            </a:r>
            <a:r>
              <a:rPr lang="en-GB" dirty="0"/>
              <a:t> </a:t>
            </a:r>
            <a:r>
              <a:rPr lang="en-GB" dirty="0" err="1"/>
              <a:t>niti</a:t>
            </a:r>
            <a:r>
              <a:rPr lang="en-GB" dirty="0"/>
              <a:t> </a:t>
            </a:r>
            <a:r>
              <a:rPr lang="en-GB" dirty="0" err="1"/>
              <a:t>jedan</a:t>
            </a:r>
            <a:r>
              <a:rPr lang="en-GB" dirty="0"/>
              <a:t> </a:t>
            </a:r>
            <a:r>
              <a:rPr lang="en-GB" dirty="0" err="1"/>
              <a:t>vid</a:t>
            </a:r>
            <a:r>
              <a:rPr lang="en-GB" dirty="0"/>
              <a:t> </a:t>
            </a:r>
            <a:r>
              <a:rPr lang="en-GB" dirty="0" err="1"/>
              <a:t>reparacije</a:t>
            </a:r>
            <a:r>
              <a:rPr lang="en-GB" dirty="0"/>
              <a:t>, </a:t>
            </a:r>
            <a:r>
              <a:rPr lang="en-GB" dirty="0" err="1"/>
              <a:t>što</a:t>
            </a:r>
            <a:r>
              <a:rPr lang="en-GB" dirty="0"/>
              <a:t> je u </a:t>
            </a:r>
            <a:r>
              <a:rPr lang="en-GB" dirty="0" err="1"/>
              <a:t>suprotnosti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brojnim</a:t>
            </a:r>
            <a:r>
              <a:rPr lang="en-GB" dirty="0"/>
              <a:t> </a:t>
            </a:r>
            <a:r>
              <a:rPr lang="en-GB" dirty="0" err="1"/>
              <a:t>dokumentima</a:t>
            </a:r>
            <a:r>
              <a:rPr lang="en-GB" dirty="0"/>
              <a:t> </a:t>
            </a:r>
            <a:r>
              <a:rPr lang="en-GB" dirty="0" err="1"/>
              <a:t>Ujedinjenih</a:t>
            </a:r>
            <a:r>
              <a:rPr lang="en-GB" dirty="0"/>
              <a:t> </a:t>
            </a:r>
            <a:r>
              <a:rPr lang="en-GB" dirty="0" err="1"/>
              <a:t>nacija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preporukama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je </a:t>
            </a:r>
            <a:r>
              <a:rPr lang="en-GB" dirty="0" err="1"/>
              <a:t>Evropska</a:t>
            </a:r>
            <a:r>
              <a:rPr lang="en-GB" dirty="0"/>
              <a:t> </a:t>
            </a:r>
            <a:r>
              <a:rPr lang="en-GB" dirty="0" err="1"/>
              <a:t>komisija</a:t>
            </a:r>
            <a:r>
              <a:rPr lang="en-GB" dirty="0"/>
              <a:t> </a:t>
            </a:r>
            <a:r>
              <a:rPr lang="en-GB" dirty="0" err="1"/>
              <a:t>dala</a:t>
            </a:r>
            <a:r>
              <a:rPr lang="en-GB" dirty="0"/>
              <a:t> </a:t>
            </a:r>
            <a:r>
              <a:rPr lang="en-GB" dirty="0" err="1"/>
              <a:t>Srbiji</a:t>
            </a:r>
            <a:r>
              <a:rPr lang="en-GB" dirty="0"/>
              <a:t> u </a:t>
            </a:r>
            <a:r>
              <a:rPr lang="en-GB" dirty="0" err="1"/>
              <a:t>okviru</a:t>
            </a:r>
            <a:r>
              <a:rPr lang="en-GB" dirty="0"/>
              <a:t> </a:t>
            </a:r>
            <a:r>
              <a:rPr lang="en-GB" dirty="0" err="1"/>
              <a:t>pristupnih</a:t>
            </a:r>
            <a:r>
              <a:rPr lang="en-GB" dirty="0"/>
              <a:t> </a:t>
            </a:r>
            <a:r>
              <a:rPr lang="en-GB" dirty="0" err="1"/>
              <a:t>pregovora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Konvencija o eliminaciji svih oblika diskriminacije žena (CEDAW)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/>
              <a:t>CEDAW </a:t>
            </a:r>
            <a:r>
              <a:rPr lang="sr-Latn-CS" dirty="0" smtClean="0"/>
              <a:t>doprinosi </a:t>
            </a:r>
            <a:r>
              <a:rPr lang="sr-Latn-CS" dirty="0"/>
              <a:t>slabljenju distinkcije između javnog i privatnog </a:t>
            </a:r>
            <a:r>
              <a:rPr lang="sr-Latn-CS" dirty="0" smtClean="0"/>
              <a:t>insistirajući </a:t>
            </a:r>
            <a:r>
              <a:rPr lang="sr-Latn-CS" dirty="0"/>
              <a:t>da se diskriminacija žena i zločini nad ženama ne mogu tolerisati čak i kad su njihovi počinitelji privatna lica, i da je na državama da pokušaju da iskorene diskriminaciju i da se pozabave takvim ogrešenjima, bila ona u </a:t>
            </a:r>
            <a:r>
              <a:rPr lang="sr-Latn-CS" b="1" dirty="0"/>
              <a:t>javnoj ili privatnoj sferi</a:t>
            </a:r>
            <a:r>
              <a:rPr lang="sr-Latn-CS" dirty="0"/>
              <a:t>. </a:t>
            </a:r>
          </a:p>
          <a:p>
            <a:r>
              <a:rPr lang="sr-Latn-CS" dirty="0" smtClean="0"/>
              <a:t>Države moraju </a:t>
            </a:r>
            <a:r>
              <a:rPr lang="sr-Latn-CS" dirty="0"/>
              <a:t>da „preduzmu sve potrebne mere za otklanjanje diskriminacije žena </a:t>
            </a:r>
            <a:r>
              <a:rPr lang="sr-Latn-CS" i="1" dirty="0"/>
              <a:t>od strane bilo kog lica, organizacije ili preduzeća</a:t>
            </a:r>
            <a:r>
              <a:rPr lang="sr-Latn-CS" dirty="0"/>
              <a:t>“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Pravo na privatnost: dobro ili loše?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Pravo na privatnost je npr. u SAD glavna </a:t>
            </a:r>
            <a:r>
              <a:rPr lang="sr-Latn-CS" dirty="0"/>
              <a:t>osnova za zaštitu ženskih reproduktivnih prava koja se tiču </a:t>
            </a:r>
            <a:r>
              <a:rPr lang="sr-Latn-CS" dirty="0" smtClean="0"/>
              <a:t>abortusa</a:t>
            </a:r>
          </a:p>
          <a:p>
            <a:r>
              <a:rPr lang="sr-Latn-CS" dirty="0" smtClean="0"/>
              <a:t>Žene žele neki stepen privatnosti (izbor partera, privatna komunikacija, privatnost zdravstvenih kartona), ali „</a:t>
            </a:r>
            <a:r>
              <a:rPr lang="sr-Latn-CS" dirty="0"/>
              <a:t>privatna“ sfera porodice </a:t>
            </a:r>
            <a:r>
              <a:rPr lang="sr-Latn-CS" dirty="0" smtClean="0"/>
              <a:t>ne sme biti zaštićena na način da je u njoj dopušteno nasilje pozivanjem na „</a:t>
            </a:r>
            <a:r>
              <a:rPr lang="sr-Latn-CS" dirty="0"/>
              <a:t>porodičnu privatnost</a:t>
            </a:r>
            <a:r>
              <a:rPr lang="sr-Latn-CS" dirty="0" smtClean="0"/>
              <a:t>“</a:t>
            </a:r>
          </a:p>
          <a:p>
            <a:r>
              <a:rPr lang="sr-Latn-CS" dirty="0" smtClean="0"/>
              <a:t>Gore pomenuta privatnost kao osnova izbora je u stvari pitanje slobode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1856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Ženska ljudska prava u teoriji ljudskih prava Kerol Guld</vt:lpstr>
      <vt:lpstr>Ljudska prava – muška prava?</vt:lpstr>
      <vt:lpstr>Prava i briga</vt:lpstr>
      <vt:lpstr>Carol Gould: Prava i briga</vt:lpstr>
      <vt:lpstr>  Univerzalizacija brige  </vt:lpstr>
      <vt:lpstr>Distinkcija privatno i javno</vt:lpstr>
      <vt:lpstr>Primer iz Srbije: žene kao civilne žrtve rata?</vt:lpstr>
      <vt:lpstr>Konvencija o eliminaciji svih oblika diskriminacije žena (CEDAW)</vt:lpstr>
      <vt:lpstr>Pravo na privatnost: dobro ili loše?</vt:lpstr>
      <vt:lpstr>Relaciona privatnost i rekonceptualizacija javne sfere</vt:lpstr>
      <vt:lpstr>Ženska socjialna i ekonomska prava</vt:lpstr>
      <vt:lpstr>Pandemija korona kovid-19 i porast porodičnog nasilja</vt:lpstr>
      <vt:lpstr>Status diferenciranih prava za žene</vt:lpstr>
      <vt:lpstr>Tradicionalne kulture protiv ženske jednakosti u okviru ljudskih prava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Ženska ljudska prava</dc:title>
  <dc:creator>Biljana Đorđević</dc:creator>
  <cp:lastModifiedBy>Biljana Đorđević</cp:lastModifiedBy>
  <cp:revision>17</cp:revision>
  <dcterms:created xsi:type="dcterms:W3CDTF">2020-03-17T20:55:24Z</dcterms:created>
  <dcterms:modified xsi:type="dcterms:W3CDTF">2020-03-18T12:01:35Z</dcterms:modified>
</cp:coreProperties>
</file>