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5" r:id="rId2"/>
    <p:sldId id="327" r:id="rId3"/>
    <p:sldId id="310" r:id="rId4"/>
    <p:sldId id="311" r:id="rId5"/>
    <p:sldId id="313" r:id="rId6"/>
    <p:sldId id="312" r:id="rId7"/>
    <p:sldId id="315" r:id="rId8"/>
    <p:sldId id="316" r:id="rId9"/>
    <p:sldId id="320" r:id="rId10"/>
    <p:sldId id="314" r:id="rId11"/>
    <p:sldId id="319" r:id="rId12"/>
    <p:sldId id="321" r:id="rId13"/>
    <p:sldId id="325" r:id="rId14"/>
    <p:sldId id="322" r:id="rId15"/>
    <p:sldId id="324" r:id="rId16"/>
    <p:sldId id="323" r:id="rId17"/>
    <p:sldId id="326" r:id="rId18"/>
    <p:sldId id="317" r:id="rId19"/>
    <p:sldId id="318" r:id="rId20"/>
  </p:sldIdLst>
  <p:sldSz cx="12188825"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527" autoAdjust="0"/>
    <p:restoredTop sz="94629" autoAdjust="0"/>
  </p:normalViewPr>
  <p:slideViewPr>
    <p:cSldViewPr showGuides="1">
      <p:cViewPr varScale="1">
        <p:scale>
          <a:sx n="114" d="100"/>
          <a:sy n="114" d="100"/>
        </p:scale>
        <p:origin x="-378" y="-10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pPr/>
              <a:t>3/25/2020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pPr/>
              <a:t>‹#›</a:t>
            </a:fld>
            <a:endParaRPr/>
          </a:p>
        </p:txBody>
      </p:sp>
    </p:spTree>
    <p:extLst>
      <p:ext uri="{BB962C8B-B14F-4D97-AF65-F5344CB8AC3E}">
        <p14:creationId xmlns=""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pPr/>
              <a:t>3/25/2020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pPr/>
              <a:t>‹#›</a:t>
            </a:fld>
            <a:endParaRPr/>
          </a:p>
        </p:txBody>
      </p:sp>
    </p:spTree>
    <p:extLst>
      <p:ext uri="{BB962C8B-B14F-4D97-AF65-F5344CB8AC3E}">
        <p14:creationId xmlns=""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 xmlns:p14="http://schemas.microsoft.com/office/powerpoint/2010/main" val="949990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pPr/>
              <a:t>3/25/2020</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4600953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pPr/>
              <a:t>3/25/2020</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40790354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pPr/>
              <a:t>3/25/2020</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2738254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pPr/>
              <a:t>3/25/2020</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1761813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3/25/2020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2825340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pPr/>
              <a:t>3/25/2020</a:t>
            </a:fld>
            <a:endParaRPr/>
          </a:p>
        </p:txBody>
      </p:sp>
      <p:sp>
        <p:nvSpPr>
          <p:cNvPr id="9" name="Slide Number Placeholder 8"/>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4208419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pPr/>
              <a:t>3/25/2020</a:t>
            </a:fld>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16266314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pPr/>
              <a:t>3/25/2020</a:t>
            </a:fld>
            <a:endParaRPr/>
          </a:p>
        </p:txBody>
      </p:sp>
      <p:sp>
        <p:nvSpPr>
          <p:cNvPr id="4" name="Slide Number Placeholder 3"/>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3607540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pPr/>
              <a:t>3/25/2020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25449815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3/25/2020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22491721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3/25/2020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70012" y="4953000"/>
            <a:ext cx="11963400" cy="914400"/>
          </a:xfrm>
        </p:spPr>
        <p:txBody>
          <a:bodyPr>
            <a:normAutofit fontScale="90000"/>
          </a:bodyPr>
          <a:lstStyle/>
          <a:p>
            <a:r>
              <a:rPr lang="en-US" sz="1400" dirty="0"/>
              <a:t>      </a:t>
            </a:r>
            <a:br>
              <a:rPr lang="en-US" sz="1400" dirty="0"/>
            </a:br>
            <a:r>
              <a:rPr lang="en-US" sz="1400" dirty="0"/>
              <a:t/>
            </a:r>
            <a:br>
              <a:rPr lang="en-US" sz="1400" dirty="0"/>
            </a:br>
            <a:r>
              <a:rPr lang="en-US" sz="1400" dirty="0"/>
              <a:t/>
            </a:r>
            <a:br>
              <a:rPr lang="en-US" sz="1400" dirty="0"/>
            </a:br>
            <a:r>
              <a:rPr lang="en-US" sz="3100" dirty="0">
                <a:solidFill>
                  <a:schemeClr val="tx1">
                    <a:lumMod val="50000"/>
                  </a:schemeClr>
                </a:solidFill>
              </a:rPr>
              <a:t>STEVAN </a:t>
            </a:r>
            <a:r>
              <a:rPr lang="en-US" sz="2800" dirty="0">
                <a:solidFill>
                  <a:schemeClr val="tx1">
                    <a:lumMod val="50000"/>
                  </a:schemeClr>
                </a:solidFill>
              </a:rPr>
              <a:t>   </a:t>
            </a:r>
            <a:r>
              <a:rPr lang="en-US" sz="3100" dirty="0">
                <a:solidFill>
                  <a:schemeClr val="tx1">
                    <a:lumMod val="50000"/>
                  </a:schemeClr>
                </a:solidFill>
              </a:rPr>
              <a:t>LACMANOVI</a:t>
            </a:r>
            <a:r>
              <a:rPr lang="sr-Latn-RS" sz="3100" dirty="0">
                <a:solidFill>
                  <a:schemeClr val="tx1">
                    <a:lumMod val="50000"/>
                  </a:schemeClr>
                </a:solidFill>
              </a:rPr>
              <a:t>Ć</a:t>
            </a:r>
            <a:endParaRPr lang="en-US" sz="3100" dirty="0">
              <a:solidFill>
                <a:schemeClr val="tx1">
                  <a:lumMod val="50000"/>
                </a:schemeClr>
              </a:solidFill>
            </a:endParaRPr>
          </a:p>
        </p:txBody>
      </p:sp>
      <p:sp>
        <p:nvSpPr>
          <p:cNvPr id="4" name="Subtitle 3"/>
          <p:cNvSpPr>
            <a:spLocks noGrp="1"/>
          </p:cNvSpPr>
          <p:nvPr>
            <p:ph type="subTitle" idx="1"/>
          </p:nvPr>
        </p:nvSpPr>
        <p:spPr>
          <a:xfrm>
            <a:off x="836612" y="914400"/>
            <a:ext cx="8229600" cy="4038600"/>
          </a:xfrm>
        </p:spPr>
        <p:txBody>
          <a:bodyPr/>
          <a:lstStyle/>
          <a:p>
            <a:r>
              <a:rPr lang="it-IT" dirty="0"/>
              <a:t>                          </a:t>
            </a:r>
          </a:p>
          <a:p>
            <a:r>
              <a:rPr lang="it-IT" sz="5400" dirty="0">
                <a:solidFill>
                  <a:schemeClr val="tx1">
                    <a:lumMod val="85000"/>
                  </a:schemeClr>
                </a:solidFill>
              </a:rPr>
              <a:t>Rodna  ravnopravnost</a:t>
            </a:r>
          </a:p>
          <a:p>
            <a:endParaRPr lang="it-IT" dirty="0"/>
          </a:p>
          <a:p>
            <a:r>
              <a:rPr lang="it-IT" dirty="0"/>
              <a:t>    </a:t>
            </a:r>
          </a:p>
          <a:p>
            <a:endParaRPr lang="it-IT" dirty="0"/>
          </a:p>
          <a:p>
            <a:r>
              <a:rPr lang="it-IT" dirty="0"/>
              <a:t>      </a:t>
            </a:r>
          </a:p>
          <a:p>
            <a:endParaRPr lang="it-IT" dirty="0"/>
          </a:p>
        </p:txBody>
      </p:sp>
    </p:spTree>
    <p:extLst>
      <p:ext uri="{BB962C8B-B14F-4D97-AF65-F5344CB8AC3E}">
        <p14:creationId xmlns="" xmlns:p14="http://schemas.microsoft.com/office/powerpoint/2010/main" val="2808920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7088"/>
            <a:ext cx="11582400" cy="7315199"/>
          </a:xfrm>
        </p:spPr>
        <p:txBody>
          <a:bodyPr>
            <a:normAutofit/>
          </a:bodyPr>
          <a:lstStyle/>
          <a:p>
            <a:r>
              <a:rPr lang="sr-Latn-RS" sz="2400" dirty="0"/>
              <a:t>U roku od 24 sata od silovanja,ona je obavila medicinski i pravni pregled.U medicinskom izveštaju pominje se navodno silovanje,vreme,datum i mesto na kome je rečeno da se dogodilo,kao i ime navodnog počinioca.Sledećeg dana je prijavila incident policiji i uložila je tužbu u kojoj je optužila J.B.C da je silovao.Slučaj je ostao na nivou prvostepenog suda od 1997-2005.godine.</a:t>
            </a:r>
            <a:br>
              <a:rPr lang="sr-Latn-RS" sz="2400" dirty="0"/>
            </a:br>
            <a:r>
              <a:rPr lang="sr-Latn-RS" sz="2400" dirty="0"/>
              <a:t>Regionalni sud Davao Sitija je 2005.godine izrekao je oslobađajuću presudu J.B.C.</a:t>
            </a:r>
            <a:br>
              <a:rPr lang="sr-Latn-RS" sz="2400" dirty="0"/>
            </a:br>
            <a:r>
              <a:rPr lang="sr-Latn-RS" sz="2400" dirty="0"/>
              <a:t>Karen Vertido 2007 godine traži od komiteta da utvrdi da je žrtva diskriminacije i da država potpisnica nije ispunila svoje obaveze prema članu 2 (c),(d),(f) Konvencije.Ona takođe traži od Komiteta da preporuči državi potpisnici da joj pruži finansijsku nadoknadu u srazmeri sa fizičkom,psihičkom i socijalnom štetom koja joj je nanešena i ozbiljnošću kršenja njenih prava,kao i da joj omogući nastavak terapije i druge tretmane.  </a:t>
            </a:r>
            <a:br>
              <a:rPr lang="sr-Latn-RS" sz="2400" dirty="0"/>
            </a:br>
            <a:r>
              <a:rPr lang="sr-Latn-RS" sz="2400" dirty="0"/>
              <a:t/>
            </a:r>
            <a:br>
              <a:rPr lang="sr-Latn-RS" sz="2400" dirty="0"/>
            </a:br>
            <a:r>
              <a:rPr lang="sr-Latn-RS" sz="2400" dirty="0"/>
              <a:t> Komitet u saopštenju smatra da je ona pretrpela moralnu i socijalnu štetu i da je žrtva predrasuda,naročito u pogledu prekomernog trajanja sudskog postupka i kroz stereotipe i rodne mitove na koje se oslanja presuda.I da je pretrpela štetu zbog gubitka svog posla. Komitet je smatrao da država članica nije ispunila svoje obaveze,čime je prekršila njena prava iz člana 2 (c) i( f) i člana 5 (a),tumačenim u skladu sa članom 1 Konvencije i opštom preporukom br. 19 Komiteta i daje sledeće preporuke državi članici:</a:t>
            </a:r>
            <a:br>
              <a:rPr lang="sr-Latn-RS" sz="2400" dirty="0"/>
            </a:br>
            <a:r>
              <a:rPr lang="sr-Latn-RS" sz="2400" dirty="0"/>
              <a:t/>
            </a:r>
            <a:br>
              <a:rPr lang="sr-Latn-RS" sz="2400" dirty="0"/>
            </a:br>
            <a:endParaRPr lang="en-US" sz="2400" dirty="0"/>
          </a:p>
        </p:txBody>
      </p:sp>
    </p:spTree>
    <p:extLst>
      <p:ext uri="{BB962C8B-B14F-4D97-AF65-F5344CB8AC3E}">
        <p14:creationId xmlns="" xmlns:p14="http://schemas.microsoft.com/office/powerpoint/2010/main" val="24781601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0812" y="152400"/>
            <a:ext cx="12038013" cy="7086600"/>
          </a:xfrm>
        </p:spPr>
        <p:txBody>
          <a:bodyPr>
            <a:noAutofit/>
          </a:bodyPr>
          <a:lstStyle/>
          <a:p>
            <a:r>
              <a:rPr lang="en-US" sz="2000" dirty="0"/>
              <a:t>• </a:t>
            </a:r>
            <a:r>
              <a:rPr lang="en-US" sz="2000" dirty="0" err="1"/>
              <a:t>Obezbediti</a:t>
            </a:r>
            <a:r>
              <a:rPr lang="en-US" sz="2000" dirty="0"/>
              <a:t> </a:t>
            </a:r>
            <a:r>
              <a:rPr lang="en-US" sz="2000" dirty="0" err="1"/>
              <a:t>odgovarajuću</a:t>
            </a:r>
            <a:r>
              <a:rPr lang="en-US" sz="2000" dirty="0"/>
              <a:t> </a:t>
            </a:r>
            <a:r>
              <a:rPr lang="en-US" sz="2000" dirty="0" err="1"/>
              <a:t>nadoknadu</a:t>
            </a:r>
            <a:r>
              <a:rPr lang="en-US" sz="2000" dirty="0"/>
              <a:t> </a:t>
            </a:r>
            <a:r>
              <a:rPr lang="en-US" sz="2000" dirty="0" err="1"/>
              <a:t>srazm</a:t>
            </a:r>
            <a:r>
              <a:rPr lang="sr-Latn-RS" sz="2000" dirty="0"/>
              <a:t>ernu</a:t>
            </a:r>
            <a:r>
              <a:rPr lang="en-US" sz="2000" dirty="0"/>
              <a:t> </a:t>
            </a:r>
            <a:r>
              <a:rPr lang="en-US" sz="2000" dirty="0" err="1"/>
              <a:t>težini</a:t>
            </a:r>
            <a:r>
              <a:rPr lang="en-US" sz="2000" dirty="0"/>
              <a:t> </a:t>
            </a:r>
            <a:r>
              <a:rPr lang="en-US" sz="2000" dirty="0" err="1"/>
              <a:t>kršenja</a:t>
            </a:r>
            <a:r>
              <a:rPr lang="en-US" sz="2000" dirty="0"/>
              <a:t> </a:t>
            </a:r>
            <a:r>
              <a:rPr lang="en-US" sz="2000" dirty="0" err="1"/>
              <a:t>njenih</a:t>
            </a:r>
            <a:r>
              <a:rPr lang="en-US" sz="2000" dirty="0"/>
              <a:t> </a:t>
            </a:r>
            <a:r>
              <a:rPr lang="en-US" sz="2000" dirty="0" err="1"/>
              <a:t>prava</a:t>
            </a:r>
            <a:r>
              <a:rPr lang="sr-Latn-RS" sz="2000" dirty="0"/>
              <a:t>;  </a:t>
            </a:r>
          </a:p>
          <a:p>
            <a:endParaRPr lang="sr-Latn-RS" sz="2000" dirty="0"/>
          </a:p>
          <a:p>
            <a:r>
              <a:rPr lang="en-US" sz="2000" dirty="0"/>
              <a:t>• </a:t>
            </a:r>
            <a:r>
              <a:rPr lang="en-US" sz="2000" dirty="0" err="1"/>
              <a:t>Preduzeti</a:t>
            </a:r>
            <a:r>
              <a:rPr lang="en-US" sz="2000" dirty="0"/>
              <a:t> </a:t>
            </a:r>
            <a:r>
              <a:rPr lang="en-US" sz="2000" dirty="0" err="1"/>
              <a:t>efikasne</a:t>
            </a:r>
            <a:r>
              <a:rPr lang="en-US" sz="2000" dirty="0"/>
              <a:t> mere </a:t>
            </a:r>
            <a:r>
              <a:rPr lang="en-US" sz="2000" dirty="0" err="1"/>
              <a:t>koje</a:t>
            </a:r>
            <a:r>
              <a:rPr lang="en-US" sz="2000" dirty="0"/>
              <a:t> </a:t>
            </a:r>
            <a:r>
              <a:rPr lang="en-US" sz="2000" dirty="0" err="1"/>
              <a:t>će</a:t>
            </a:r>
            <a:r>
              <a:rPr lang="en-US" sz="2000" dirty="0"/>
              <a:t> </a:t>
            </a:r>
            <a:r>
              <a:rPr lang="en-US" sz="2000" dirty="0" err="1"/>
              <a:t>osigurati</a:t>
            </a:r>
            <a:r>
              <a:rPr lang="en-US" sz="2000" dirty="0"/>
              <a:t> da se </a:t>
            </a:r>
            <a:r>
              <a:rPr lang="en-US" sz="2000" dirty="0" err="1"/>
              <a:t>sudski</a:t>
            </a:r>
            <a:r>
              <a:rPr lang="en-US" sz="2000" dirty="0"/>
              <a:t> </a:t>
            </a:r>
            <a:r>
              <a:rPr lang="en-US" sz="2000" dirty="0" err="1"/>
              <a:t>predmeti</a:t>
            </a:r>
            <a:r>
              <a:rPr lang="en-US" sz="2000" dirty="0"/>
              <a:t> </a:t>
            </a:r>
            <a:r>
              <a:rPr lang="en-US" sz="2000" dirty="0" err="1"/>
              <a:t>koji</a:t>
            </a:r>
            <a:r>
              <a:rPr lang="en-US" sz="2000" dirty="0"/>
              <a:t> </a:t>
            </a:r>
            <a:r>
              <a:rPr lang="en-US" sz="2000" dirty="0" err="1"/>
              <a:t>uključuju</a:t>
            </a:r>
            <a:r>
              <a:rPr lang="sr-Latn-RS" sz="2000" dirty="0"/>
              <a:t> optužbe za silovanje procesuiraju bez nepotrebnog odlaganja;</a:t>
            </a:r>
            <a:endParaRPr lang="en-US" sz="2000" dirty="0"/>
          </a:p>
          <a:p>
            <a:r>
              <a:rPr lang="en-US" sz="2000" dirty="0" err="1"/>
              <a:t>Osigurati</a:t>
            </a:r>
            <a:r>
              <a:rPr lang="en-US" sz="2000" dirty="0"/>
              <a:t> da se </a:t>
            </a:r>
            <a:r>
              <a:rPr lang="en-US" sz="2000" dirty="0" err="1"/>
              <a:t>svi</a:t>
            </a:r>
            <a:r>
              <a:rPr lang="en-US" sz="2000" dirty="0"/>
              <a:t> </a:t>
            </a:r>
            <a:r>
              <a:rPr lang="en-US" sz="2000" dirty="0" err="1"/>
              <a:t>pravni</a:t>
            </a:r>
            <a:r>
              <a:rPr lang="en-US" sz="2000" dirty="0"/>
              <a:t> </a:t>
            </a:r>
            <a:r>
              <a:rPr lang="en-US" sz="2000" dirty="0" err="1"/>
              <a:t>postupci</a:t>
            </a:r>
            <a:r>
              <a:rPr lang="en-US" sz="2000" dirty="0"/>
              <a:t> u </a:t>
            </a:r>
            <a:r>
              <a:rPr lang="en-US" sz="2000" dirty="0" err="1"/>
              <a:t>slučajevima</a:t>
            </a:r>
            <a:r>
              <a:rPr lang="en-US" sz="2000" dirty="0"/>
              <a:t> </a:t>
            </a:r>
            <a:r>
              <a:rPr lang="en-US" sz="2000" dirty="0" err="1"/>
              <a:t>koji</a:t>
            </a:r>
            <a:r>
              <a:rPr lang="en-US" sz="2000" dirty="0"/>
              <a:t> </a:t>
            </a:r>
            <a:r>
              <a:rPr lang="en-US" sz="2000" dirty="0" err="1"/>
              <a:t>uključuju</a:t>
            </a:r>
            <a:r>
              <a:rPr lang="en-US" sz="2000" dirty="0"/>
              <a:t> </a:t>
            </a:r>
            <a:r>
              <a:rPr lang="en-US" sz="2000" dirty="0" err="1"/>
              <a:t>krivična</a:t>
            </a:r>
            <a:r>
              <a:rPr lang="en-US" sz="2000" dirty="0"/>
              <a:t> d</a:t>
            </a:r>
            <a:r>
              <a:rPr lang="sr-Latn-RS" sz="2000" dirty="0"/>
              <a:t>ela silovanja i druga seksualna dela vode nepristrasno i pošteno,bez uticaja predrasuda ili stereotipnih predstava o rodu.Da bi se to postiglo potreban je širok spektar mera,usmerenih na pravni sistem za poboljšanje sudskog postupka u slučajevima silovanja,kao i obuka i edukacija za promenu diskriminatorskih stavova prema ženama</a:t>
            </a:r>
          </a:p>
          <a:p>
            <a:endParaRPr lang="sr-Latn-RS" sz="2000" dirty="0"/>
          </a:p>
          <a:p>
            <a:endParaRPr lang="sr-Latn-RS" sz="2000" dirty="0"/>
          </a:p>
          <a:p>
            <a:r>
              <a:rPr lang="en-US" sz="2000" dirty="0" err="1"/>
              <a:t>Konkretne</a:t>
            </a:r>
            <a:r>
              <a:rPr lang="en-US" sz="2000" dirty="0"/>
              <a:t> mere </a:t>
            </a:r>
            <a:r>
              <a:rPr lang="en-US" sz="2000" dirty="0" err="1"/>
              <a:t>uključuju</a:t>
            </a:r>
            <a:r>
              <a:rPr lang="en-US" sz="2000" dirty="0"/>
              <a:t>:</a:t>
            </a:r>
          </a:p>
          <a:p>
            <a:r>
              <a:rPr lang="en-US" sz="2000" dirty="0"/>
              <a:t>(</a:t>
            </a:r>
            <a:r>
              <a:rPr lang="en-US" sz="2000" dirty="0" err="1"/>
              <a:t>i</a:t>
            </a:r>
            <a:r>
              <a:rPr lang="en-US" sz="2000" dirty="0"/>
              <a:t>) </a:t>
            </a:r>
            <a:r>
              <a:rPr lang="en-US" sz="2000" dirty="0" err="1"/>
              <a:t>Revidiranje</a:t>
            </a:r>
            <a:r>
              <a:rPr lang="en-US" sz="2000" dirty="0"/>
              <a:t> </a:t>
            </a:r>
            <a:r>
              <a:rPr lang="en-US" sz="2000" dirty="0" err="1"/>
              <a:t>definicije</a:t>
            </a:r>
            <a:r>
              <a:rPr lang="en-US" sz="2000" dirty="0"/>
              <a:t> </a:t>
            </a:r>
            <a:r>
              <a:rPr lang="en-US" sz="2000" dirty="0" err="1"/>
              <a:t>silovanja</a:t>
            </a:r>
            <a:r>
              <a:rPr lang="en-US" sz="2000" dirty="0"/>
              <a:t> u </a:t>
            </a:r>
            <a:r>
              <a:rPr lang="en-US" sz="2000" dirty="0" err="1"/>
              <a:t>zakonu</a:t>
            </a:r>
            <a:r>
              <a:rPr lang="en-US" sz="2000" dirty="0"/>
              <a:t> </a:t>
            </a:r>
            <a:r>
              <a:rPr lang="en-US" sz="2000" dirty="0" err="1"/>
              <a:t>kako</a:t>
            </a:r>
            <a:r>
              <a:rPr lang="en-US" sz="2000" dirty="0"/>
              <a:t> bi u </a:t>
            </a:r>
            <a:r>
              <a:rPr lang="en-US" sz="2000" dirty="0" err="1"/>
              <a:t>fokusu</a:t>
            </a:r>
            <a:r>
              <a:rPr lang="en-US" sz="2000" dirty="0"/>
              <a:t> bio </a:t>
            </a:r>
            <a:r>
              <a:rPr lang="en-US" sz="2000" dirty="0" err="1"/>
              <a:t>nedostatak</a:t>
            </a:r>
            <a:endParaRPr lang="en-US" sz="2000" dirty="0"/>
          </a:p>
          <a:p>
            <a:r>
              <a:rPr lang="en-US" sz="2000" dirty="0" err="1"/>
              <a:t>pristanka</a:t>
            </a:r>
            <a:r>
              <a:rPr lang="en-US" sz="2000" dirty="0"/>
              <a:t>;</a:t>
            </a:r>
          </a:p>
          <a:p>
            <a:r>
              <a:rPr lang="en-US" sz="2000" dirty="0"/>
              <a:t> (ii) </a:t>
            </a:r>
            <a:r>
              <a:rPr lang="en-US" sz="2000" dirty="0" err="1"/>
              <a:t>Uklanjanje</a:t>
            </a:r>
            <a:r>
              <a:rPr lang="en-US" sz="2000" dirty="0"/>
              <a:t> </a:t>
            </a:r>
            <a:r>
              <a:rPr lang="en-US" sz="2000" dirty="0" err="1"/>
              <a:t>bilo</a:t>
            </a:r>
            <a:r>
              <a:rPr lang="en-US" sz="2000" dirty="0"/>
              <a:t> </a:t>
            </a:r>
            <a:r>
              <a:rPr lang="en-US" sz="2000" dirty="0" err="1"/>
              <a:t>kojeg</a:t>
            </a:r>
            <a:r>
              <a:rPr lang="en-US" sz="2000" dirty="0"/>
              <a:t> </a:t>
            </a:r>
            <a:r>
              <a:rPr lang="en-US" sz="2000" dirty="0" err="1"/>
              <a:t>uslova</a:t>
            </a:r>
            <a:r>
              <a:rPr lang="en-US" sz="2000" dirty="0"/>
              <a:t> u </a:t>
            </a:r>
            <a:r>
              <a:rPr lang="en-US" sz="2000" dirty="0" err="1"/>
              <a:t>zakonodavstvu</a:t>
            </a:r>
            <a:r>
              <a:rPr lang="en-US" sz="2000" dirty="0"/>
              <a:t> </a:t>
            </a:r>
            <a:r>
              <a:rPr lang="en-US" sz="2000" dirty="0" err="1"/>
              <a:t>koji</a:t>
            </a:r>
            <a:r>
              <a:rPr lang="en-US" sz="2000" dirty="0"/>
              <a:t> </a:t>
            </a:r>
            <a:r>
              <a:rPr lang="en-US" sz="2000" dirty="0" err="1"/>
              <a:t>podrazumeva</a:t>
            </a:r>
            <a:endParaRPr lang="en-US" sz="2000" dirty="0"/>
          </a:p>
          <a:p>
            <a:r>
              <a:rPr lang="en-US" sz="2000" dirty="0"/>
              <a:t>da se </a:t>
            </a:r>
            <a:r>
              <a:rPr lang="en-US" sz="2000" dirty="0" err="1"/>
              <a:t>seksualni</a:t>
            </a:r>
            <a:r>
              <a:rPr lang="en-US" sz="2000" dirty="0"/>
              <a:t> </a:t>
            </a:r>
            <a:r>
              <a:rPr lang="en-US" sz="2000" dirty="0" err="1"/>
              <a:t>napad</a:t>
            </a:r>
            <a:r>
              <a:rPr lang="en-US" sz="2000" dirty="0"/>
              <a:t> </a:t>
            </a:r>
            <a:r>
              <a:rPr lang="en-US" sz="2000" dirty="0" err="1"/>
              <a:t>vrši</a:t>
            </a:r>
            <a:r>
              <a:rPr lang="en-US" sz="2000" dirty="0"/>
              <a:t> </a:t>
            </a:r>
            <a:r>
              <a:rPr lang="en-US" sz="2000" dirty="0" err="1"/>
              <a:t>silom</a:t>
            </a:r>
            <a:r>
              <a:rPr lang="en-US" sz="2000" dirty="0"/>
              <a:t> </a:t>
            </a:r>
            <a:r>
              <a:rPr lang="en-US" sz="2000" dirty="0" err="1"/>
              <a:t>ili</a:t>
            </a:r>
            <a:r>
              <a:rPr lang="en-US" sz="2000" dirty="0"/>
              <a:t> </a:t>
            </a:r>
            <a:r>
              <a:rPr lang="en-US" sz="2000" dirty="0" err="1"/>
              <a:t>nasiljem</a:t>
            </a:r>
            <a:r>
              <a:rPr lang="en-US" sz="2000" dirty="0"/>
              <a:t>, </a:t>
            </a:r>
            <a:r>
              <a:rPr lang="en-US" sz="2000" dirty="0" err="1"/>
              <a:t>i</a:t>
            </a:r>
            <a:r>
              <a:rPr lang="en-US" sz="2000" dirty="0"/>
              <a:t> </a:t>
            </a:r>
            <a:r>
              <a:rPr lang="en-US" sz="2000" dirty="0" err="1"/>
              <a:t>svakog</a:t>
            </a:r>
            <a:r>
              <a:rPr lang="en-US" sz="2000" dirty="0"/>
              <a:t> </a:t>
            </a:r>
            <a:r>
              <a:rPr lang="en-US" sz="2000" dirty="0" err="1"/>
              <a:t>zahteva</a:t>
            </a:r>
            <a:r>
              <a:rPr lang="en-US" sz="2000" dirty="0"/>
              <a:t> za </a:t>
            </a:r>
            <a:r>
              <a:rPr lang="en-US" sz="2000" dirty="0" err="1"/>
              <a:t>dokazom</a:t>
            </a:r>
            <a:r>
              <a:rPr lang="en-US" sz="2000" dirty="0"/>
              <a:t> </a:t>
            </a:r>
            <a:r>
              <a:rPr lang="en-US" sz="2000" dirty="0" err="1"/>
              <a:t>penetracije</a:t>
            </a:r>
            <a:r>
              <a:rPr lang="en-US" sz="2000" dirty="0"/>
              <a:t>, </a:t>
            </a:r>
            <a:r>
              <a:rPr lang="en-US" sz="2000" dirty="0" err="1"/>
              <a:t>kao</a:t>
            </a:r>
            <a:r>
              <a:rPr lang="en-US" sz="2000" dirty="0"/>
              <a:t> </a:t>
            </a:r>
            <a:r>
              <a:rPr lang="en-US" sz="2000" dirty="0" err="1"/>
              <a:t>i</a:t>
            </a:r>
            <a:endParaRPr lang="en-US" sz="2000" dirty="0"/>
          </a:p>
          <a:p>
            <a:r>
              <a:rPr lang="en-US" sz="2000" dirty="0" err="1"/>
              <a:t>minimiziranje</a:t>
            </a:r>
            <a:r>
              <a:rPr lang="en-US" sz="2000" dirty="0"/>
              <a:t> </a:t>
            </a:r>
            <a:r>
              <a:rPr lang="en-US" sz="2000" dirty="0" err="1"/>
              <a:t>sekundarne</a:t>
            </a:r>
            <a:r>
              <a:rPr lang="en-US" sz="2000" dirty="0"/>
              <a:t> </a:t>
            </a:r>
            <a:r>
              <a:rPr lang="en-US" sz="2000" dirty="0" err="1"/>
              <a:t>viktimizacije</a:t>
            </a:r>
            <a:r>
              <a:rPr lang="en-US" sz="2000" dirty="0"/>
              <a:t> </a:t>
            </a:r>
            <a:r>
              <a:rPr lang="en-US" sz="2000" dirty="0" err="1"/>
              <a:t>podnositeljke</a:t>
            </a:r>
            <a:r>
              <a:rPr lang="en-US" sz="2000" dirty="0"/>
              <a:t> </a:t>
            </a:r>
            <a:r>
              <a:rPr lang="en-US" sz="2000" dirty="0" err="1"/>
              <a:t>žalbe</a:t>
            </a:r>
            <a:r>
              <a:rPr lang="en-US" sz="2000" dirty="0"/>
              <a:t> / </a:t>
            </a:r>
            <a:r>
              <a:rPr lang="en-US" sz="2000" dirty="0" err="1"/>
              <a:t>osobe</a:t>
            </a:r>
            <a:r>
              <a:rPr lang="en-US" sz="2000" dirty="0"/>
              <a:t> </a:t>
            </a:r>
            <a:r>
              <a:rPr lang="en-US" sz="2000" dirty="0" err="1"/>
              <a:t>koja</a:t>
            </a:r>
            <a:r>
              <a:rPr lang="en-US" sz="2000" dirty="0"/>
              <a:t> je </a:t>
            </a:r>
            <a:r>
              <a:rPr lang="en-US" sz="2000" dirty="0" err="1"/>
              <a:t>pretrpjela</a:t>
            </a:r>
            <a:r>
              <a:rPr lang="en-US" sz="2000" dirty="0"/>
              <a:t> </a:t>
            </a:r>
            <a:r>
              <a:rPr lang="en-US" sz="2000" dirty="0" err="1"/>
              <a:t>silovanje</a:t>
            </a:r>
            <a:r>
              <a:rPr lang="en-US" sz="2000" dirty="0"/>
              <a:t> u</a:t>
            </a:r>
          </a:p>
          <a:p>
            <a:r>
              <a:rPr lang="en-US" sz="2000" dirty="0" err="1"/>
              <a:t>postupku</a:t>
            </a:r>
            <a:r>
              <a:rPr lang="en-US" sz="2000" dirty="0"/>
              <a:t>, </a:t>
            </a:r>
            <a:r>
              <a:rPr lang="en-US" sz="2000" dirty="0" err="1"/>
              <a:t>donošenjem</a:t>
            </a:r>
            <a:r>
              <a:rPr lang="en-US" sz="2000" dirty="0"/>
              <a:t> </a:t>
            </a:r>
            <a:r>
              <a:rPr lang="en-US" sz="2000" dirty="0" err="1"/>
              <a:t>definicije</a:t>
            </a:r>
            <a:r>
              <a:rPr lang="en-US" sz="2000" dirty="0"/>
              <a:t> </a:t>
            </a:r>
            <a:r>
              <a:rPr lang="en-US" sz="2000" dirty="0" err="1"/>
              <a:t>seksualnog</a:t>
            </a:r>
            <a:r>
              <a:rPr lang="en-US" sz="2000" dirty="0"/>
              <a:t> </a:t>
            </a:r>
            <a:r>
              <a:rPr lang="en-US" sz="2000" dirty="0" err="1"/>
              <a:t>nasilja</a:t>
            </a:r>
            <a:r>
              <a:rPr lang="en-US" sz="2000" dirty="0"/>
              <a:t> </a:t>
            </a:r>
            <a:r>
              <a:rPr lang="en-US" sz="2000" dirty="0" err="1"/>
              <a:t>koja</a:t>
            </a:r>
            <a:r>
              <a:rPr lang="en-US" sz="2000" dirty="0"/>
              <a:t> </a:t>
            </a:r>
            <a:r>
              <a:rPr lang="en-US" sz="2000" dirty="0" err="1"/>
              <a:t>ili</a:t>
            </a:r>
            <a:r>
              <a:rPr lang="en-US" sz="2000" dirty="0"/>
              <a:t>:</a:t>
            </a:r>
          </a:p>
          <a:p>
            <a:endParaRPr lang="en-US" sz="1600" dirty="0"/>
          </a:p>
          <a:p>
            <a:endParaRPr lang="en-US" sz="1600" dirty="0"/>
          </a:p>
        </p:txBody>
      </p:sp>
    </p:spTree>
    <p:extLst>
      <p:ext uri="{BB962C8B-B14F-4D97-AF65-F5344CB8AC3E}">
        <p14:creationId xmlns="" xmlns:p14="http://schemas.microsoft.com/office/powerpoint/2010/main" val="11085069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BBDB1A4-9CD9-40CD-BBC4-5E88F1640FA9}"/>
              </a:ext>
            </a:extLst>
          </p:cNvPr>
          <p:cNvSpPr>
            <a:spLocks noGrp="1"/>
          </p:cNvSpPr>
          <p:nvPr>
            <p:ph type="body" sz="half" idx="2"/>
          </p:nvPr>
        </p:nvSpPr>
        <p:spPr>
          <a:xfrm>
            <a:off x="608012" y="304800"/>
            <a:ext cx="6079682" cy="1981200"/>
          </a:xfrm>
        </p:spPr>
        <p:txBody>
          <a:bodyPr/>
          <a:lstStyle/>
          <a:p>
            <a:endParaRPr lang="sr-Latn-RS" dirty="0"/>
          </a:p>
          <a:p>
            <a:endParaRPr lang="en-US" dirty="0"/>
          </a:p>
        </p:txBody>
      </p:sp>
      <p:sp>
        <p:nvSpPr>
          <p:cNvPr id="2" name="Rectangle 1">
            <a:extLst>
              <a:ext uri="{FF2B5EF4-FFF2-40B4-BE49-F238E27FC236}">
                <a16:creationId xmlns="" xmlns:a16="http://schemas.microsoft.com/office/drawing/2014/main" id="{967BF682-AF73-44C2-8F80-CF4E03EB3765}"/>
              </a:ext>
            </a:extLst>
          </p:cNvPr>
          <p:cNvSpPr/>
          <p:nvPr/>
        </p:nvSpPr>
        <p:spPr>
          <a:xfrm>
            <a:off x="83658" y="-1752600"/>
            <a:ext cx="11506200" cy="7478970"/>
          </a:xfrm>
          <a:prstGeom prst="rect">
            <a:avLst/>
          </a:prstGeom>
        </p:spPr>
        <p:txBody>
          <a:bodyPr wrap="square">
            <a:spAutoFit/>
          </a:bodyPr>
          <a:lstStyle/>
          <a:p>
            <a:endParaRPr lang="en-US" sz="2000" dirty="0"/>
          </a:p>
          <a:p>
            <a:endParaRPr lang="en-US" sz="2000" dirty="0"/>
          </a:p>
          <a:p>
            <a:endParaRPr lang="en-US" sz="2000" dirty="0"/>
          </a:p>
          <a:p>
            <a:r>
              <a:rPr lang="en-US" sz="2000" dirty="0"/>
              <a:t> </a:t>
            </a:r>
          </a:p>
          <a:p>
            <a:endParaRPr lang="en-US" sz="2000" dirty="0"/>
          </a:p>
          <a:p>
            <a:endParaRPr lang="en-US" sz="2000" dirty="0"/>
          </a:p>
          <a:p>
            <a:endParaRPr lang="en-US" sz="2000" dirty="0"/>
          </a:p>
          <a:p>
            <a:r>
              <a:rPr lang="en-US" sz="2000" dirty="0"/>
              <a:t>- </a:t>
            </a:r>
            <a:r>
              <a:rPr lang="en-US" sz="2000" dirty="0" err="1"/>
              <a:t>zahteva</a:t>
            </a:r>
            <a:r>
              <a:rPr lang="en-US" sz="2000" dirty="0"/>
              <a:t> </a:t>
            </a:r>
            <a:r>
              <a:rPr lang="en-US" sz="2000" dirty="0" err="1"/>
              <a:t>postojanje</a:t>
            </a:r>
            <a:r>
              <a:rPr lang="en-US" sz="2000" dirty="0"/>
              <a:t> “</a:t>
            </a:r>
            <a:r>
              <a:rPr lang="en-US" sz="2000" dirty="0" err="1"/>
              <a:t>nedvosmislene</a:t>
            </a:r>
            <a:r>
              <a:rPr lang="en-US" sz="2000" dirty="0"/>
              <a:t> </a:t>
            </a:r>
            <a:r>
              <a:rPr lang="en-US" sz="2000" dirty="0" err="1"/>
              <a:t>i</a:t>
            </a:r>
            <a:r>
              <a:rPr lang="en-US" sz="2000" dirty="0"/>
              <a:t> </a:t>
            </a:r>
            <a:r>
              <a:rPr lang="en-US" sz="2000" dirty="0" err="1"/>
              <a:t>dobrovoljne</a:t>
            </a:r>
            <a:r>
              <a:rPr lang="en-US" sz="2000" dirty="0"/>
              <a:t> </a:t>
            </a:r>
            <a:r>
              <a:rPr lang="en-US" sz="2000" dirty="0" err="1"/>
              <a:t>saglasnosti</a:t>
            </a:r>
            <a:r>
              <a:rPr lang="en-US" sz="2000" dirty="0"/>
              <a:t>” </a:t>
            </a:r>
            <a:r>
              <a:rPr lang="en-US" sz="2000" dirty="0" err="1"/>
              <a:t>i</a:t>
            </a:r>
            <a:r>
              <a:rPr lang="en-US" sz="2000" dirty="0"/>
              <a:t> </a:t>
            </a:r>
            <a:r>
              <a:rPr lang="en-US" sz="2000" dirty="0" err="1"/>
              <a:t>zahteva</a:t>
            </a:r>
            <a:r>
              <a:rPr lang="en-US" sz="2000" dirty="0"/>
              <a:t> </a:t>
            </a:r>
            <a:r>
              <a:rPr lang="en-US" sz="2000" dirty="0" err="1"/>
              <a:t>dokaze</a:t>
            </a:r>
            <a:r>
              <a:rPr lang="en-US" sz="2000" dirty="0"/>
              <a:t> od </a:t>
            </a:r>
            <a:r>
              <a:rPr lang="en-US" sz="2000" dirty="0" err="1"/>
              <a:t>optuženog</a:t>
            </a:r>
            <a:r>
              <a:rPr lang="en-US" sz="2000" dirty="0"/>
              <a:t> o </a:t>
            </a:r>
            <a:r>
              <a:rPr lang="en-US" sz="2000" dirty="0" err="1"/>
              <a:t>koracima</a:t>
            </a:r>
            <a:r>
              <a:rPr lang="en-US" sz="2000" dirty="0"/>
              <a:t> </a:t>
            </a:r>
            <a:r>
              <a:rPr lang="en-US" sz="2000" dirty="0" err="1"/>
              <a:t>koje</a:t>
            </a:r>
            <a:r>
              <a:rPr lang="en-US" sz="2000" dirty="0"/>
              <a:t> je </a:t>
            </a:r>
            <a:r>
              <a:rPr lang="en-US" sz="2000" dirty="0" err="1"/>
              <a:t>preduzeo</a:t>
            </a:r>
            <a:r>
              <a:rPr lang="en-US" sz="2000" dirty="0"/>
              <a:t> </a:t>
            </a:r>
            <a:r>
              <a:rPr lang="en-US" sz="2000" dirty="0" err="1"/>
              <a:t>kako</a:t>
            </a:r>
            <a:r>
              <a:rPr lang="en-US" sz="2000" dirty="0"/>
              <a:t> bi </a:t>
            </a:r>
            <a:r>
              <a:rPr lang="en-US" sz="2000" dirty="0" err="1"/>
              <a:t>utvrdio</a:t>
            </a:r>
            <a:r>
              <a:rPr lang="en-US" sz="2000" dirty="0"/>
              <a:t> da li je </a:t>
            </a:r>
            <a:r>
              <a:rPr lang="en-US" sz="2000" dirty="0" err="1"/>
              <a:t>podnositeljka</a:t>
            </a:r>
            <a:r>
              <a:rPr lang="en-US" sz="2000" dirty="0"/>
              <a:t> </a:t>
            </a:r>
            <a:r>
              <a:rPr lang="en-US" sz="2000" dirty="0" err="1"/>
              <a:t>žalbe</a:t>
            </a:r>
            <a:r>
              <a:rPr lang="en-US" sz="2000" dirty="0"/>
              <a:t> / </a:t>
            </a:r>
            <a:r>
              <a:rPr lang="en-US" sz="2000" dirty="0" err="1"/>
              <a:t>osoba</a:t>
            </a:r>
            <a:r>
              <a:rPr lang="en-US" sz="2000" dirty="0"/>
              <a:t> </a:t>
            </a:r>
            <a:r>
              <a:rPr lang="en-US" sz="2000" dirty="0" err="1"/>
              <a:t>koja</a:t>
            </a:r>
            <a:r>
              <a:rPr lang="en-US" sz="2000" dirty="0"/>
              <a:t> je</a:t>
            </a:r>
          </a:p>
          <a:p>
            <a:r>
              <a:rPr lang="en-US" sz="2000" dirty="0" err="1"/>
              <a:t>pretrpjela</a:t>
            </a:r>
            <a:r>
              <a:rPr lang="en-US" sz="2000" dirty="0"/>
              <a:t> </a:t>
            </a:r>
            <a:r>
              <a:rPr lang="en-US" sz="2000" dirty="0" err="1"/>
              <a:t>silovanje</a:t>
            </a:r>
            <a:r>
              <a:rPr lang="en-US" sz="2000" dirty="0"/>
              <a:t> </a:t>
            </a:r>
            <a:r>
              <a:rPr lang="en-US" sz="2000" dirty="0" err="1"/>
              <a:t>dala</a:t>
            </a:r>
            <a:r>
              <a:rPr lang="en-US" sz="2000" dirty="0"/>
              <a:t> </a:t>
            </a:r>
            <a:r>
              <a:rPr lang="en-US" sz="2000" dirty="0" err="1"/>
              <a:t>pristanak</a:t>
            </a:r>
            <a:r>
              <a:rPr lang="en-US" sz="2000" dirty="0"/>
              <a:t>; </a:t>
            </a:r>
            <a:r>
              <a:rPr lang="en-US" sz="2000" dirty="0" err="1"/>
              <a:t>ili</a:t>
            </a:r>
            <a:endParaRPr lang="en-US" sz="2000" dirty="0"/>
          </a:p>
          <a:p>
            <a:r>
              <a:rPr lang="en-US" sz="2000" dirty="0"/>
              <a:t>- </a:t>
            </a:r>
            <a:r>
              <a:rPr lang="en-US" sz="2000" dirty="0" err="1"/>
              <a:t>zahteva</a:t>
            </a:r>
            <a:r>
              <a:rPr lang="en-US" sz="2000" dirty="0"/>
              <a:t> da se </a:t>
            </a:r>
            <a:r>
              <a:rPr lang="en-US" sz="2000" dirty="0" err="1"/>
              <a:t>taj</a:t>
            </a:r>
            <a:r>
              <a:rPr lang="en-US" sz="2000" dirty="0"/>
              <a:t> </a:t>
            </a:r>
            <a:r>
              <a:rPr lang="en-US" sz="2000" dirty="0" err="1"/>
              <a:t>čin</a:t>
            </a:r>
            <a:r>
              <a:rPr lang="en-US" sz="2000" dirty="0"/>
              <a:t> </a:t>
            </a:r>
            <a:r>
              <a:rPr lang="en-US" sz="2000" dirty="0" err="1"/>
              <a:t>odvija</a:t>
            </a:r>
            <a:r>
              <a:rPr lang="en-US" sz="2000" dirty="0"/>
              <a:t> u “</a:t>
            </a:r>
            <a:r>
              <a:rPr lang="en-US" sz="2000" dirty="0" err="1"/>
              <a:t>prisilnim</a:t>
            </a:r>
            <a:r>
              <a:rPr lang="en-US" sz="2000" dirty="0"/>
              <a:t> </a:t>
            </a:r>
            <a:r>
              <a:rPr lang="en-US" sz="2000" dirty="0" err="1"/>
              <a:t>okolnostima</a:t>
            </a:r>
            <a:r>
              <a:rPr lang="en-US" sz="2000" dirty="0"/>
              <a:t>” </a:t>
            </a:r>
            <a:r>
              <a:rPr lang="en-US" sz="2000" dirty="0" err="1"/>
              <a:t>i</a:t>
            </a:r>
            <a:r>
              <a:rPr lang="en-US" sz="2000" dirty="0"/>
              <a:t> </a:t>
            </a:r>
            <a:r>
              <a:rPr lang="en-US" sz="2000" dirty="0" err="1"/>
              <a:t>uključuje</a:t>
            </a:r>
            <a:r>
              <a:rPr lang="en-US" sz="2000" dirty="0"/>
              <a:t> </a:t>
            </a:r>
            <a:r>
              <a:rPr lang="en-US" sz="2000" dirty="0" err="1"/>
              <a:t>širok</a:t>
            </a:r>
            <a:r>
              <a:rPr lang="en-US" sz="2000" dirty="0"/>
              <a:t> </a:t>
            </a:r>
            <a:r>
              <a:rPr lang="en-US" sz="2000" dirty="0" err="1"/>
              <a:t>spektar</a:t>
            </a:r>
            <a:r>
              <a:rPr lang="en-US" sz="2000" dirty="0"/>
              <a:t> </a:t>
            </a:r>
            <a:r>
              <a:rPr lang="en-US" sz="2000" dirty="0" err="1"/>
              <a:t>prisilnih</a:t>
            </a:r>
            <a:endParaRPr lang="en-US" sz="2000" dirty="0"/>
          </a:p>
          <a:p>
            <a:r>
              <a:rPr lang="en-US" sz="2000" dirty="0"/>
              <a:t>okolnosti.2</a:t>
            </a:r>
          </a:p>
          <a:p>
            <a:r>
              <a:rPr lang="en-US" sz="2000" dirty="0"/>
              <a:t> (iii) </a:t>
            </a:r>
            <a:r>
              <a:rPr lang="en-US" sz="2000" dirty="0" err="1"/>
              <a:t>Odgovarajuće</a:t>
            </a:r>
            <a:r>
              <a:rPr lang="en-US" sz="2000" dirty="0"/>
              <a:t> </a:t>
            </a:r>
            <a:r>
              <a:rPr lang="en-US" sz="2000" dirty="0" err="1"/>
              <a:t>i</a:t>
            </a:r>
            <a:r>
              <a:rPr lang="en-US" sz="2000" dirty="0"/>
              <a:t> </a:t>
            </a:r>
            <a:r>
              <a:rPr lang="en-US" sz="2000" dirty="0" err="1"/>
              <a:t>redovne</a:t>
            </a:r>
            <a:r>
              <a:rPr lang="en-US" sz="2000" dirty="0"/>
              <a:t> </a:t>
            </a:r>
            <a:r>
              <a:rPr lang="en-US" sz="2000" dirty="0" err="1"/>
              <a:t>obuke</a:t>
            </a:r>
            <a:r>
              <a:rPr lang="en-US" sz="2000" dirty="0"/>
              <a:t> o </a:t>
            </a:r>
            <a:r>
              <a:rPr lang="en-US" sz="2000" dirty="0" err="1"/>
              <a:t>Konvenciji</a:t>
            </a:r>
            <a:r>
              <a:rPr lang="en-US" sz="2000" dirty="0"/>
              <a:t> o </a:t>
            </a:r>
            <a:r>
              <a:rPr lang="en-US" sz="2000" dirty="0" err="1"/>
              <a:t>eliminaciji</a:t>
            </a:r>
            <a:r>
              <a:rPr lang="en-US" sz="2000" dirty="0"/>
              <a:t> </a:t>
            </a:r>
            <a:r>
              <a:rPr lang="en-US" sz="2000" dirty="0" err="1"/>
              <a:t>svih</a:t>
            </a:r>
            <a:r>
              <a:rPr lang="en-US" sz="2000" dirty="0"/>
              <a:t> </a:t>
            </a:r>
            <a:r>
              <a:rPr lang="en-US" sz="2000" dirty="0" err="1"/>
              <a:t>oblika</a:t>
            </a:r>
            <a:endParaRPr lang="en-US" sz="2000" dirty="0"/>
          </a:p>
          <a:p>
            <a:r>
              <a:rPr lang="en-US" sz="2000" dirty="0" err="1"/>
              <a:t>diskriminacije</a:t>
            </a:r>
            <a:r>
              <a:rPr lang="en-US" sz="2000" dirty="0"/>
              <a:t> </a:t>
            </a:r>
            <a:r>
              <a:rPr lang="en-US" sz="2000" dirty="0" err="1"/>
              <a:t>žena</a:t>
            </a:r>
            <a:r>
              <a:rPr lang="en-US" sz="2000" dirty="0"/>
              <a:t>, </a:t>
            </a:r>
            <a:r>
              <a:rPr lang="en-US" sz="2000" dirty="0" err="1"/>
              <a:t>njenom</a:t>
            </a:r>
            <a:r>
              <a:rPr lang="en-US" sz="2000" dirty="0"/>
              <a:t> </a:t>
            </a:r>
            <a:r>
              <a:rPr lang="en-US" sz="2000" dirty="0" err="1"/>
              <a:t>Opcionom</a:t>
            </a:r>
            <a:r>
              <a:rPr lang="en-US" sz="2000" dirty="0"/>
              <a:t> </a:t>
            </a:r>
            <a:r>
              <a:rPr lang="en-US" sz="2000" dirty="0" err="1"/>
              <a:t>protokolu</a:t>
            </a:r>
            <a:r>
              <a:rPr lang="en-US" sz="2000" dirty="0"/>
              <a:t> </a:t>
            </a:r>
            <a:r>
              <a:rPr lang="en-US" sz="2000" dirty="0" err="1"/>
              <a:t>i</a:t>
            </a:r>
            <a:r>
              <a:rPr lang="en-US" sz="2000" dirty="0"/>
              <a:t> </a:t>
            </a:r>
            <a:r>
              <a:rPr lang="en-US" sz="2000" dirty="0" err="1"/>
              <a:t>njegovim</a:t>
            </a:r>
            <a:r>
              <a:rPr lang="en-US" sz="2000" dirty="0"/>
              <a:t> </a:t>
            </a:r>
            <a:r>
              <a:rPr lang="en-US" sz="2000" dirty="0" err="1"/>
              <a:t>opštim</a:t>
            </a:r>
            <a:r>
              <a:rPr lang="en-US" sz="2000" dirty="0"/>
              <a:t> </a:t>
            </a:r>
            <a:r>
              <a:rPr lang="en-US" sz="2000" dirty="0" err="1"/>
              <a:t>preporukama</a:t>
            </a:r>
            <a:r>
              <a:rPr lang="en-US" sz="2000" dirty="0"/>
              <a:t>, a </a:t>
            </a:r>
            <a:r>
              <a:rPr lang="en-US" sz="2000" dirty="0" err="1"/>
              <a:t>posebno</a:t>
            </a:r>
            <a:r>
              <a:rPr lang="en-US" sz="2000" dirty="0"/>
              <a:t> o</a:t>
            </a:r>
          </a:p>
          <a:p>
            <a:r>
              <a:rPr lang="en-US" sz="2000" dirty="0" err="1"/>
              <a:t>opštoj</a:t>
            </a:r>
            <a:r>
              <a:rPr lang="en-US" sz="2000" dirty="0"/>
              <a:t> </a:t>
            </a:r>
            <a:r>
              <a:rPr lang="en-US" sz="2000" dirty="0" err="1"/>
              <a:t>preporuci</a:t>
            </a:r>
            <a:r>
              <a:rPr lang="en-US" sz="2000" dirty="0"/>
              <a:t> br. 19. za </a:t>
            </a:r>
            <a:r>
              <a:rPr lang="en-US" sz="2000" dirty="0" err="1"/>
              <a:t>osoblje</a:t>
            </a:r>
            <a:r>
              <a:rPr lang="en-US" sz="2000" dirty="0"/>
              <a:t> </a:t>
            </a:r>
            <a:r>
              <a:rPr lang="en-US" sz="2000" dirty="0" err="1"/>
              <a:t>sudstva</a:t>
            </a:r>
            <a:r>
              <a:rPr lang="en-US" sz="2000" dirty="0"/>
              <a:t>, </a:t>
            </a:r>
            <a:r>
              <a:rPr lang="en-US" sz="2000" dirty="0" err="1"/>
              <a:t>tužilaštva</a:t>
            </a:r>
            <a:r>
              <a:rPr lang="en-US" sz="2000" dirty="0"/>
              <a:t> </a:t>
            </a:r>
            <a:r>
              <a:rPr lang="en-US" sz="2000" dirty="0" err="1"/>
              <a:t>i</a:t>
            </a:r>
            <a:r>
              <a:rPr lang="en-US" sz="2000" dirty="0"/>
              <a:t> </a:t>
            </a:r>
            <a:r>
              <a:rPr lang="en-US" sz="2000" dirty="0" err="1"/>
              <a:t>policije</a:t>
            </a:r>
            <a:r>
              <a:rPr lang="en-US" sz="2000" dirty="0"/>
              <a:t>.</a:t>
            </a:r>
          </a:p>
          <a:p>
            <a:r>
              <a:rPr lang="en-US" sz="2000" dirty="0"/>
              <a:t> (iv) </a:t>
            </a:r>
            <a:r>
              <a:rPr lang="en-US" sz="2000" dirty="0" err="1"/>
              <a:t>Odgovarajuće</a:t>
            </a:r>
            <a:r>
              <a:rPr lang="en-US" sz="2000" dirty="0"/>
              <a:t> </a:t>
            </a:r>
            <a:r>
              <a:rPr lang="en-US" sz="2000" dirty="0" err="1"/>
              <a:t>obuke</a:t>
            </a:r>
            <a:r>
              <a:rPr lang="en-US" sz="2000" dirty="0"/>
              <a:t> za </a:t>
            </a:r>
            <a:r>
              <a:rPr lang="en-US" sz="2000" dirty="0" err="1"/>
              <a:t>sudije</a:t>
            </a:r>
            <a:r>
              <a:rPr lang="en-US" sz="2000" dirty="0"/>
              <a:t>, </a:t>
            </a:r>
            <a:r>
              <a:rPr lang="en-US" sz="2000" dirty="0" err="1"/>
              <a:t>advokate</a:t>
            </a:r>
            <a:r>
              <a:rPr lang="en-US" sz="2000" dirty="0"/>
              <a:t>, </a:t>
            </a:r>
            <a:r>
              <a:rPr lang="en-US" sz="2000" dirty="0" err="1"/>
              <a:t>policiju</a:t>
            </a:r>
            <a:r>
              <a:rPr lang="en-US" sz="2000" dirty="0"/>
              <a:t> </a:t>
            </a:r>
            <a:r>
              <a:rPr lang="en-US" sz="2000" dirty="0" err="1"/>
              <a:t>i</a:t>
            </a:r>
            <a:r>
              <a:rPr lang="en-US" sz="2000" dirty="0"/>
              <a:t> </a:t>
            </a:r>
            <a:r>
              <a:rPr lang="en-US" sz="2000" dirty="0" err="1"/>
              <a:t>medicinsko</a:t>
            </a:r>
            <a:r>
              <a:rPr lang="en-US" sz="2000" dirty="0"/>
              <a:t> </a:t>
            </a:r>
            <a:r>
              <a:rPr lang="en-US" sz="2000" dirty="0" err="1"/>
              <a:t>osoblje</a:t>
            </a:r>
            <a:r>
              <a:rPr lang="en-US" sz="2000" dirty="0"/>
              <a:t> </a:t>
            </a:r>
            <a:r>
              <a:rPr lang="en-US" sz="2000" dirty="0" err="1"/>
              <a:t>na</a:t>
            </a:r>
            <a:endParaRPr lang="en-US" sz="2000" dirty="0"/>
          </a:p>
          <a:p>
            <a:r>
              <a:rPr lang="en-US" sz="2000" dirty="0" err="1"/>
              <a:t>temu</a:t>
            </a:r>
            <a:r>
              <a:rPr lang="en-US" sz="2000" dirty="0"/>
              <a:t> </a:t>
            </a:r>
            <a:r>
              <a:rPr lang="en-US" sz="2000" dirty="0" err="1"/>
              <a:t>razumevanja</a:t>
            </a:r>
            <a:r>
              <a:rPr lang="en-US" sz="2000" dirty="0"/>
              <a:t> </a:t>
            </a:r>
            <a:r>
              <a:rPr lang="en-US" sz="2000" dirty="0" err="1"/>
              <a:t>krivičnog</a:t>
            </a:r>
            <a:r>
              <a:rPr lang="en-US" sz="2000" dirty="0"/>
              <a:t> </a:t>
            </a:r>
            <a:r>
              <a:rPr lang="en-US" sz="2000" dirty="0" err="1"/>
              <a:t>dela</a:t>
            </a:r>
            <a:r>
              <a:rPr lang="en-US" sz="2000" dirty="0"/>
              <a:t> </a:t>
            </a:r>
            <a:r>
              <a:rPr lang="en-US" sz="2000" dirty="0" err="1"/>
              <a:t>silovanja</a:t>
            </a:r>
            <a:r>
              <a:rPr lang="en-US" sz="2000" dirty="0"/>
              <a:t> </a:t>
            </a:r>
            <a:r>
              <a:rPr lang="en-US" sz="2000" dirty="0" err="1"/>
              <a:t>i</a:t>
            </a:r>
            <a:r>
              <a:rPr lang="en-US" sz="2000" dirty="0"/>
              <a:t> </a:t>
            </a:r>
            <a:r>
              <a:rPr lang="en-US" sz="2000" dirty="0" err="1"/>
              <a:t>drugih</a:t>
            </a:r>
            <a:r>
              <a:rPr lang="en-US" sz="2000" dirty="0"/>
              <a:t> </a:t>
            </a:r>
            <a:r>
              <a:rPr lang="en-US" sz="2000" dirty="0" err="1"/>
              <a:t>seksualnih</a:t>
            </a:r>
            <a:r>
              <a:rPr lang="en-US" sz="2000" dirty="0"/>
              <a:t> </a:t>
            </a:r>
            <a:r>
              <a:rPr lang="en-US" sz="2000" dirty="0" err="1"/>
              <a:t>prekršaja</a:t>
            </a:r>
            <a:r>
              <a:rPr lang="en-US" sz="2000" dirty="0"/>
              <a:t> </a:t>
            </a:r>
            <a:r>
              <a:rPr lang="en-US" sz="2000" dirty="0" err="1"/>
              <a:t>koje</a:t>
            </a:r>
            <a:r>
              <a:rPr lang="en-US" sz="2000" dirty="0"/>
              <a:t> </a:t>
            </a:r>
            <a:r>
              <a:rPr lang="en-US" sz="2000" dirty="0" err="1"/>
              <a:t>podrazumevaju</a:t>
            </a:r>
            <a:endParaRPr lang="en-US" sz="2000" dirty="0"/>
          </a:p>
          <a:p>
            <a:r>
              <a:rPr lang="en-US" sz="2000" dirty="0" err="1"/>
              <a:t>rodno-senzitivni</a:t>
            </a:r>
            <a:r>
              <a:rPr lang="en-US" sz="2000" dirty="0"/>
              <a:t> </a:t>
            </a:r>
            <a:r>
              <a:rPr lang="en-US" sz="2000" dirty="0" err="1"/>
              <a:t>pristup</a:t>
            </a:r>
            <a:r>
              <a:rPr lang="en-US" sz="2000" dirty="0"/>
              <a:t> </a:t>
            </a:r>
            <a:r>
              <a:rPr lang="en-US" sz="2000" dirty="0" err="1"/>
              <a:t>temi</a:t>
            </a:r>
            <a:r>
              <a:rPr lang="en-US" sz="2000" dirty="0"/>
              <a:t>, </a:t>
            </a:r>
            <a:r>
              <a:rPr lang="en-US" sz="2000" dirty="0" err="1"/>
              <a:t>kako</a:t>
            </a:r>
            <a:r>
              <a:rPr lang="en-US" sz="2000" dirty="0"/>
              <a:t> bi se </a:t>
            </a:r>
            <a:r>
              <a:rPr lang="en-US" sz="2000" dirty="0" err="1"/>
              <a:t>izbegla</a:t>
            </a:r>
            <a:r>
              <a:rPr lang="en-US" sz="2000" dirty="0"/>
              <a:t> </a:t>
            </a:r>
            <a:r>
              <a:rPr lang="en-US" sz="2000" dirty="0" err="1"/>
              <a:t>reviktimizacija</a:t>
            </a:r>
            <a:r>
              <a:rPr lang="en-US" sz="2000" dirty="0"/>
              <a:t> </a:t>
            </a:r>
            <a:r>
              <a:rPr lang="en-US" sz="2000" dirty="0" err="1"/>
              <a:t>žena</a:t>
            </a:r>
            <a:r>
              <a:rPr lang="en-US" sz="2000" dirty="0"/>
              <a:t> </a:t>
            </a:r>
            <a:r>
              <a:rPr lang="en-US" sz="2000" dirty="0" err="1"/>
              <a:t>koje</a:t>
            </a:r>
            <a:r>
              <a:rPr lang="en-US" sz="2000" dirty="0"/>
              <a:t> </a:t>
            </a:r>
            <a:r>
              <a:rPr lang="en-US" sz="2000" dirty="0" err="1"/>
              <a:t>su</a:t>
            </a:r>
            <a:r>
              <a:rPr lang="en-US" sz="2000" dirty="0"/>
              <a:t> </a:t>
            </a:r>
            <a:r>
              <a:rPr lang="en-US" sz="2000" dirty="0" err="1"/>
              <a:t>prijavile</a:t>
            </a:r>
            <a:r>
              <a:rPr lang="en-US" sz="2000" dirty="0"/>
              <a:t> </a:t>
            </a:r>
            <a:r>
              <a:rPr lang="en-US" sz="2000" dirty="0" err="1"/>
              <a:t>slučaj</a:t>
            </a:r>
            <a:r>
              <a:rPr lang="en-US" sz="2000" dirty="0"/>
              <a:t> </a:t>
            </a:r>
            <a:r>
              <a:rPr lang="en-US" sz="2000" dirty="0" err="1"/>
              <a:t>silovanja</a:t>
            </a:r>
            <a:r>
              <a:rPr lang="en-US" sz="2000" dirty="0"/>
              <a:t> </a:t>
            </a:r>
            <a:r>
              <a:rPr lang="en-US" sz="2000" dirty="0" err="1"/>
              <a:t>i</a:t>
            </a:r>
            <a:r>
              <a:rPr lang="en-US" sz="2000" dirty="0"/>
              <a:t> </a:t>
            </a:r>
            <a:r>
              <a:rPr lang="en-US" sz="2000" dirty="0" err="1"/>
              <a:t>obezbedilo</a:t>
            </a:r>
            <a:r>
              <a:rPr lang="en-US" sz="2000" dirty="0"/>
              <a:t> da </a:t>
            </a:r>
            <a:r>
              <a:rPr lang="en-US" sz="2000" dirty="0" err="1"/>
              <a:t>lični</a:t>
            </a:r>
            <a:r>
              <a:rPr lang="en-US" sz="2000" dirty="0"/>
              <a:t> </a:t>
            </a:r>
            <a:r>
              <a:rPr lang="en-US" sz="2000" dirty="0" err="1"/>
              <a:t>običaji</a:t>
            </a:r>
            <a:r>
              <a:rPr lang="en-US" sz="2000" dirty="0"/>
              <a:t> </a:t>
            </a:r>
            <a:r>
              <a:rPr lang="en-US" sz="2000" dirty="0" err="1"/>
              <a:t>i</a:t>
            </a:r>
            <a:r>
              <a:rPr lang="en-US" sz="2000" dirty="0"/>
              <a:t> </a:t>
            </a:r>
            <a:r>
              <a:rPr lang="en-US" sz="2000" dirty="0" err="1"/>
              <a:t>vrednosti</a:t>
            </a:r>
            <a:r>
              <a:rPr lang="en-US" sz="2000" dirty="0"/>
              <a:t> </a:t>
            </a:r>
            <a:r>
              <a:rPr lang="en-US" sz="2000" dirty="0" err="1"/>
              <a:t>nemaju</a:t>
            </a:r>
            <a:r>
              <a:rPr lang="en-US" sz="2000" dirty="0"/>
              <a:t> </a:t>
            </a:r>
            <a:r>
              <a:rPr lang="en-US" sz="2000" dirty="0" err="1"/>
              <a:t>uticaja</a:t>
            </a:r>
            <a:r>
              <a:rPr lang="en-US" sz="2000" dirty="0"/>
              <a:t> </a:t>
            </a:r>
            <a:r>
              <a:rPr lang="en-US" sz="2000" dirty="0" err="1"/>
              <a:t>na</a:t>
            </a:r>
            <a:r>
              <a:rPr lang="en-US" sz="2000" dirty="0"/>
              <a:t> </a:t>
            </a:r>
            <a:r>
              <a:rPr lang="en-US" sz="2000" dirty="0" err="1"/>
              <a:t>donošenje</a:t>
            </a:r>
            <a:r>
              <a:rPr lang="en-US" sz="2000" dirty="0"/>
              <a:t> </a:t>
            </a:r>
            <a:r>
              <a:rPr lang="en-US" sz="2000" dirty="0" err="1"/>
              <a:t>odluke</a:t>
            </a:r>
            <a:r>
              <a:rPr lang="en-US" sz="2000" dirty="0"/>
              <a:t>.</a:t>
            </a:r>
          </a:p>
          <a:p>
            <a:r>
              <a:rPr lang="en-US" sz="2000" dirty="0"/>
              <a:t>U </a:t>
            </a:r>
            <a:r>
              <a:rPr lang="en-US" sz="2000" dirty="0" err="1"/>
              <a:t>skladu</a:t>
            </a:r>
            <a:r>
              <a:rPr lang="en-US" sz="2000" dirty="0"/>
              <a:t> </a:t>
            </a:r>
            <a:r>
              <a:rPr lang="en-US" sz="2000" dirty="0" err="1"/>
              <a:t>sa</a:t>
            </a:r>
            <a:r>
              <a:rPr lang="en-US" sz="2000" dirty="0"/>
              <a:t> </a:t>
            </a:r>
            <a:r>
              <a:rPr lang="en-US" sz="2000" dirty="0" err="1"/>
              <a:t>članom</a:t>
            </a:r>
            <a:r>
              <a:rPr lang="en-US" sz="2000" dirty="0"/>
              <a:t> 7, </a:t>
            </a:r>
            <a:r>
              <a:rPr lang="en-US" sz="2000" dirty="0" err="1"/>
              <a:t>paragrafom</a:t>
            </a:r>
            <a:r>
              <a:rPr lang="en-US" sz="2000" dirty="0"/>
              <a:t> 4, </a:t>
            </a:r>
            <a:r>
              <a:rPr lang="en-US" sz="2000" dirty="0" err="1"/>
              <a:t>država</a:t>
            </a:r>
            <a:r>
              <a:rPr lang="en-US" sz="2000" dirty="0"/>
              <a:t> </a:t>
            </a:r>
            <a:r>
              <a:rPr lang="en-US" sz="2000" dirty="0" err="1"/>
              <a:t>potpisnica</a:t>
            </a:r>
            <a:r>
              <a:rPr lang="en-US" sz="2000" dirty="0"/>
              <a:t> </a:t>
            </a:r>
            <a:r>
              <a:rPr lang="en-US" sz="2000" dirty="0" err="1"/>
              <a:t>dužna</a:t>
            </a:r>
            <a:r>
              <a:rPr lang="en-US" sz="2000" dirty="0"/>
              <a:t> je da </a:t>
            </a:r>
            <a:r>
              <a:rPr lang="en-US" sz="2000" dirty="0" err="1"/>
              <a:t>razmotri</a:t>
            </a:r>
            <a:r>
              <a:rPr lang="en-US" sz="2000" dirty="0"/>
              <a:t> </a:t>
            </a:r>
            <a:r>
              <a:rPr lang="en-US" sz="2000" dirty="0" err="1"/>
              <a:t>stavove</a:t>
            </a:r>
            <a:r>
              <a:rPr lang="en-US" sz="2000" dirty="0"/>
              <a:t> </a:t>
            </a:r>
            <a:r>
              <a:rPr lang="en-US" sz="2000" dirty="0" err="1"/>
              <a:t>Komiteta</a:t>
            </a:r>
            <a:r>
              <a:rPr lang="en-US" sz="2000" dirty="0"/>
              <a:t>,</a:t>
            </a:r>
          </a:p>
          <a:p>
            <a:r>
              <a:rPr lang="en-US" sz="2000" dirty="0" err="1"/>
              <a:t>zajedno</a:t>
            </a:r>
            <a:r>
              <a:rPr lang="en-US" sz="2000" dirty="0"/>
              <a:t> </a:t>
            </a:r>
            <a:r>
              <a:rPr lang="en-US" sz="2000" dirty="0" err="1"/>
              <a:t>sa</a:t>
            </a:r>
            <a:r>
              <a:rPr lang="en-US" sz="2000" dirty="0"/>
              <a:t> </a:t>
            </a:r>
            <a:r>
              <a:rPr lang="en-US" sz="2000" dirty="0" err="1"/>
              <a:t>preporukama</a:t>
            </a:r>
            <a:r>
              <a:rPr lang="en-US" sz="2000" dirty="0"/>
              <a:t>, </a:t>
            </a:r>
            <a:r>
              <a:rPr lang="en-US" sz="2000" dirty="0" err="1"/>
              <a:t>i</a:t>
            </a:r>
            <a:r>
              <a:rPr lang="en-US" sz="2000" dirty="0"/>
              <a:t> </a:t>
            </a:r>
            <a:r>
              <a:rPr lang="en-US" sz="2000" dirty="0" err="1"/>
              <a:t>podnese</a:t>
            </a:r>
            <a:r>
              <a:rPr lang="en-US" sz="2000" dirty="0"/>
              <a:t> </a:t>
            </a:r>
            <a:r>
              <a:rPr lang="en-US" sz="2000" dirty="0" err="1"/>
              <a:t>Komisiji</a:t>
            </a:r>
            <a:r>
              <a:rPr lang="en-US" sz="2000" dirty="0"/>
              <a:t>, u </a:t>
            </a:r>
            <a:r>
              <a:rPr lang="en-US" sz="2000" dirty="0" err="1"/>
              <a:t>roku</a:t>
            </a:r>
            <a:r>
              <a:rPr lang="en-US" sz="2000" dirty="0"/>
              <a:t> od </a:t>
            </a:r>
            <a:r>
              <a:rPr lang="en-US" sz="2000" dirty="0" err="1"/>
              <a:t>šest</a:t>
            </a:r>
            <a:r>
              <a:rPr lang="en-US" sz="2000" dirty="0"/>
              <a:t> </a:t>
            </a:r>
            <a:r>
              <a:rPr lang="en-US" sz="2000" dirty="0" err="1"/>
              <a:t>mjeseci</a:t>
            </a:r>
            <a:r>
              <a:rPr lang="en-US" sz="2000" dirty="0"/>
              <a:t>, </a:t>
            </a:r>
            <a:r>
              <a:rPr lang="en-US" sz="2000" dirty="0" err="1"/>
              <a:t>pismeni</a:t>
            </a:r>
            <a:r>
              <a:rPr lang="en-US" sz="2000" dirty="0"/>
              <a:t> </a:t>
            </a:r>
            <a:r>
              <a:rPr lang="en-US" sz="2000" dirty="0" err="1"/>
              <a:t>odgovor</a:t>
            </a:r>
            <a:r>
              <a:rPr lang="en-US" sz="2000" dirty="0"/>
              <a:t>, </a:t>
            </a:r>
            <a:r>
              <a:rPr lang="en-US" sz="2000" dirty="0" err="1"/>
              <a:t>koji</a:t>
            </a:r>
            <a:r>
              <a:rPr lang="en-US" sz="2000" dirty="0"/>
              <a:t> </a:t>
            </a:r>
            <a:r>
              <a:rPr lang="en-US" sz="2000" dirty="0" err="1"/>
              <a:t>će</a:t>
            </a:r>
            <a:endParaRPr lang="en-US" sz="2000" dirty="0"/>
          </a:p>
          <a:p>
            <a:r>
              <a:rPr lang="en-US" sz="2000" dirty="0" err="1"/>
              <a:t>uključivati</a:t>
            </a:r>
            <a:r>
              <a:rPr lang="en-US" sz="2000" dirty="0"/>
              <a:t> </a:t>
            </a:r>
            <a:r>
              <a:rPr lang="en-US" sz="2000" dirty="0" err="1"/>
              <a:t>bilo</a:t>
            </a:r>
            <a:r>
              <a:rPr lang="en-US" sz="2000" dirty="0"/>
              <a:t> </a:t>
            </a:r>
            <a:r>
              <a:rPr lang="en-US" sz="2000" dirty="0" err="1"/>
              <a:t>koje</a:t>
            </a:r>
            <a:r>
              <a:rPr lang="en-US" sz="2000" dirty="0"/>
              <a:t> </a:t>
            </a:r>
            <a:r>
              <a:rPr lang="en-US" sz="2000" dirty="0" err="1"/>
              <a:t>informacije</a:t>
            </a:r>
            <a:r>
              <a:rPr lang="en-US" sz="2000" dirty="0"/>
              <a:t> o </a:t>
            </a:r>
            <a:r>
              <a:rPr lang="en-US" sz="2000" dirty="0" err="1"/>
              <a:t>svakoj</a:t>
            </a:r>
            <a:r>
              <a:rPr lang="en-US" sz="2000" dirty="0"/>
              <a:t> </a:t>
            </a:r>
            <a:r>
              <a:rPr lang="en-US" sz="2000" dirty="0" err="1"/>
              <a:t>radnji</a:t>
            </a:r>
            <a:r>
              <a:rPr lang="en-US" sz="2000" dirty="0"/>
              <a:t> </a:t>
            </a:r>
            <a:r>
              <a:rPr lang="en-US" sz="2000" dirty="0" err="1"/>
              <a:t>preduzetoj</a:t>
            </a:r>
            <a:r>
              <a:rPr lang="en-US" sz="2000" dirty="0"/>
              <a:t> u </a:t>
            </a:r>
            <a:r>
              <a:rPr lang="en-US" sz="2000" dirty="0" err="1"/>
              <a:t>skladu</a:t>
            </a:r>
            <a:r>
              <a:rPr lang="en-US" sz="2000" dirty="0"/>
              <a:t> </a:t>
            </a:r>
            <a:r>
              <a:rPr lang="en-US" sz="2000" dirty="0" err="1"/>
              <a:t>sa</a:t>
            </a:r>
            <a:r>
              <a:rPr lang="en-US" sz="2000" dirty="0"/>
              <a:t> </a:t>
            </a:r>
            <a:r>
              <a:rPr lang="en-US" sz="2000" dirty="0" err="1"/>
              <a:t>stavovima</a:t>
            </a:r>
            <a:r>
              <a:rPr lang="en-US" sz="2000" dirty="0"/>
              <a:t> </a:t>
            </a:r>
            <a:r>
              <a:rPr lang="en-US" sz="2000" dirty="0" err="1"/>
              <a:t>i</a:t>
            </a:r>
            <a:r>
              <a:rPr lang="en-US" sz="2000" dirty="0"/>
              <a:t> </a:t>
            </a:r>
            <a:r>
              <a:rPr lang="en-US" sz="2000" dirty="0" err="1"/>
              <a:t>preporukama</a:t>
            </a:r>
            <a:endParaRPr lang="en-US" sz="2000" dirty="0"/>
          </a:p>
          <a:p>
            <a:r>
              <a:rPr lang="en-US" sz="2000" dirty="0" err="1"/>
              <a:t>Komiteta</a:t>
            </a:r>
            <a:r>
              <a:rPr lang="en-US" sz="2000" dirty="0"/>
              <a:t>. Od </a:t>
            </a:r>
            <a:r>
              <a:rPr lang="en-US" sz="2000" dirty="0" err="1"/>
              <a:t>države</a:t>
            </a:r>
            <a:r>
              <a:rPr lang="en-US" sz="2000" dirty="0"/>
              <a:t> </a:t>
            </a:r>
            <a:r>
              <a:rPr lang="en-US" sz="2000" dirty="0" err="1"/>
              <a:t>potpisnice</a:t>
            </a:r>
            <a:r>
              <a:rPr lang="en-US" sz="2000" dirty="0"/>
              <a:t> se </a:t>
            </a:r>
            <a:r>
              <a:rPr lang="en-US" sz="2000" dirty="0" err="1"/>
              <a:t>takođe</a:t>
            </a:r>
            <a:r>
              <a:rPr lang="en-US" sz="2000" dirty="0"/>
              <a:t> </a:t>
            </a:r>
            <a:r>
              <a:rPr lang="en-US" sz="2000" dirty="0" err="1"/>
              <a:t>traži</a:t>
            </a:r>
            <a:r>
              <a:rPr lang="en-US" sz="2000" dirty="0"/>
              <a:t> da </a:t>
            </a:r>
            <a:r>
              <a:rPr lang="en-US" sz="2000" dirty="0" err="1"/>
              <a:t>objavi</a:t>
            </a:r>
            <a:r>
              <a:rPr lang="en-US" sz="2000" dirty="0"/>
              <a:t> </a:t>
            </a:r>
            <a:r>
              <a:rPr lang="en-US" sz="2000" dirty="0" err="1"/>
              <a:t>stavove</a:t>
            </a:r>
            <a:r>
              <a:rPr lang="en-US" sz="2000" dirty="0"/>
              <a:t> </a:t>
            </a:r>
            <a:r>
              <a:rPr lang="en-US" sz="2000" dirty="0" err="1"/>
              <a:t>i</a:t>
            </a:r>
            <a:r>
              <a:rPr lang="en-US" sz="2000" dirty="0"/>
              <a:t> </a:t>
            </a:r>
            <a:r>
              <a:rPr lang="en-US" sz="2000" dirty="0" err="1"/>
              <a:t>preporuke</a:t>
            </a:r>
            <a:r>
              <a:rPr lang="en-US" sz="2000" dirty="0"/>
              <a:t> </a:t>
            </a:r>
            <a:r>
              <a:rPr lang="en-US" sz="2000" dirty="0" err="1"/>
              <a:t>Komiteta</a:t>
            </a:r>
            <a:r>
              <a:rPr lang="en-US" sz="2000" dirty="0"/>
              <a:t> </a:t>
            </a:r>
            <a:r>
              <a:rPr lang="en-US" sz="2000" dirty="0" err="1"/>
              <a:t>i</a:t>
            </a:r>
            <a:r>
              <a:rPr lang="en-US" sz="2000" dirty="0"/>
              <a:t> da </a:t>
            </a:r>
            <a:r>
              <a:rPr lang="en-US" sz="2000" dirty="0" err="1"/>
              <a:t>ih</a:t>
            </a:r>
            <a:endParaRPr lang="en-US" sz="2000" dirty="0"/>
          </a:p>
          <a:p>
            <a:r>
              <a:rPr lang="en-US" sz="2000" dirty="0" err="1"/>
              <a:t>prevede</a:t>
            </a:r>
            <a:r>
              <a:rPr lang="en-US" sz="2000" dirty="0"/>
              <a:t> </a:t>
            </a:r>
            <a:r>
              <a:rPr lang="en-US" sz="2000" dirty="0" err="1"/>
              <a:t>na</a:t>
            </a:r>
            <a:r>
              <a:rPr lang="en-US" sz="2000" dirty="0"/>
              <a:t> </a:t>
            </a:r>
            <a:r>
              <a:rPr lang="en-US" sz="2000" dirty="0" err="1"/>
              <a:t>filipinski</a:t>
            </a:r>
            <a:r>
              <a:rPr lang="en-US" sz="2000" dirty="0"/>
              <a:t> </a:t>
            </a:r>
            <a:r>
              <a:rPr lang="en-US" sz="2000" dirty="0" err="1"/>
              <a:t>jezik</a:t>
            </a:r>
            <a:r>
              <a:rPr lang="en-US" sz="2000" dirty="0"/>
              <a:t> </a:t>
            </a:r>
            <a:r>
              <a:rPr lang="en-US" sz="2000" dirty="0" err="1"/>
              <a:t>i</a:t>
            </a:r>
            <a:r>
              <a:rPr lang="en-US" sz="2000" dirty="0"/>
              <a:t> </a:t>
            </a:r>
            <a:r>
              <a:rPr lang="en-US" sz="2000" dirty="0" err="1"/>
              <a:t>druge</a:t>
            </a:r>
            <a:r>
              <a:rPr lang="en-US" sz="2000" dirty="0"/>
              <a:t> </a:t>
            </a:r>
            <a:r>
              <a:rPr lang="en-US" sz="2000" dirty="0" err="1"/>
              <a:t>priznate</a:t>
            </a:r>
            <a:r>
              <a:rPr lang="en-US" sz="2000" dirty="0"/>
              <a:t> </a:t>
            </a:r>
            <a:r>
              <a:rPr lang="en-US" sz="2000" dirty="0" err="1"/>
              <a:t>regionalne</a:t>
            </a:r>
            <a:r>
              <a:rPr lang="en-US" sz="2000" dirty="0"/>
              <a:t> </a:t>
            </a:r>
            <a:r>
              <a:rPr lang="en-US" sz="2000" dirty="0" err="1"/>
              <a:t>jezike</a:t>
            </a:r>
            <a:r>
              <a:rPr lang="sr-Latn-RS" sz="2000" dirty="0"/>
              <a:t>.</a:t>
            </a:r>
            <a:endParaRPr lang="en-US" sz="2000" dirty="0"/>
          </a:p>
        </p:txBody>
      </p:sp>
    </p:spTree>
    <p:extLst>
      <p:ext uri="{BB962C8B-B14F-4D97-AF65-F5344CB8AC3E}">
        <p14:creationId xmlns="" xmlns:p14="http://schemas.microsoft.com/office/powerpoint/2010/main" val="8299793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31C208B-D748-42AB-BF67-A0B7675AF184}"/>
              </a:ext>
            </a:extLst>
          </p:cNvPr>
          <p:cNvSpPr>
            <a:spLocks noGrp="1"/>
          </p:cNvSpPr>
          <p:nvPr>
            <p:ph idx="1"/>
          </p:nvPr>
        </p:nvSpPr>
        <p:spPr>
          <a:xfrm>
            <a:off x="303212" y="76200"/>
            <a:ext cx="11277600" cy="5791200"/>
          </a:xfrm>
        </p:spPr>
        <p:txBody>
          <a:bodyPr>
            <a:normAutofit lnSpcReduction="10000"/>
          </a:bodyPr>
          <a:lstStyle/>
          <a:p>
            <a:pPr marL="0" indent="0">
              <a:buNone/>
            </a:pPr>
            <a:r>
              <a:rPr lang="sr-Latn-RS" dirty="0"/>
              <a:t>                                                  Srbija</a:t>
            </a:r>
          </a:p>
          <a:p>
            <a:pPr marL="0" indent="0">
              <a:buNone/>
            </a:pPr>
            <a:r>
              <a:rPr lang="sr-Latn-RS" dirty="0"/>
              <a:t>Član. 15 Ustava –Država  jemči ravnopravnost žena i muškaraca i  razvija politiku jednakih mogućnosti.</a:t>
            </a:r>
          </a:p>
          <a:p>
            <a:pPr marL="0" indent="0">
              <a:buNone/>
            </a:pPr>
            <a:r>
              <a:rPr lang="sr-Latn-RS" dirty="0"/>
              <a:t>Sa aspekta prava žena i rodne ravopravnosti,od posebne važnosti su Zakon o zabrani diskriminacije i Zakon o ravnopravnosti polova.</a:t>
            </a:r>
          </a:p>
          <a:p>
            <a:pPr marL="0" indent="0">
              <a:buNone/>
            </a:pPr>
            <a:r>
              <a:rPr lang="sr-Latn-RS" dirty="0"/>
              <a:t>Zakon o ravnopravnosti polova je poseban antidiskriminacioni zakon kojim se uređuje stvaranje jednakih mogućnosti ostvarivanja prava i obaveza žena i muškaraca, preduzimanje posebnih mera za sprečavanje i otlanjanje diskriminacije zasnovane na polu i rodu,kao i postupak pravne zaštite od diskriminacije.  </a:t>
            </a:r>
          </a:p>
          <a:p>
            <a:pPr marL="0" indent="0">
              <a:buNone/>
            </a:pPr>
            <a:r>
              <a:rPr lang="sr-Latn-RS" dirty="0"/>
              <a:t>Zakon o rodnoj ravnopravnosti koji bi zamenio Zakon o ravnopravnosti polova nije usvojen ni 2019.godine.</a:t>
            </a:r>
          </a:p>
          <a:p>
            <a:pPr marL="0" indent="0">
              <a:buNone/>
            </a:pPr>
            <a:r>
              <a:rPr lang="sr-Latn-RS" dirty="0"/>
              <a:t>Iako se na nacrtu ovog zakona radi punih pet godina.U martu 2019.godine,CEDAW komitet je dostavio Zaključna zapažanja u vezi sa četvrtim periodičnim izveštajem Republike Srbije:</a:t>
            </a:r>
          </a:p>
          <a:p>
            <a:pPr marL="0" indent="0">
              <a:buNone/>
            </a:pPr>
            <a:endParaRPr lang="sr-Latn-RS" sz="2000" dirty="0"/>
          </a:p>
          <a:p>
            <a:pPr marL="0" indent="0">
              <a:buNone/>
            </a:pPr>
            <a:endParaRPr lang="sr-Latn-RS" sz="2000" dirty="0"/>
          </a:p>
          <a:p>
            <a:pPr marL="0" indent="0">
              <a:buNone/>
            </a:pPr>
            <a:endParaRPr lang="sr-Latn-RS" sz="2000" dirty="0"/>
          </a:p>
          <a:p>
            <a:pPr marL="0" indent="0">
              <a:buNone/>
            </a:pPr>
            <a:endParaRPr lang="sr-Latn-RS" sz="2000" dirty="0"/>
          </a:p>
          <a:p>
            <a:pPr marL="0" indent="0">
              <a:buNone/>
            </a:pPr>
            <a:endParaRPr lang="sr-Latn-RS" sz="2000" dirty="0"/>
          </a:p>
          <a:p>
            <a:endParaRPr lang="en-US" sz="2000" dirty="0"/>
          </a:p>
        </p:txBody>
      </p:sp>
    </p:spTree>
    <p:extLst>
      <p:ext uri="{BB962C8B-B14F-4D97-AF65-F5344CB8AC3E}">
        <p14:creationId xmlns="" xmlns:p14="http://schemas.microsoft.com/office/powerpoint/2010/main" val="24457148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62E5C7CA-354F-4D2A-B803-53F6C3C3835B}"/>
              </a:ext>
            </a:extLst>
          </p:cNvPr>
          <p:cNvSpPr>
            <a:spLocks noGrp="1"/>
          </p:cNvSpPr>
          <p:nvPr>
            <p:ph type="subTitle" idx="1"/>
          </p:nvPr>
        </p:nvSpPr>
        <p:spPr>
          <a:xfrm>
            <a:off x="2589212" y="152400"/>
            <a:ext cx="6781800" cy="1219200"/>
          </a:xfrm>
        </p:spPr>
        <p:txBody>
          <a:bodyPr/>
          <a:lstStyle/>
          <a:p>
            <a:r>
              <a:rPr lang="sr-Latn-RS" dirty="0"/>
              <a:t> </a:t>
            </a:r>
          </a:p>
          <a:p>
            <a:endParaRPr lang="en-US" dirty="0"/>
          </a:p>
        </p:txBody>
      </p:sp>
      <p:sp>
        <p:nvSpPr>
          <p:cNvPr id="4" name="Rectangle 3">
            <a:extLst>
              <a:ext uri="{FF2B5EF4-FFF2-40B4-BE49-F238E27FC236}">
                <a16:creationId xmlns="" xmlns:a16="http://schemas.microsoft.com/office/drawing/2014/main" id="{D9711253-C149-46E1-8D38-A93F6522CB0F}"/>
              </a:ext>
            </a:extLst>
          </p:cNvPr>
          <p:cNvSpPr/>
          <p:nvPr/>
        </p:nvSpPr>
        <p:spPr>
          <a:xfrm>
            <a:off x="684212" y="152400"/>
            <a:ext cx="9906000" cy="6370975"/>
          </a:xfrm>
          <a:prstGeom prst="rect">
            <a:avLst/>
          </a:prstGeom>
        </p:spPr>
        <p:txBody>
          <a:bodyPr wrap="square">
            <a:spAutoFit/>
          </a:bodyPr>
          <a:lstStyle/>
          <a:p>
            <a:r>
              <a:rPr lang="en-US" sz="2400" dirty="0" err="1"/>
              <a:t>Srbiji</a:t>
            </a:r>
            <a:r>
              <a:rPr lang="en-US" sz="2400" dirty="0"/>
              <a:t> se </a:t>
            </a:r>
            <a:r>
              <a:rPr lang="en-US" sz="2400" dirty="0" err="1"/>
              <a:t>preporučuje</a:t>
            </a:r>
            <a:r>
              <a:rPr lang="en-US" sz="2400" dirty="0"/>
              <a:t> da </a:t>
            </a:r>
            <a:r>
              <a:rPr lang="en-US" sz="2400" dirty="0" err="1"/>
              <a:t>izdvoji</a:t>
            </a:r>
            <a:r>
              <a:rPr lang="en-US" sz="2400" dirty="0"/>
              <a:t> </a:t>
            </a:r>
            <a:r>
              <a:rPr lang="en-US" sz="2400" dirty="0" err="1"/>
              <a:t>značajnija</a:t>
            </a:r>
            <a:r>
              <a:rPr lang="en-US" sz="2400" dirty="0"/>
              <a:t> </a:t>
            </a:r>
            <a:r>
              <a:rPr lang="en-US" sz="2400" dirty="0" err="1"/>
              <a:t>sredstva</a:t>
            </a:r>
            <a:r>
              <a:rPr lang="en-US" sz="2400" dirty="0"/>
              <a:t> za </a:t>
            </a:r>
            <a:r>
              <a:rPr lang="en-US" sz="2400" dirty="0" err="1"/>
              <a:t>sprovođenje</a:t>
            </a:r>
            <a:r>
              <a:rPr lang="en-US" sz="2400" dirty="0"/>
              <a:t> </a:t>
            </a:r>
            <a:r>
              <a:rPr lang="en-US" sz="2400" dirty="0" err="1"/>
              <a:t>Nacionalne</a:t>
            </a:r>
            <a:r>
              <a:rPr lang="en-US" sz="2400" dirty="0"/>
              <a:t> </a:t>
            </a:r>
            <a:r>
              <a:rPr lang="en-US" sz="2400" dirty="0" err="1"/>
              <a:t>strategije</a:t>
            </a:r>
            <a:r>
              <a:rPr lang="en-US" sz="2400" dirty="0"/>
              <a:t> za </a:t>
            </a:r>
            <a:r>
              <a:rPr lang="en-US" sz="2400" dirty="0" err="1"/>
              <a:t>rodnu</a:t>
            </a:r>
            <a:r>
              <a:rPr lang="en-US" sz="2400" dirty="0"/>
              <a:t> </a:t>
            </a:r>
            <a:r>
              <a:rPr lang="en-US" sz="2400" dirty="0" err="1"/>
              <a:t>ravnopravnost</a:t>
            </a:r>
            <a:r>
              <a:rPr lang="en-US" sz="2400" dirty="0"/>
              <a:t>, da </a:t>
            </a:r>
            <a:r>
              <a:rPr lang="en-US" sz="2400" dirty="0" err="1"/>
              <a:t>kreira</a:t>
            </a:r>
            <a:r>
              <a:rPr lang="en-US" sz="2400" dirty="0"/>
              <a:t> </a:t>
            </a:r>
            <a:r>
              <a:rPr lang="en-US" sz="2400" dirty="0" err="1"/>
              <a:t>rodno</a:t>
            </a:r>
            <a:r>
              <a:rPr lang="en-US" sz="2400" dirty="0"/>
              <a:t> </a:t>
            </a:r>
            <a:r>
              <a:rPr lang="en-US" sz="2400" dirty="0" err="1"/>
              <a:t>odgovorno</a:t>
            </a:r>
            <a:r>
              <a:rPr lang="en-US" sz="2400" dirty="0"/>
              <a:t> </a:t>
            </a:r>
            <a:r>
              <a:rPr lang="en-US" sz="2400" dirty="0" err="1"/>
              <a:t>budžetiranje</a:t>
            </a:r>
            <a:r>
              <a:rPr lang="en-US" sz="2400" dirty="0"/>
              <a:t>, </a:t>
            </a:r>
            <a:r>
              <a:rPr lang="en-US" sz="2400" dirty="0" err="1"/>
              <a:t>ali</a:t>
            </a:r>
            <a:r>
              <a:rPr lang="en-US" sz="2400" dirty="0"/>
              <a:t> </a:t>
            </a:r>
            <a:r>
              <a:rPr lang="en-US" sz="2400" dirty="0" err="1"/>
              <a:t>i</a:t>
            </a:r>
            <a:r>
              <a:rPr lang="en-US" sz="2400" dirty="0"/>
              <a:t> da </a:t>
            </a:r>
            <a:r>
              <a:rPr lang="en-US" sz="2400" dirty="0" err="1"/>
              <a:t>poboljša</a:t>
            </a:r>
            <a:r>
              <a:rPr lang="en-US" sz="2400" dirty="0"/>
              <a:t> </a:t>
            </a:r>
            <a:r>
              <a:rPr lang="en-US" sz="2400" dirty="0" err="1"/>
              <a:t>saradnju</a:t>
            </a:r>
            <a:r>
              <a:rPr lang="en-US" sz="2400" dirty="0"/>
              <a:t> </a:t>
            </a:r>
            <a:r>
              <a:rPr lang="en-US" sz="2400" dirty="0" err="1"/>
              <a:t>sa</a:t>
            </a:r>
            <a:r>
              <a:rPr lang="en-US" sz="2400" dirty="0"/>
              <a:t> </a:t>
            </a:r>
            <a:r>
              <a:rPr lang="en-US" sz="2400" dirty="0" err="1"/>
              <a:t>organizacijama</a:t>
            </a:r>
            <a:r>
              <a:rPr lang="en-US" sz="2400" dirty="0"/>
              <a:t> </a:t>
            </a:r>
            <a:r>
              <a:rPr lang="en-US" sz="2400" dirty="0" err="1"/>
              <a:t>civilnog</a:t>
            </a:r>
            <a:r>
              <a:rPr lang="en-US" sz="2400" dirty="0"/>
              <a:t> </a:t>
            </a:r>
            <a:r>
              <a:rPr lang="en-US" sz="2400" dirty="0" err="1"/>
              <a:t>društva</a:t>
            </a:r>
            <a:r>
              <a:rPr lang="en-US" sz="2400" dirty="0"/>
              <a:t>.</a:t>
            </a:r>
          </a:p>
          <a:p>
            <a:endParaRPr lang="en-US" sz="2400" dirty="0"/>
          </a:p>
          <a:p>
            <a:r>
              <a:rPr lang="en-US" sz="2400" dirty="0"/>
              <a:t>U </a:t>
            </a:r>
            <a:r>
              <a:rPr lang="en-US" sz="2400" dirty="0" err="1"/>
              <a:t>pogledu</a:t>
            </a:r>
            <a:r>
              <a:rPr lang="en-US" sz="2400" dirty="0"/>
              <a:t> </a:t>
            </a:r>
            <a:r>
              <a:rPr lang="en-US" sz="2400" dirty="0" err="1"/>
              <a:t>zakonodavstva</a:t>
            </a:r>
            <a:r>
              <a:rPr lang="en-US" sz="2400" dirty="0"/>
              <a:t>, </a:t>
            </a:r>
            <a:r>
              <a:rPr lang="en-US" sz="2400" dirty="0" err="1"/>
              <a:t>Komitet</a:t>
            </a:r>
            <a:r>
              <a:rPr lang="en-US" sz="2400" dirty="0"/>
              <a:t> </a:t>
            </a:r>
            <a:r>
              <a:rPr lang="en-US" sz="2400" dirty="0" err="1"/>
              <a:t>podržava</a:t>
            </a:r>
            <a:r>
              <a:rPr lang="en-US" sz="2400" dirty="0"/>
              <a:t> </a:t>
            </a:r>
            <a:r>
              <a:rPr lang="en-US" sz="2400" dirty="0" err="1"/>
              <a:t>najavljeno</a:t>
            </a:r>
            <a:r>
              <a:rPr lang="en-US" sz="2400" dirty="0"/>
              <a:t> </a:t>
            </a:r>
            <a:r>
              <a:rPr lang="en-US" sz="2400" dirty="0" err="1"/>
              <a:t>usvajanje</a:t>
            </a:r>
            <a:r>
              <a:rPr lang="en-US" sz="2400" dirty="0"/>
              <a:t> </a:t>
            </a:r>
            <a:r>
              <a:rPr lang="en-US" sz="2400" dirty="0" err="1"/>
              <a:t>Zakona</a:t>
            </a:r>
            <a:r>
              <a:rPr lang="en-US" sz="2400" dirty="0"/>
              <a:t> o </a:t>
            </a:r>
            <a:r>
              <a:rPr lang="en-US" sz="2400" dirty="0" err="1"/>
              <a:t>zabrani</a:t>
            </a:r>
            <a:r>
              <a:rPr lang="en-US" sz="2400" dirty="0"/>
              <a:t> </a:t>
            </a:r>
            <a:r>
              <a:rPr lang="en-US" sz="2400" dirty="0" err="1"/>
              <a:t>diskriminacije</a:t>
            </a:r>
            <a:r>
              <a:rPr lang="en-US" sz="2400" dirty="0"/>
              <a:t>, </a:t>
            </a:r>
            <a:r>
              <a:rPr lang="en-US" sz="2400" dirty="0" err="1"/>
              <a:t>i</a:t>
            </a:r>
            <a:r>
              <a:rPr lang="en-US" sz="2400" dirty="0"/>
              <a:t> </a:t>
            </a:r>
            <a:r>
              <a:rPr lang="en-US" sz="2400" dirty="0" err="1"/>
              <a:t>podstiče</a:t>
            </a:r>
            <a:r>
              <a:rPr lang="en-US" sz="2400" dirty="0"/>
              <a:t> </a:t>
            </a:r>
            <a:r>
              <a:rPr lang="en-US" sz="2400" dirty="0" err="1"/>
              <a:t>državu</a:t>
            </a:r>
            <a:r>
              <a:rPr lang="en-US" sz="2400" dirty="0"/>
              <a:t> da </a:t>
            </a:r>
            <a:r>
              <a:rPr lang="en-US" sz="2400" dirty="0" err="1"/>
              <a:t>revidira</a:t>
            </a:r>
            <a:r>
              <a:rPr lang="en-US" sz="2400" dirty="0"/>
              <a:t> </a:t>
            </a:r>
            <a:r>
              <a:rPr lang="en-US" sz="2400" dirty="0" err="1"/>
              <a:t>i</a:t>
            </a:r>
            <a:r>
              <a:rPr lang="en-US" sz="2400" dirty="0"/>
              <a:t> </a:t>
            </a:r>
            <a:r>
              <a:rPr lang="en-US" sz="2400" dirty="0" err="1"/>
              <a:t>što</a:t>
            </a:r>
            <a:r>
              <a:rPr lang="en-US" sz="2400" dirty="0"/>
              <a:t> pre </a:t>
            </a:r>
            <a:r>
              <a:rPr lang="en-US" sz="2400" dirty="0" err="1"/>
              <a:t>usvoji</a:t>
            </a:r>
            <a:r>
              <a:rPr lang="en-US" sz="2400" dirty="0"/>
              <a:t> </a:t>
            </a:r>
            <a:r>
              <a:rPr lang="en-US" sz="2400" dirty="0" err="1"/>
              <a:t>novi</a:t>
            </a:r>
            <a:r>
              <a:rPr lang="en-US" sz="2400" dirty="0"/>
              <a:t> </a:t>
            </a:r>
            <a:r>
              <a:rPr lang="en-US" sz="2400" dirty="0" err="1"/>
              <a:t>nacrt</a:t>
            </a:r>
            <a:r>
              <a:rPr lang="en-US" sz="2400" dirty="0"/>
              <a:t> </a:t>
            </a:r>
            <a:r>
              <a:rPr lang="en-US" sz="2400" dirty="0" err="1"/>
              <a:t>Zakona</a:t>
            </a:r>
            <a:r>
              <a:rPr lang="en-US" sz="2400" dirty="0"/>
              <a:t> o </a:t>
            </a:r>
            <a:r>
              <a:rPr lang="en-US" sz="2400" dirty="0" err="1"/>
              <a:t>rodnoj</a:t>
            </a:r>
            <a:r>
              <a:rPr lang="en-US" sz="2400" dirty="0"/>
              <a:t> </a:t>
            </a:r>
            <a:r>
              <a:rPr lang="en-US" sz="2400" dirty="0" err="1"/>
              <a:t>ravnopravnosti</a:t>
            </a:r>
            <a:r>
              <a:rPr lang="en-US" sz="2400" dirty="0"/>
              <a:t> „u </a:t>
            </a:r>
            <a:r>
              <a:rPr lang="en-US" sz="2400" dirty="0" err="1"/>
              <a:t>skladu</a:t>
            </a:r>
            <a:r>
              <a:rPr lang="en-US" sz="2400" dirty="0"/>
              <a:t> </a:t>
            </a:r>
            <a:r>
              <a:rPr lang="en-US" sz="2400" dirty="0" err="1"/>
              <a:t>sa</a:t>
            </a:r>
            <a:r>
              <a:rPr lang="en-US" sz="2400" dirty="0"/>
              <a:t> </a:t>
            </a:r>
            <a:r>
              <a:rPr lang="en-US" sz="2400" dirty="0" err="1"/>
              <a:t>Konvencijom</a:t>
            </a:r>
            <a:r>
              <a:rPr lang="en-US" sz="2400" dirty="0"/>
              <a:t>“ </a:t>
            </a:r>
            <a:r>
              <a:rPr lang="en-US" sz="2400" dirty="0" err="1"/>
              <a:t>i</a:t>
            </a:r>
            <a:r>
              <a:rPr lang="en-US" sz="2400" dirty="0"/>
              <a:t> „u </a:t>
            </a:r>
            <a:r>
              <a:rPr lang="en-US" sz="2400" dirty="0" err="1"/>
              <a:t>saradnji</a:t>
            </a:r>
            <a:r>
              <a:rPr lang="en-US" sz="2400" dirty="0"/>
              <a:t> </a:t>
            </a:r>
            <a:r>
              <a:rPr lang="en-US" sz="2400" dirty="0" err="1"/>
              <a:t>sa</a:t>
            </a:r>
            <a:r>
              <a:rPr lang="en-US" sz="2400" dirty="0"/>
              <a:t> </a:t>
            </a:r>
            <a:r>
              <a:rPr lang="en-US" sz="2400" dirty="0" err="1"/>
              <a:t>organizacijama</a:t>
            </a:r>
            <a:r>
              <a:rPr lang="en-US" sz="2400" dirty="0"/>
              <a:t> </a:t>
            </a:r>
            <a:r>
              <a:rPr lang="en-US" sz="2400" dirty="0" err="1"/>
              <a:t>civilnog</a:t>
            </a:r>
            <a:r>
              <a:rPr lang="en-US" sz="2400" dirty="0"/>
              <a:t> </a:t>
            </a:r>
            <a:r>
              <a:rPr lang="en-US" sz="2400" dirty="0" err="1"/>
              <a:t>društva</a:t>
            </a:r>
            <a:r>
              <a:rPr lang="en-US" sz="2400" dirty="0"/>
              <a:t> za </a:t>
            </a:r>
            <a:r>
              <a:rPr lang="en-US" sz="2400" dirty="0" err="1"/>
              <a:t>prava</a:t>
            </a:r>
            <a:r>
              <a:rPr lang="en-US" sz="2400" dirty="0"/>
              <a:t> </a:t>
            </a:r>
            <a:r>
              <a:rPr lang="en-US" sz="2400" dirty="0" err="1"/>
              <a:t>žena</a:t>
            </a:r>
            <a:r>
              <a:rPr lang="en-US" sz="2400" dirty="0"/>
              <a:t>“. </a:t>
            </a:r>
            <a:r>
              <a:rPr lang="en-US" sz="2400" dirty="0" err="1"/>
              <a:t>Ističe</a:t>
            </a:r>
            <a:r>
              <a:rPr lang="en-US" sz="2400" dirty="0"/>
              <a:t> se </a:t>
            </a:r>
            <a:r>
              <a:rPr lang="en-US" sz="2400" dirty="0" err="1"/>
              <a:t>i</a:t>
            </a:r>
            <a:r>
              <a:rPr lang="en-US" sz="2400" dirty="0"/>
              <a:t> </a:t>
            </a:r>
            <a:r>
              <a:rPr lang="en-US" sz="2400" dirty="0" err="1"/>
              <a:t>potreba</a:t>
            </a:r>
            <a:r>
              <a:rPr lang="en-US" sz="2400" dirty="0"/>
              <a:t> da se </a:t>
            </a:r>
            <a:r>
              <a:rPr lang="en-US" sz="2400" dirty="0" err="1"/>
              <a:t>preispitaju</a:t>
            </a:r>
            <a:r>
              <a:rPr lang="en-US" sz="2400" dirty="0"/>
              <a:t> </a:t>
            </a:r>
            <a:r>
              <a:rPr lang="en-US" sz="2400" dirty="0" err="1"/>
              <a:t>pomenuti</a:t>
            </a:r>
            <a:r>
              <a:rPr lang="en-US" sz="2400" dirty="0"/>
              <a:t> </a:t>
            </a:r>
            <a:r>
              <a:rPr lang="en-US" sz="2400" dirty="0" err="1"/>
              <a:t>zakoni</a:t>
            </a:r>
            <a:r>
              <a:rPr lang="en-US" sz="2400" dirty="0"/>
              <a:t>, </a:t>
            </a:r>
            <a:r>
              <a:rPr lang="en-US" sz="2400" dirty="0" err="1"/>
              <a:t>kao</a:t>
            </a:r>
            <a:r>
              <a:rPr lang="en-US" sz="2400" dirty="0"/>
              <a:t> </a:t>
            </a:r>
            <a:r>
              <a:rPr lang="en-US" sz="2400" dirty="0" err="1"/>
              <a:t>i</a:t>
            </a:r>
            <a:r>
              <a:rPr lang="en-US" sz="2400" dirty="0"/>
              <a:t> </a:t>
            </a:r>
            <a:r>
              <a:rPr lang="en-US" sz="2400" dirty="0" err="1"/>
              <a:t>Zakon</a:t>
            </a:r>
            <a:r>
              <a:rPr lang="en-US" sz="2400" dirty="0"/>
              <a:t> o </a:t>
            </a:r>
            <a:r>
              <a:rPr lang="en-US" sz="2400" dirty="0" err="1"/>
              <a:t>besplatnoj</a:t>
            </a:r>
            <a:r>
              <a:rPr lang="en-US" sz="2400" dirty="0"/>
              <a:t> </a:t>
            </a:r>
            <a:r>
              <a:rPr lang="en-US" sz="2400" dirty="0" err="1"/>
              <a:t>pravnoj</a:t>
            </a:r>
            <a:r>
              <a:rPr lang="en-US" sz="2400" dirty="0"/>
              <a:t> </a:t>
            </a:r>
            <a:r>
              <a:rPr lang="en-US" sz="2400" dirty="0" err="1"/>
              <a:t>pomoći</a:t>
            </a:r>
            <a:r>
              <a:rPr lang="en-US" sz="2400" dirty="0"/>
              <a:t> </a:t>
            </a:r>
            <a:r>
              <a:rPr lang="en-US" sz="2400" dirty="0" err="1"/>
              <a:t>kako</a:t>
            </a:r>
            <a:r>
              <a:rPr lang="en-US" sz="2400" dirty="0"/>
              <a:t> bi se </a:t>
            </a:r>
            <a:r>
              <a:rPr lang="en-US" sz="2400" dirty="0" err="1"/>
              <a:t>svim</a:t>
            </a:r>
            <a:r>
              <a:rPr lang="en-US" sz="2400" dirty="0"/>
              <a:t> </a:t>
            </a:r>
            <a:r>
              <a:rPr lang="en-US" sz="2400" dirty="0" err="1"/>
              <a:t>ženama</a:t>
            </a:r>
            <a:r>
              <a:rPr lang="en-US" sz="2400" dirty="0"/>
              <a:t>, </a:t>
            </a:r>
            <a:r>
              <a:rPr lang="en-US" sz="2400" dirty="0" err="1"/>
              <a:t>posebno</a:t>
            </a:r>
            <a:r>
              <a:rPr lang="en-US" sz="2400" dirty="0"/>
              <a:t> </a:t>
            </a:r>
            <a:r>
              <a:rPr lang="en-US" sz="2400" dirty="0" err="1"/>
              <a:t>iz</a:t>
            </a:r>
            <a:r>
              <a:rPr lang="en-US" sz="2400" dirty="0"/>
              <a:t> </a:t>
            </a:r>
            <a:r>
              <a:rPr lang="en-US" sz="2400" dirty="0" err="1"/>
              <a:t>ranjivih</a:t>
            </a:r>
            <a:r>
              <a:rPr lang="en-US" sz="2400" dirty="0"/>
              <a:t> </a:t>
            </a:r>
            <a:r>
              <a:rPr lang="en-US" sz="2400" dirty="0" err="1"/>
              <a:t>grupa</a:t>
            </a:r>
            <a:r>
              <a:rPr lang="en-US" sz="2400" dirty="0"/>
              <a:t>, </a:t>
            </a:r>
            <a:r>
              <a:rPr lang="en-US" sz="2400" dirty="0" err="1"/>
              <a:t>omogućio</a:t>
            </a:r>
            <a:r>
              <a:rPr lang="en-US" sz="2400" dirty="0"/>
              <a:t> </a:t>
            </a:r>
            <a:r>
              <a:rPr lang="en-US" sz="2400" dirty="0" err="1"/>
              <a:t>pristup</a:t>
            </a:r>
            <a:r>
              <a:rPr lang="en-US" sz="2400" dirty="0"/>
              <a:t> </a:t>
            </a:r>
            <a:r>
              <a:rPr lang="en-US" sz="2400" dirty="0" err="1"/>
              <a:t>besplatnoj</a:t>
            </a:r>
            <a:r>
              <a:rPr lang="en-US" sz="2400" dirty="0"/>
              <a:t> </a:t>
            </a:r>
            <a:r>
              <a:rPr lang="en-US" sz="2400" dirty="0" err="1"/>
              <a:t>pravnoj</a:t>
            </a:r>
            <a:r>
              <a:rPr lang="en-US" sz="2400" dirty="0"/>
              <a:t> </a:t>
            </a:r>
            <a:r>
              <a:rPr lang="en-US" sz="2400" dirty="0" err="1"/>
              <a:t>pomoći</a:t>
            </a:r>
            <a:r>
              <a:rPr lang="en-US" sz="2400" dirty="0"/>
              <a:t>.</a:t>
            </a:r>
          </a:p>
          <a:p>
            <a:endParaRPr lang="en-US" sz="2400" dirty="0"/>
          </a:p>
          <a:p>
            <a:r>
              <a:rPr lang="en-US" sz="2400" dirty="0"/>
              <a:t>U </a:t>
            </a:r>
            <a:r>
              <a:rPr lang="en-US" sz="2400" dirty="0" err="1"/>
              <a:t>oblasti</a:t>
            </a:r>
            <a:r>
              <a:rPr lang="en-US" sz="2400" dirty="0"/>
              <a:t> </a:t>
            </a:r>
            <a:r>
              <a:rPr lang="en-US" sz="2400" dirty="0" err="1"/>
              <a:t>rodno</a:t>
            </a:r>
            <a:r>
              <a:rPr lang="en-US" sz="2400" dirty="0"/>
              <a:t> </a:t>
            </a:r>
            <a:r>
              <a:rPr lang="en-US" sz="2400" dirty="0" err="1"/>
              <a:t>zasnovanog</a:t>
            </a:r>
            <a:r>
              <a:rPr lang="en-US" sz="2400" dirty="0"/>
              <a:t> </a:t>
            </a:r>
            <a:r>
              <a:rPr lang="en-US" sz="2400" dirty="0" err="1"/>
              <a:t>nasilja</a:t>
            </a:r>
            <a:r>
              <a:rPr lang="en-US" sz="2400" dirty="0"/>
              <a:t> je </a:t>
            </a:r>
            <a:r>
              <a:rPr lang="en-US" sz="2400" dirty="0" err="1"/>
              <a:t>kao</a:t>
            </a:r>
            <a:r>
              <a:rPr lang="en-US" sz="2400" dirty="0"/>
              <a:t> </a:t>
            </a:r>
            <a:r>
              <a:rPr lang="en-US" sz="2400" dirty="0" err="1"/>
              <a:t>pozitivno</a:t>
            </a:r>
            <a:r>
              <a:rPr lang="en-US" sz="2400" dirty="0"/>
              <a:t> </a:t>
            </a:r>
            <a:r>
              <a:rPr lang="en-US" sz="2400" dirty="0" err="1"/>
              <a:t>ocenjeno</a:t>
            </a:r>
            <a:r>
              <a:rPr lang="en-US" sz="2400" dirty="0"/>
              <a:t> </a:t>
            </a:r>
            <a:r>
              <a:rPr lang="en-US" sz="2400" dirty="0" err="1"/>
              <a:t>usvajanje</a:t>
            </a:r>
            <a:r>
              <a:rPr lang="en-US" sz="2400" dirty="0"/>
              <a:t> </a:t>
            </a:r>
            <a:r>
              <a:rPr lang="en-US" sz="2400" dirty="0" err="1"/>
              <a:t>Zakona</a:t>
            </a:r>
            <a:r>
              <a:rPr lang="en-US" sz="2400" dirty="0"/>
              <a:t> o </a:t>
            </a:r>
            <a:r>
              <a:rPr lang="en-US" sz="2400" dirty="0" err="1"/>
              <a:t>sprečavanju</a:t>
            </a:r>
            <a:r>
              <a:rPr lang="en-US" sz="2400" dirty="0"/>
              <a:t> </a:t>
            </a:r>
            <a:r>
              <a:rPr lang="en-US" sz="2400" dirty="0" err="1"/>
              <a:t>nasilja</a:t>
            </a:r>
            <a:r>
              <a:rPr lang="en-US" sz="2400" dirty="0"/>
              <a:t> u </a:t>
            </a:r>
            <a:r>
              <a:rPr lang="en-US" sz="2400" dirty="0" err="1"/>
              <a:t>porodici</a:t>
            </a:r>
            <a:r>
              <a:rPr lang="en-US" sz="2400" dirty="0"/>
              <a:t> </a:t>
            </a:r>
            <a:r>
              <a:rPr lang="en-US" sz="2400" dirty="0" err="1"/>
              <a:t>i</a:t>
            </a:r>
            <a:r>
              <a:rPr lang="en-US" sz="2400" dirty="0"/>
              <a:t> </a:t>
            </a:r>
            <a:r>
              <a:rPr lang="en-US" sz="2400" dirty="0" err="1"/>
              <a:t>uvođenje</a:t>
            </a:r>
            <a:r>
              <a:rPr lang="en-US" sz="2400" dirty="0"/>
              <a:t> </a:t>
            </a:r>
            <a:r>
              <a:rPr lang="en-US" sz="2400" dirty="0" err="1"/>
              <a:t>između</a:t>
            </a:r>
            <a:r>
              <a:rPr lang="en-US" sz="2400" dirty="0"/>
              <a:t> </a:t>
            </a:r>
            <a:r>
              <a:rPr lang="en-US" sz="2400" dirty="0" err="1"/>
              <a:t>ostalog</a:t>
            </a:r>
            <a:r>
              <a:rPr lang="en-US" sz="2400" dirty="0"/>
              <a:t> </a:t>
            </a:r>
            <a:r>
              <a:rPr lang="en-US" sz="2400" dirty="0" err="1"/>
              <a:t>hitnih</a:t>
            </a:r>
            <a:r>
              <a:rPr lang="en-US" sz="2400" dirty="0"/>
              <a:t> </a:t>
            </a:r>
            <a:r>
              <a:rPr lang="en-US" sz="2400" dirty="0" err="1"/>
              <a:t>mera</a:t>
            </a:r>
            <a:r>
              <a:rPr lang="en-US" sz="2400" dirty="0"/>
              <a:t> za </a:t>
            </a:r>
            <a:r>
              <a:rPr lang="en-US" sz="2400" dirty="0" err="1"/>
              <a:t>počinioce</a:t>
            </a:r>
            <a:r>
              <a:rPr lang="en-US" sz="2400" dirty="0"/>
              <a:t>, </a:t>
            </a:r>
            <a:r>
              <a:rPr lang="en-US" sz="2400" dirty="0" err="1"/>
              <a:t>zatim</a:t>
            </a:r>
            <a:r>
              <a:rPr lang="en-US" sz="2400" dirty="0"/>
              <a:t> </a:t>
            </a:r>
            <a:r>
              <a:rPr lang="en-US" sz="2400" dirty="0" err="1"/>
              <a:t>kriminalizacija</a:t>
            </a:r>
            <a:r>
              <a:rPr lang="en-US" sz="2400" dirty="0"/>
              <a:t> </a:t>
            </a:r>
            <a:r>
              <a:rPr lang="en-US" sz="2400" dirty="0" err="1"/>
              <a:t>silovanja</a:t>
            </a:r>
            <a:r>
              <a:rPr lang="en-US" sz="2400" dirty="0"/>
              <a:t> u </a:t>
            </a:r>
            <a:r>
              <a:rPr lang="en-US" sz="2400" dirty="0" err="1"/>
              <a:t>braku</a:t>
            </a:r>
            <a:r>
              <a:rPr lang="en-US" sz="2400" dirty="0"/>
              <a:t>, </a:t>
            </a:r>
            <a:r>
              <a:rPr lang="en-US" sz="2400" dirty="0" err="1"/>
              <a:t>sakaćenja</a:t>
            </a:r>
            <a:r>
              <a:rPr lang="en-US" sz="2400" dirty="0"/>
              <a:t> </a:t>
            </a:r>
            <a:r>
              <a:rPr lang="en-US" sz="2400" dirty="0" err="1"/>
              <a:t>ženskih</a:t>
            </a:r>
            <a:r>
              <a:rPr lang="en-US" sz="2400" dirty="0"/>
              <a:t> </a:t>
            </a:r>
            <a:r>
              <a:rPr lang="en-US" sz="2400" dirty="0" err="1"/>
              <a:t>genitalija</a:t>
            </a:r>
            <a:r>
              <a:rPr lang="en-US" sz="2400" dirty="0"/>
              <a:t>, </a:t>
            </a:r>
            <a:r>
              <a:rPr lang="en-US" sz="2400" dirty="0" err="1"/>
              <a:t>uhođenja</a:t>
            </a:r>
            <a:r>
              <a:rPr lang="en-US" sz="2400" dirty="0"/>
              <a:t>, </a:t>
            </a:r>
            <a:r>
              <a:rPr lang="en-US" sz="2400" dirty="0" err="1"/>
              <a:t>seksualnog</a:t>
            </a:r>
            <a:r>
              <a:rPr lang="en-US" sz="2400" dirty="0"/>
              <a:t> </a:t>
            </a:r>
            <a:r>
              <a:rPr lang="en-US" sz="2400" dirty="0" err="1"/>
              <a:t>uznemiravanja</a:t>
            </a:r>
            <a:r>
              <a:rPr lang="en-US" sz="2400" dirty="0"/>
              <a:t> </a:t>
            </a:r>
            <a:r>
              <a:rPr lang="en-US" sz="2400" dirty="0" err="1"/>
              <a:t>i</a:t>
            </a:r>
            <a:r>
              <a:rPr lang="en-US" sz="2400" dirty="0"/>
              <a:t> </a:t>
            </a:r>
            <a:r>
              <a:rPr lang="en-US" sz="2400" dirty="0" err="1"/>
              <a:t>prisilnog</a:t>
            </a:r>
            <a:r>
              <a:rPr lang="en-US" sz="2400" dirty="0"/>
              <a:t> </a:t>
            </a:r>
            <a:r>
              <a:rPr lang="en-US" sz="2400" dirty="0" err="1"/>
              <a:t>braka</a:t>
            </a:r>
            <a:r>
              <a:rPr lang="en-US" sz="2400" dirty="0"/>
              <a:t>, </a:t>
            </a:r>
            <a:r>
              <a:rPr lang="en-US" sz="2400" dirty="0" err="1"/>
              <a:t>kao</a:t>
            </a:r>
            <a:r>
              <a:rPr lang="en-US" sz="2400" dirty="0"/>
              <a:t> </a:t>
            </a:r>
            <a:r>
              <a:rPr lang="en-US" sz="2400" dirty="0" err="1"/>
              <a:t>i</a:t>
            </a:r>
            <a:r>
              <a:rPr lang="en-US" sz="2400" dirty="0"/>
              <a:t> </a:t>
            </a:r>
            <a:r>
              <a:rPr lang="en-US" sz="2400" dirty="0" err="1"/>
              <a:t>usvajanje</a:t>
            </a:r>
            <a:r>
              <a:rPr lang="en-US" sz="2400" dirty="0"/>
              <a:t> </a:t>
            </a:r>
            <a:r>
              <a:rPr lang="en-US" sz="2400" dirty="0" err="1"/>
              <a:t>Nacionalnog</a:t>
            </a:r>
            <a:r>
              <a:rPr lang="en-US" sz="2400" dirty="0"/>
              <a:t> dana </a:t>
            </a:r>
            <a:r>
              <a:rPr lang="en-US" sz="2400" dirty="0" err="1"/>
              <a:t>sećanja</a:t>
            </a:r>
            <a:r>
              <a:rPr lang="en-US" sz="2400" dirty="0"/>
              <a:t> </a:t>
            </a:r>
            <a:r>
              <a:rPr lang="en-US" sz="2400" dirty="0" err="1"/>
              <a:t>na</a:t>
            </a:r>
            <a:r>
              <a:rPr lang="en-US" sz="2400" dirty="0"/>
              <a:t> </a:t>
            </a:r>
            <a:r>
              <a:rPr lang="en-US" sz="2400" dirty="0" err="1"/>
              <a:t>žene</a:t>
            </a:r>
            <a:r>
              <a:rPr lang="en-US" sz="2400" dirty="0"/>
              <a:t> </a:t>
            </a:r>
            <a:r>
              <a:rPr lang="en-US" sz="2400" dirty="0" err="1"/>
              <a:t>žrtve</a:t>
            </a:r>
            <a:r>
              <a:rPr lang="en-US" sz="2400" dirty="0"/>
              <a:t> </a:t>
            </a:r>
            <a:r>
              <a:rPr lang="en-US" sz="2400" dirty="0" err="1"/>
              <a:t>nasilja</a:t>
            </a:r>
            <a:r>
              <a:rPr lang="en-US" sz="2400" dirty="0"/>
              <a:t> u </a:t>
            </a:r>
            <a:r>
              <a:rPr lang="en-US" sz="2400" dirty="0" err="1"/>
              <a:t>porodici</a:t>
            </a:r>
            <a:r>
              <a:rPr lang="en-US" sz="2400" dirty="0"/>
              <a:t>.</a:t>
            </a:r>
          </a:p>
        </p:txBody>
      </p:sp>
    </p:spTree>
    <p:extLst>
      <p:ext uri="{BB962C8B-B14F-4D97-AF65-F5344CB8AC3E}">
        <p14:creationId xmlns="" xmlns:p14="http://schemas.microsoft.com/office/powerpoint/2010/main" val="4001066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958923-4864-4C4B-9162-4C497C0593D5}"/>
              </a:ext>
            </a:extLst>
          </p:cNvPr>
          <p:cNvSpPr>
            <a:spLocks noGrp="1"/>
          </p:cNvSpPr>
          <p:nvPr>
            <p:ph type="title"/>
          </p:nvPr>
        </p:nvSpPr>
        <p:spPr>
          <a:xfrm>
            <a:off x="379412" y="304800"/>
            <a:ext cx="11201401" cy="6172200"/>
          </a:xfrm>
        </p:spPr>
        <p:txBody>
          <a:bodyPr>
            <a:normAutofit fontScale="90000"/>
          </a:bodyPr>
          <a:lstStyle/>
          <a:p>
            <a:r>
              <a:rPr lang="sr-Latn-RS" sz="2400" dirty="0"/>
              <a:t>O</a:t>
            </a:r>
            <a:r>
              <a:rPr lang="en-US" sz="2400" dirty="0" err="1"/>
              <a:t>rganizacija</a:t>
            </a:r>
            <a:r>
              <a:rPr lang="en-US" sz="2400" dirty="0"/>
              <a:t> </a:t>
            </a:r>
            <a:r>
              <a:rPr lang="en-US" sz="2400" dirty="0" err="1"/>
              <a:t>civilnog</a:t>
            </a:r>
            <a:r>
              <a:rPr lang="en-US" sz="2400" dirty="0"/>
              <a:t> </a:t>
            </a:r>
            <a:r>
              <a:rPr lang="en-US" sz="2400" dirty="0" err="1"/>
              <a:t>društva</a:t>
            </a:r>
            <a:r>
              <a:rPr lang="en-US" sz="2400" dirty="0"/>
              <a:t> </a:t>
            </a:r>
            <a:r>
              <a:rPr lang="en-US" sz="2400" dirty="0" err="1"/>
              <a:t>okupljena</a:t>
            </a:r>
            <a:r>
              <a:rPr lang="en-US" sz="2400" dirty="0"/>
              <a:t> </a:t>
            </a:r>
            <a:r>
              <a:rPr lang="en-US" sz="2400" dirty="0" err="1"/>
              <a:t>oko</a:t>
            </a:r>
            <a:r>
              <a:rPr lang="en-US" sz="2400" dirty="0"/>
              <a:t> SOS </a:t>
            </a:r>
            <a:r>
              <a:rPr lang="en-US" sz="2400" dirty="0" err="1"/>
              <a:t>mreže</a:t>
            </a:r>
            <a:r>
              <a:rPr lang="en-US" sz="2400" dirty="0"/>
              <a:t> Vojvodina </a:t>
            </a:r>
            <a:r>
              <a:rPr lang="en-US" sz="2400" dirty="0" err="1"/>
              <a:t>sa</a:t>
            </a:r>
            <a:r>
              <a:rPr lang="en-US" sz="2400" dirty="0"/>
              <a:t> </a:t>
            </a:r>
            <a:r>
              <a:rPr lang="en-US" sz="2400" dirty="0" err="1"/>
              <a:t>ciljem</a:t>
            </a:r>
            <a:r>
              <a:rPr lang="en-US" sz="2400" dirty="0"/>
              <a:t> da</a:t>
            </a:r>
            <a:br>
              <a:rPr lang="en-US" sz="2400" dirty="0"/>
            </a:br>
            <a:r>
              <a:rPr lang="en-US" sz="2400" dirty="0" err="1"/>
              <a:t>ukaže</a:t>
            </a:r>
            <a:r>
              <a:rPr lang="en-US" sz="2400" dirty="0"/>
              <a:t> </a:t>
            </a:r>
            <a:r>
              <a:rPr lang="en-US" sz="2400" dirty="0" err="1"/>
              <a:t>na</a:t>
            </a:r>
            <a:r>
              <a:rPr lang="en-US" sz="2400" dirty="0"/>
              <a:t> </a:t>
            </a:r>
            <a:r>
              <a:rPr lang="en-US" sz="2400" dirty="0" err="1"/>
              <a:t>prioritetne</a:t>
            </a:r>
            <a:r>
              <a:rPr lang="en-US" sz="2400" dirty="0"/>
              <a:t> </a:t>
            </a:r>
            <a:r>
              <a:rPr lang="en-US" sz="2400" dirty="0" err="1"/>
              <a:t>oblasti</a:t>
            </a:r>
            <a:r>
              <a:rPr lang="en-US" sz="2400" dirty="0"/>
              <a:t> </a:t>
            </a:r>
            <a:r>
              <a:rPr lang="en-US" sz="2400" dirty="0" err="1"/>
              <a:t>otklanjanja</a:t>
            </a:r>
            <a:r>
              <a:rPr lang="en-US" sz="2400" dirty="0"/>
              <a:t> </a:t>
            </a:r>
            <a:r>
              <a:rPr lang="en-US" sz="2400" dirty="0" err="1"/>
              <a:t>diskriminacije</a:t>
            </a:r>
            <a:r>
              <a:rPr lang="en-US" sz="2400" dirty="0"/>
              <a:t> </a:t>
            </a:r>
            <a:r>
              <a:rPr lang="en-US" sz="2400" dirty="0" err="1"/>
              <a:t>žena</a:t>
            </a:r>
            <a:r>
              <a:rPr lang="en-US" sz="2400" dirty="0"/>
              <a:t> </a:t>
            </a:r>
            <a:r>
              <a:rPr lang="en-US" sz="2400" dirty="0" err="1"/>
              <a:t>i</a:t>
            </a:r>
            <a:r>
              <a:rPr lang="en-US" sz="2400" dirty="0"/>
              <a:t> </a:t>
            </a:r>
            <a:r>
              <a:rPr lang="en-US" sz="2400" dirty="0" err="1"/>
              <a:t>njihovog</a:t>
            </a:r>
            <a:r>
              <a:rPr lang="en-US" sz="2400" dirty="0"/>
              <a:t> </a:t>
            </a:r>
            <a:r>
              <a:rPr lang="en-US" sz="2400" dirty="0" err="1"/>
              <a:t>osnaživanja</a:t>
            </a:r>
            <a:r>
              <a:rPr lang="en-US" sz="2400" dirty="0"/>
              <a:t> </a:t>
            </a:r>
            <a:r>
              <a:rPr lang="en-US" sz="2400" dirty="0" err="1"/>
              <a:t>i</a:t>
            </a:r>
            <a:r>
              <a:rPr lang="en-US" sz="2400" dirty="0"/>
              <a:t> </a:t>
            </a:r>
            <a:r>
              <a:rPr lang="en-US" sz="2400" dirty="0" err="1"/>
              <a:t>sugeriše</a:t>
            </a:r>
            <a:r>
              <a:rPr lang="en-US" sz="2400" dirty="0"/>
              <a:t> CEDAW</a:t>
            </a:r>
            <a:r>
              <a:rPr lang="sr-Latn-RS" sz="2400" dirty="0"/>
              <a:t> komitetu pitanja koja je u daljem dijalogu sa</a:t>
            </a:r>
            <a:r>
              <a:rPr lang="en-US" sz="2400" dirty="0"/>
              <a:t/>
            </a:r>
            <a:br>
              <a:rPr lang="en-US" sz="2400" dirty="0"/>
            </a:br>
            <a:r>
              <a:rPr lang="en-US" sz="2400" dirty="0"/>
              <a:t> </a:t>
            </a:r>
            <a:r>
              <a:rPr lang="sr-Latn-RS" sz="2400" dirty="0"/>
              <a:t>Republikom Srbijom potrebno postaviti predstavnicima države: Tokom poslednje dve godine napadi na političarke su sve učestaliji. Poslanice, odbornice, žene iz izvršne</a:t>
            </a:r>
            <a:br>
              <a:rPr lang="sr-Latn-RS" sz="2400" dirty="0"/>
            </a:br>
            <a:r>
              <a:rPr lang="sr-Latn-RS" sz="2400" dirty="0"/>
              <a:t>vlasti su često napadane na stranicama različitih medija ili web portala finansiranih iz javnih sredstava,</a:t>
            </a:r>
            <a:br>
              <a:rPr lang="sr-Latn-RS" sz="2400" dirty="0"/>
            </a:br>
            <a:r>
              <a:rPr lang="sr-Latn-RS" sz="2400" dirty="0"/>
              <a:t>ukoliko bi na bilo koji način podigle glas i govorile protiv postupaka i politika aktuelne vlasti. I pored</a:t>
            </a:r>
            <a:br>
              <a:rPr lang="sr-Latn-RS" sz="2400" dirty="0"/>
            </a:br>
            <a:r>
              <a:rPr lang="sr-Latn-RS" sz="2400" dirty="0"/>
              <a:t>mnogobrojnih apela NVO, medijskih udruženja i drugih aktera, medijski napadi se nastavljaju i nisu</a:t>
            </a:r>
            <a:br>
              <a:rPr lang="sr-Latn-RS" sz="2400" dirty="0"/>
            </a:br>
            <a:r>
              <a:rPr lang="sr-Latn-RS" sz="2400" dirty="0"/>
              <a:t>prepoznati kao društveni problem niti su nadležne institucije preduzele odlučne korake da te napade zaustave a prema počiniocima preduzmu odgovarajuće mere koje stoje na raspolaganju.Jedan od primera najsnažnijih napada predstavlja napad na poslanicu Mariniku Tepić.Zbog svojih nastupa u parlamentu,poslanica se našla na udaru ekstremo desnih organizacija uz pretnje smrću.</a:t>
            </a:r>
            <a:br>
              <a:rPr lang="sr-Latn-RS" sz="2400" dirty="0"/>
            </a:br>
            <a:r>
              <a:rPr lang="sr-Latn-RS" sz="2400" dirty="0"/>
              <a:t/>
            </a:r>
            <a:br>
              <a:rPr lang="sr-Latn-RS" sz="2400" dirty="0"/>
            </a:br>
            <a:r>
              <a:rPr lang="en-US" sz="2400" dirty="0"/>
              <a:t/>
            </a:r>
            <a:br>
              <a:rPr lang="en-US" sz="2400" dirty="0"/>
            </a:br>
            <a:r>
              <a:rPr lang="sr-Latn-RS" sz="2400" dirty="0"/>
              <a:t>       </a:t>
            </a:r>
            <a:endParaRPr lang="en-US" sz="2400" dirty="0"/>
          </a:p>
        </p:txBody>
      </p:sp>
    </p:spTree>
    <p:extLst>
      <p:ext uri="{BB962C8B-B14F-4D97-AF65-F5344CB8AC3E}">
        <p14:creationId xmlns="" xmlns:p14="http://schemas.microsoft.com/office/powerpoint/2010/main" val="15000143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0877DC-C36F-4DF7-BAF1-D275BFB9403E}"/>
              </a:ext>
            </a:extLst>
          </p:cNvPr>
          <p:cNvSpPr>
            <a:spLocks noGrp="1"/>
          </p:cNvSpPr>
          <p:nvPr>
            <p:ph type="ctrTitle"/>
          </p:nvPr>
        </p:nvSpPr>
        <p:spPr>
          <a:xfrm>
            <a:off x="74613" y="914400"/>
            <a:ext cx="11430000" cy="4800600"/>
          </a:xfrm>
        </p:spPr>
        <p:txBody>
          <a:bodyPr>
            <a:normAutofit fontScale="90000"/>
          </a:bodyPr>
          <a:lstStyle/>
          <a:p>
            <a:r>
              <a:rPr lang="en-US" sz="2400" dirty="0"/>
              <a:t> </a:t>
            </a:r>
            <a:r>
              <a:rPr lang="en-US" sz="2400" dirty="0" err="1"/>
              <a:t>Napadima</a:t>
            </a:r>
            <a:r>
              <a:rPr lang="en-US" sz="2400" dirty="0"/>
              <a:t> </a:t>
            </a:r>
            <a:r>
              <a:rPr lang="en-US" sz="2400" dirty="0" err="1"/>
              <a:t>su</a:t>
            </a:r>
            <a:r>
              <a:rPr lang="en-US" sz="2400" dirty="0"/>
              <a:t> bile </a:t>
            </a:r>
            <a:r>
              <a:rPr lang="en-US" sz="2400" dirty="0" err="1"/>
              <a:t>izložene</a:t>
            </a:r>
            <a:r>
              <a:rPr lang="en-US" sz="2400" dirty="0"/>
              <a:t/>
            </a:r>
            <a:br>
              <a:rPr lang="en-US" sz="2400" dirty="0"/>
            </a:br>
            <a:r>
              <a:rPr lang="en-US" sz="2400" dirty="0" err="1"/>
              <a:t>i</a:t>
            </a:r>
            <a:r>
              <a:rPr lang="en-US" sz="2400" dirty="0"/>
              <a:t> </a:t>
            </a:r>
            <a:r>
              <a:rPr lang="en-US" sz="2400" dirty="0" err="1"/>
              <a:t>druge</a:t>
            </a:r>
            <a:r>
              <a:rPr lang="en-US" sz="2400" dirty="0"/>
              <a:t> </a:t>
            </a:r>
            <a:r>
              <a:rPr lang="en-US" sz="2400" dirty="0" err="1"/>
              <a:t>političarke</a:t>
            </a:r>
            <a:r>
              <a:rPr lang="en-US" sz="2400" dirty="0"/>
              <a:t>, </a:t>
            </a:r>
            <a:r>
              <a:rPr lang="en-US" sz="2400" dirty="0" err="1"/>
              <a:t>poput</a:t>
            </a:r>
            <a:r>
              <a:rPr lang="en-US" sz="2400" dirty="0"/>
              <a:t>  </a:t>
            </a:r>
            <a:r>
              <a:rPr lang="en-US" sz="2400" dirty="0" err="1"/>
              <a:t>Aleksandre</a:t>
            </a:r>
            <a:r>
              <a:rPr lang="en-US" sz="2400" dirty="0"/>
              <a:t> </a:t>
            </a:r>
            <a:r>
              <a:rPr lang="en-US" sz="2400" dirty="0" err="1"/>
              <a:t>Jerkov</a:t>
            </a:r>
            <a:r>
              <a:rPr lang="en-US" sz="2400" dirty="0"/>
              <a:t>,  </a:t>
            </a:r>
            <a:r>
              <a:rPr lang="en-US" sz="2400" dirty="0" err="1"/>
              <a:t>Tatjane</a:t>
            </a:r>
            <a:r>
              <a:rPr lang="en-US" sz="2400" dirty="0"/>
              <a:t> </a:t>
            </a:r>
            <a:r>
              <a:rPr lang="en-US" sz="2400" dirty="0" err="1"/>
              <a:t>Macure</a:t>
            </a:r>
            <a:r>
              <a:rPr lang="sr-Latn-RS" sz="2400" dirty="0"/>
              <a:t> i mnoge druge</a:t>
            </a:r>
            <a:r>
              <a:rPr lang="en-US" sz="2400" dirty="0"/>
              <a:t/>
            </a:r>
            <a:br>
              <a:rPr lang="en-US" sz="2400" dirty="0"/>
            </a:br>
            <a:r>
              <a:rPr lang="en-US" sz="2400" dirty="0"/>
              <a:t> </a:t>
            </a:r>
            <a:br>
              <a:rPr lang="en-US" sz="2400" dirty="0"/>
            </a:br>
            <a:r>
              <a:rPr lang="en-US" sz="2400" dirty="0"/>
              <a:t> </a:t>
            </a:r>
            <a:r>
              <a:rPr lang="sr-Latn-RS" sz="2400" dirty="0"/>
              <a:t>p</a:t>
            </a:r>
            <a:r>
              <a:rPr lang="en-US" sz="2400" dirty="0" err="1"/>
              <a:t>olitičarke</a:t>
            </a:r>
            <a:r>
              <a:rPr lang="en-US" sz="2400" dirty="0"/>
              <a:t> </a:t>
            </a:r>
            <a:r>
              <a:rPr lang="en-US" sz="2400" dirty="0" err="1"/>
              <a:t>su</a:t>
            </a:r>
            <a:r>
              <a:rPr lang="en-US" sz="2400" dirty="0"/>
              <a:t> </a:t>
            </a:r>
            <a:r>
              <a:rPr lang="en-US" sz="2400" dirty="0" err="1"/>
              <a:t>izložene</a:t>
            </a:r>
            <a:r>
              <a:rPr lang="en-US" sz="2400" dirty="0"/>
              <a:t> </a:t>
            </a:r>
            <a:r>
              <a:rPr lang="en-US" sz="2400" dirty="0" err="1"/>
              <a:t>neposrednim</a:t>
            </a:r>
            <a:r>
              <a:rPr lang="en-US" sz="2400" dirty="0"/>
              <a:t> </a:t>
            </a:r>
            <a:r>
              <a:rPr lang="en-US" sz="2400" dirty="0" err="1"/>
              <a:t>verbalnim</a:t>
            </a:r>
            <a:r>
              <a:rPr lang="en-US" sz="2400" dirty="0"/>
              <a:t> </a:t>
            </a:r>
            <a:r>
              <a:rPr lang="en-US" sz="2400" dirty="0" err="1"/>
              <a:t>napadima</a:t>
            </a:r>
            <a:r>
              <a:rPr lang="en-US" sz="2400" dirty="0"/>
              <a:t>, </a:t>
            </a:r>
            <a:r>
              <a:rPr lang="en-US" sz="2400" dirty="0" err="1"/>
              <a:t>medijsk</a:t>
            </a:r>
            <a:r>
              <a:rPr lang="sr-Latn-RS" sz="2400" dirty="0"/>
              <a:t>i</a:t>
            </a:r>
            <a:r>
              <a:rPr lang="en-US" sz="2400" dirty="0"/>
              <a:t> </a:t>
            </a:r>
            <a:r>
              <a:rPr lang="en-US" sz="2400" dirty="0" err="1"/>
              <a:t>nasilnim</a:t>
            </a:r>
            <a:r>
              <a:rPr lang="en-US" sz="2400" dirty="0"/>
              <a:t> </a:t>
            </a:r>
            <a:r>
              <a:rPr lang="en-US" sz="2400" dirty="0" err="1"/>
              <a:t>kampanjama</a:t>
            </a:r>
            <a:r>
              <a:rPr lang="en-US" sz="2400" dirty="0"/>
              <a:t>,</a:t>
            </a:r>
            <a:br>
              <a:rPr lang="en-US" sz="2400" dirty="0"/>
            </a:br>
            <a:r>
              <a:rPr lang="en-US" sz="2400" dirty="0" err="1"/>
              <a:t>ucenama</a:t>
            </a:r>
            <a:r>
              <a:rPr lang="en-US" sz="2400" dirty="0"/>
              <a:t> </a:t>
            </a:r>
            <a:r>
              <a:rPr lang="en-US" sz="2400" dirty="0" err="1"/>
              <a:t>i</a:t>
            </a:r>
            <a:r>
              <a:rPr lang="en-US" sz="2400" dirty="0"/>
              <a:t> </a:t>
            </a:r>
            <a:r>
              <a:rPr lang="en-US" sz="2400" dirty="0" err="1"/>
              <a:t>pretnjama</a:t>
            </a:r>
            <a:r>
              <a:rPr lang="en-US" sz="2400" dirty="0"/>
              <a:t>. U </a:t>
            </a:r>
            <a:r>
              <a:rPr lang="en-US" sz="2400" dirty="0" err="1"/>
              <a:t>oktobru</a:t>
            </a:r>
            <a:r>
              <a:rPr lang="en-US" sz="2400" dirty="0"/>
              <a:t> 2018. </a:t>
            </a:r>
            <a:r>
              <a:rPr lang="en-US" sz="2400" dirty="0" err="1"/>
              <a:t>godine</a:t>
            </a:r>
            <a:r>
              <a:rPr lang="en-US" sz="2400" dirty="0"/>
              <a:t> pod </a:t>
            </a:r>
            <a:r>
              <a:rPr lang="en-US" sz="2400" dirty="0" err="1"/>
              <a:t>udarom</a:t>
            </a:r>
            <a:r>
              <a:rPr lang="en-US" sz="2400" dirty="0"/>
              <a:t> </a:t>
            </a:r>
            <a:r>
              <a:rPr lang="en-US" sz="2400" dirty="0" err="1"/>
              <a:t>ovakvih</a:t>
            </a:r>
            <a:r>
              <a:rPr lang="en-US" sz="2400" dirty="0"/>
              <a:t> </a:t>
            </a:r>
            <a:r>
              <a:rPr lang="en-US" sz="2400" dirty="0" err="1"/>
              <a:t>napada</a:t>
            </a:r>
            <a:r>
              <a:rPr lang="en-US" sz="2400" dirty="0"/>
              <a:t> </a:t>
            </a:r>
            <a:r>
              <a:rPr lang="en-US" sz="2400" dirty="0" err="1"/>
              <a:t>našla</a:t>
            </a:r>
            <a:r>
              <a:rPr lang="en-US" sz="2400" dirty="0"/>
              <a:t> se </a:t>
            </a:r>
            <a:r>
              <a:rPr lang="en-US" sz="2400" dirty="0" err="1"/>
              <a:t>i</a:t>
            </a:r>
            <a:r>
              <a:rPr lang="en-US" sz="2400" dirty="0"/>
              <a:t> </a:t>
            </a:r>
            <a:r>
              <a:rPr lang="en-US" sz="2400" dirty="0" err="1"/>
              <a:t>Predsednica</a:t>
            </a:r>
            <a:r>
              <a:rPr lang="en-US" sz="2400" dirty="0"/>
              <a:t> </a:t>
            </a:r>
            <a:r>
              <a:rPr lang="en-US" sz="2400" dirty="0" err="1"/>
              <a:t>Vlade</a:t>
            </a:r>
            <a:r>
              <a:rPr lang="en-US" sz="2400" dirty="0"/>
              <a:t>,</a:t>
            </a:r>
            <a:br>
              <a:rPr lang="en-US" sz="2400" dirty="0"/>
            </a:br>
            <a:r>
              <a:rPr lang="en-US" sz="2400" dirty="0"/>
              <a:t>Ana </a:t>
            </a:r>
            <a:r>
              <a:rPr lang="en-US" sz="2400" dirty="0" err="1"/>
              <a:t>Brnabić</a:t>
            </a:r>
            <a:r>
              <a:rPr lang="en-US" sz="2400" dirty="0"/>
              <a:t>, </a:t>
            </a:r>
            <a:r>
              <a:rPr lang="en-US" sz="2400" dirty="0" err="1"/>
              <a:t>što</a:t>
            </a:r>
            <a:r>
              <a:rPr lang="en-US" sz="2400" dirty="0"/>
              <a:t> je </a:t>
            </a:r>
            <a:r>
              <a:rPr lang="en-US" sz="2400" dirty="0" err="1"/>
              <a:t>konačno</a:t>
            </a:r>
            <a:r>
              <a:rPr lang="en-US" sz="2400" dirty="0"/>
              <a:t> </a:t>
            </a:r>
            <a:r>
              <a:rPr lang="en-US" sz="2400" dirty="0" err="1"/>
              <a:t>nateralo</a:t>
            </a:r>
            <a:r>
              <a:rPr lang="en-US" sz="2400" dirty="0"/>
              <a:t> </a:t>
            </a:r>
            <a:r>
              <a:rPr lang="en-US" sz="2400" dirty="0" err="1"/>
              <a:t>i</a:t>
            </a:r>
            <a:r>
              <a:rPr lang="en-US" sz="2400" dirty="0"/>
              <a:t> </a:t>
            </a:r>
            <a:r>
              <a:rPr lang="en-US" sz="2400" dirty="0" err="1"/>
              <a:t>Poverenicu</a:t>
            </a:r>
            <a:r>
              <a:rPr lang="en-US" sz="2400" dirty="0"/>
              <a:t> za </a:t>
            </a:r>
            <a:r>
              <a:rPr lang="en-US" sz="2400" dirty="0" err="1"/>
              <a:t>zaštitu</a:t>
            </a:r>
            <a:r>
              <a:rPr lang="en-US" sz="2400" dirty="0"/>
              <a:t> </a:t>
            </a:r>
            <a:r>
              <a:rPr lang="en-US" sz="2400" dirty="0" err="1"/>
              <a:t>ravnopravnosti</a:t>
            </a:r>
            <a:r>
              <a:rPr lang="en-US" sz="2400" dirty="0"/>
              <a:t> da </a:t>
            </a:r>
            <a:r>
              <a:rPr lang="en-US" sz="2400" dirty="0" err="1"/>
              <a:t>reaguje</a:t>
            </a:r>
            <a:r>
              <a:rPr lang="en-US" sz="2400" dirty="0"/>
              <a:t> </a:t>
            </a:r>
            <a:r>
              <a:rPr lang="en-US" sz="2400" dirty="0" err="1"/>
              <a:t>i</a:t>
            </a:r>
            <a:r>
              <a:rPr lang="en-US" sz="2400" dirty="0"/>
              <a:t> </a:t>
            </a:r>
            <a:r>
              <a:rPr lang="en-US" sz="2400" dirty="0" err="1"/>
              <a:t>izda</a:t>
            </a:r>
            <a:r>
              <a:rPr lang="en-US" sz="2400" dirty="0"/>
              <a:t> </a:t>
            </a:r>
            <a:r>
              <a:rPr lang="en-US" sz="2400" dirty="0" err="1"/>
              <a:t>upozorenje</a:t>
            </a:r>
            <a:r>
              <a:rPr lang="sr-Latn-RS" sz="2400" dirty="0"/>
              <a:t>.</a:t>
            </a:r>
            <a:br>
              <a:rPr lang="sr-Latn-RS" sz="2400" dirty="0"/>
            </a:br>
            <a:r>
              <a:rPr lang="sr-Latn-RS" sz="2400" dirty="0"/>
              <a:t/>
            </a:r>
            <a:br>
              <a:rPr lang="sr-Latn-RS" sz="2400" dirty="0"/>
            </a:br>
            <a:r>
              <a:rPr lang="sr-Latn-RS" sz="2400" dirty="0"/>
              <a:t>U izveštaju Autonomnog Ženskog centra ukazano je da nije usvojena nova Nacionalna strategija za sprečavanje i suzbijanje nasilja nad ženama u porodici i partnerskim odnosima čije je važenje isteklo još 2015 godine.Mnoge ženske orgamizacije sa dugogodišnjim iskustvom u radu sa ženama u situacijama nasilja ukazuju da je situacija pogoršana donošenjem Zakona o sprečavanju nasilja u porodici(donet 2016).</a:t>
            </a:r>
            <a:br>
              <a:rPr lang="sr-Latn-RS" sz="2400" dirty="0"/>
            </a:br>
            <a:r>
              <a:rPr lang="sr-Latn-RS" sz="2400" dirty="0"/>
              <a:t/>
            </a:r>
            <a:br>
              <a:rPr lang="sr-Latn-RS" sz="2400" dirty="0"/>
            </a:br>
            <a:r>
              <a:rPr lang="en-US" sz="2400" dirty="0"/>
              <a:t/>
            </a:r>
            <a:br>
              <a:rPr lang="en-US" sz="2400" dirty="0"/>
            </a:br>
            <a:r>
              <a:rPr lang="en-US" sz="2400" dirty="0"/>
              <a:t>. </a:t>
            </a:r>
          </a:p>
        </p:txBody>
      </p:sp>
    </p:spTree>
    <p:extLst>
      <p:ext uri="{BB962C8B-B14F-4D97-AF65-F5344CB8AC3E}">
        <p14:creationId xmlns="" xmlns:p14="http://schemas.microsoft.com/office/powerpoint/2010/main" val="38046232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86A272-48DC-4A3E-8E35-72D747EF1B8E}"/>
              </a:ext>
            </a:extLst>
          </p:cNvPr>
          <p:cNvSpPr>
            <a:spLocks noGrp="1"/>
          </p:cNvSpPr>
          <p:nvPr>
            <p:ph type="title"/>
          </p:nvPr>
        </p:nvSpPr>
        <p:spPr>
          <a:xfrm>
            <a:off x="455612" y="381000"/>
            <a:ext cx="10820399" cy="4724400"/>
          </a:xfrm>
        </p:spPr>
        <p:txBody>
          <a:bodyPr>
            <a:normAutofit/>
          </a:bodyPr>
          <a:lstStyle/>
          <a:p>
            <a:r>
              <a:rPr lang="en-US" sz="2400" dirty="0" err="1"/>
              <a:t>Novonastala</a:t>
            </a:r>
            <a:r>
              <a:rPr lang="en-US" sz="2400" dirty="0"/>
              <a:t> </a:t>
            </a:r>
            <a:r>
              <a:rPr lang="en-US" sz="2400" dirty="0" err="1"/>
              <a:t>situacija</a:t>
            </a:r>
            <a:r>
              <a:rPr lang="en-US" sz="2400" dirty="0"/>
              <a:t> </a:t>
            </a:r>
            <a:r>
              <a:rPr lang="en-US" sz="2400" dirty="0" err="1"/>
              <a:t>sa</a:t>
            </a:r>
            <a:r>
              <a:rPr lang="en-US" sz="2400" dirty="0"/>
              <a:t> korona </a:t>
            </a:r>
            <a:r>
              <a:rPr lang="en-US" sz="2400" dirty="0" err="1"/>
              <a:t>virusom,gde</a:t>
            </a:r>
            <a:r>
              <a:rPr lang="en-US" sz="2400" dirty="0"/>
              <a:t> </a:t>
            </a:r>
            <a:r>
              <a:rPr lang="en-US" sz="2400" dirty="0" err="1"/>
              <a:t>vlada</a:t>
            </a:r>
            <a:r>
              <a:rPr lang="en-US" sz="2400" dirty="0"/>
              <a:t> po</a:t>
            </a:r>
            <a:r>
              <a:rPr lang="sr-Latn-RS" sz="2400" dirty="0"/>
              <a:t>ziva na samoizolaciju i </a:t>
            </a:r>
            <a:br>
              <a:rPr lang="sr-Latn-RS" sz="2400" dirty="0"/>
            </a:br>
            <a:r>
              <a:rPr lang="sr-Latn-RS" sz="2400" dirty="0"/>
              <a:t>ostanak kod kuće omogućiće nasilnicima da pojačano kontrolišu i zlostavljaju žrtve i onemogućiti žrtve da stupe u kontakt sa pružateljkama usluga za podršku i institucijama koje pružaju zaštitu.</a:t>
            </a:r>
            <a:br>
              <a:rPr lang="sr-Latn-RS" sz="2400" dirty="0"/>
            </a:br>
            <a:r>
              <a:rPr lang="sr-Latn-RS" sz="2400" dirty="0"/>
              <a:t/>
            </a:r>
            <a:br>
              <a:rPr lang="sr-Latn-RS" sz="2400" dirty="0"/>
            </a:br>
            <a:r>
              <a:rPr lang="sr-Latn-RS" sz="2400" dirty="0"/>
              <a:t>Stoga Autonomni ženski centar poziva Vladu da prilikom planiranja mera i akcija za prevenciju širenja korona virusa među prioritete uvrsti i bezbednost i specifične potrebe žena i dece, jer, kažu, ove mere treba da podrazumevaju zaštitu žena od nasilja, zaštitu na radu, pomoć i podršku u vezi sa brigom o deci i starima. Navode da rast nasilja nad ženama i decom tokom pandemije korona virusom beleže države od Kine do SAD-a.</a:t>
            </a:r>
            <a:br>
              <a:rPr lang="sr-Latn-RS" sz="2400" dirty="0"/>
            </a:br>
            <a:endParaRPr lang="en-US" sz="2400" dirty="0"/>
          </a:p>
        </p:txBody>
      </p:sp>
    </p:spTree>
    <p:extLst>
      <p:ext uri="{BB962C8B-B14F-4D97-AF65-F5344CB8AC3E}">
        <p14:creationId xmlns="" xmlns:p14="http://schemas.microsoft.com/office/powerpoint/2010/main" val="25489829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357223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651371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E5BBE-2EFA-4608-8C9F-39B2C12F891B}"/>
              </a:ext>
            </a:extLst>
          </p:cNvPr>
          <p:cNvSpPr>
            <a:spLocks noGrp="1"/>
          </p:cNvSpPr>
          <p:nvPr>
            <p:ph type="title"/>
          </p:nvPr>
        </p:nvSpPr>
        <p:spPr>
          <a:xfrm>
            <a:off x="227012" y="381002"/>
            <a:ext cx="4458312" cy="4663444"/>
          </a:xfrm>
        </p:spPr>
        <p:txBody>
          <a:bodyPr>
            <a:noAutofit/>
          </a:bodyPr>
          <a:lstStyle/>
          <a:p>
            <a:r>
              <a:rPr lang="en-US" sz="2800" dirty="0" err="1"/>
              <a:t>Rodna</a:t>
            </a:r>
            <a:r>
              <a:rPr lang="en-US" sz="2800" dirty="0"/>
              <a:t> </a:t>
            </a:r>
            <a:r>
              <a:rPr lang="en-US" sz="2800" dirty="0" err="1"/>
              <a:t>ravnopravnost</a:t>
            </a:r>
            <a:r>
              <a:rPr lang="en-US" sz="2800" dirty="0"/>
              <a:t> je </a:t>
            </a:r>
            <a:r>
              <a:rPr lang="en-US" sz="2800" dirty="0" err="1"/>
              <a:t>nezamenljiv</a:t>
            </a:r>
            <a:r>
              <a:rPr lang="en-US" sz="2800" dirty="0"/>
              <a:t> deo </a:t>
            </a:r>
            <a:r>
              <a:rPr lang="en-US" sz="2800" dirty="0" err="1"/>
              <a:t>ideje</a:t>
            </a:r>
            <a:r>
              <a:rPr lang="en-US" sz="2800" dirty="0"/>
              <a:t> </a:t>
            </a:r>
            <a:r>
              <a:rPr lang="en-US" sz="2800" dirty="0" err="1"/>
              <a:t>ljudskih</a:t>
            </a:r>
            <a:r>
              <a:rPr lang="en-US" sz="2800" dirty="0"/>
              <a:t> </a:t>
            </a:r>
            <a:r>
              <a:rPr lang="en-US" sz="2800" dirty="0" err="1"/>
              <a:t>prava</a:t>
            </a:r>
            <a:r>
              <a:rPr lang="en-US" sz="2800" dirty="0"/>
              <a:t>. </a:t>
            </a:r>
            <a:r>
              <a:rPr lang="en-US" sz="2800" dirty="0" err="1"/>
              <a:t>Ljudska</a:t>
            </a:r>
            <a:r>
              <a:rPr lang="en-US" sz="2800" dirty="0"/>
              <a:t> </a:t>
            </a:r>
            <a:r>
              <a:rPr lang="en-US" sz="2800" dirty="0" err="1"/>
              <a:t>prava</a:t>
            </a:r>
            <a:r>
              <a:rPr lang="en-US" sz="2800" dirty="0"/>
              <a:t> </a:t>
            </a:r>
            <a:r>
              <a:rPr lang="en-US" sz="2800" dirty="0" err="1"/>
              <a:t>svakome</a:t>
            </a:r>
            <a:r>
              <a:rPr lang="en-US" sz="2800" dirty="0"/>
              <a:t> </a:t>
            </a:r>
            <a:r>
              <a:rPr lang="en-US" sz="2800" dirty="0" err="1"/>
              <a:t>moraju</a:t>
            </a:r>
            <a:r>
              <a:rPr lang="en-US" sz="2800" dirty="0"/>
              <a:t> </a:t>
            </a:r>
            <a:r>
              <a:rPr lang="en-US" sz="2800" dirty="0" err="1"/>
              <a:t>biti</a:t>
            </a:r>
            <a:r>
              <a:rPr lang="en-US" sz="2800" dirty="0"/>
              <a:t> </a:t>
            </a:r>
            <a:r>
              <a:rPr lang="en-US" sz="2800" dirty="0" err="1"/>
              <a:t>garantovana</a:t>
            </a:r>
            <a:r>
              <a:rPr lang="en-US" sz="2800" dirty="0"/>
              <a:t> </a:t>
            </a:r>
            <a:r>
              <a:rPr lang="en-US" sz="2800" dirty="0" err="1"/>
              <a:t>i</a:t>
            </a:r>
            <a:r>
              <a:rPr lang="en-US" sz="2800" dirty="0"/>
              <a:t> </a:t>
            </a:r>
            <a:r>
              <a:rPr lang="en-US" sz="2800" dirty="0" err="1"/>
              <a:t>obezbeđena</a:t>
            </a:r>
            <a:r>
              <a:rPr lang="en-US" sz="2800" dirty="0"/>
              <a:t>. Bez </a:t>
            </a:r>
            <a:r>
              <a:rPr lang="en-US" sz="2800" dirty="0" err="1"/>
              <a:t>jednakih</a:t>
            </a:r>
            <a:r>
              <a:rPr lang="en-US" sz="2800" dirty="0"/>
              <a:t> </a:t>
            </a:r>
            <a:r>
              <a:rPr lang="en-US" sz="2800" dirty="0" err="1"/>
              <a:t>preduslova</a:t>
            </a:r>
            <a:r>
              <a:rPr lang="en-US" sz="2800" dirty="0"/>
              <a:t> za </a:t>
            </a:r>
            <a:r>
              <a:rPr lang="en-US" sz="2800" dirty="0" err="1"/>
              <a:t>ostvarivanje</a:t>
            </a:r>
            <a:r>
              <a:rPr lang="en-US" sz="2800" dirty="0"/>
              <a:t> </a:t>
            </a:r>
            <a:r>
              <a:rPr lang="en-US" sz="2800" dirty="0" err="1"/>
              <a:t>ljudskih</a:t>
            </a:r>
            <a:r>
              <a:rPr lang="en-US" sz="2800" dirty="0"/>
              <a:t> </a:t>
            </a:r>
            <a:r>
              <a:rPr lang="en-US" sz="2800" dirty="0" err="1"/>
              <a:t>prava</a:t>
            </a:r>
            <a:r>
              <a:rPr lang="en-US" sz="2800" dirty="0"/>
              <a:t> ne </a:t>
            </a:r>
            <a:r>
              <a:rPr lang="en-US" sz="2800" dirty="0" err="1"/>
              <a:t>mogu</a:t>
            </a:r>
            <a:r>
              <a:rPr lang="en-US" sz="2800" dirty="0"/>
              <a:t> se </a:t>
            </a:r>
            <a:r>
              <a:rPr lang="en-US" sz="2800" dirty="0" err="1"/>
              <a:t>zamisliti</a:t>
            </a:r>
            <a:r>
              <a:rPr lang="en-US" sz="2800" dirty="0"/>
              <a:t> </a:t>
            </a:r>
            <a:r>
              <a:rPr lang="en-US" sz="2800" dirty="0" err="1"/>
              <a:t>moderne</a:t>
            </a:r>
            <a:r>
              <a:rPr lang="en-US" sz="2800" dirty="0"/>
              <a:t> </a:t>
            </a:r>
            <a:r>
              <a:rPr lang="en-US" sz="2800" dirty="0" err="1"/>
              <a:t>demokratske</a:t>
            </a:r>
            <a:r>
              <a:rPr lang="en-US" sz="2800" dirty="0"/>
              <a:t> </a:t>
            </a:r>
            <a:r>
              <a:rPr lang="en-US" sz="2800" dirty="0" err="1"/>
              <a:t>države</a:t>
            </a:r>
            <a:r>
              <a:rPr lang="en-US" sz="2800" dirty="0"/>
              <a:t>.</a:t>
            </a:r>
          </a:p>
        </p:txBody>
      </p:sp>
      <p:pic>
        <p:nvPicPr>
          <p:cNvPr id="6" name="Picture Placeholder 5">
            <a:extLst>
              <a:ext uri="{FF2B5EF4-FFF2-40B4-BE49-F238E27FC236}">
                <a16:creationId xmlns="" xmlns:a16="http://schemas.microsoft.com/office/drawing/2014/main" id="{1742F19C-440A-4CA8-81C3-96B1B5CD205A}"/>
              </a:ext>
            </a:extLst>
          </p:cNvPr>
          <p:cNvPicPr>
            <a:picLocks noGrp="1" noChangeAspect="1"/>
          </p:cNvPicPr>
          <p:nvPr>
            <p:ph type="pic" idx="1"/>
          </p:nvPr>
        </p:nvPicPr>
        <p:blipFill>
          <a:blip r:embed="rId2">
            <a:extLst>
              <a:ext uri="{28A0092B-C50C-407E-A947-70E740481C1C}">
                <a14:useLocalDpi xmlns="" xmlns:a14="http://schemas.microsoft.com/office/drawing/2010/main" val="0"/>
              </a:ext>
            </a:extLst>
          </a:blip>
          <a:srcRect t="6183" b="6183"/>
          <a:stretch>
            <a:fillRect/>
          </a:stretch>
        </p:blipFill>
        <p:spPr/>
      </p:pic>
    </p:spTree>
    <p:extLst>
      <p:ext uri="{BB962C8B-B14F-4D97-AF65-F5344CB8AC3E}">
        <p14:creationId xmlns="" xmlns:p14="http://schemas.microsoft.com/office/powerpoint/2010/main" val="21445454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6173" y="0"/>
            <a:ext cx="9144001" cy="1219200"/>
          </a:xfrm>
        </p:spPr>
        <p:txBody>
          <a:bodyPr>
            <a:noAutofit/>
          </a:bodyPr>
          <a:lstStyle/>
          <a:p>
            <a:r>
              <a:rPr lang="sr-Latn-RS" sz="2400" dirty="0"/>
              <a:t>Građanske političke revolucije donele su promenu epohalne svesti i uspostavljanje formalnopravne ideje univerzalne jednakosti.</a:t>
            </a:r>
            <a:endParaRPr lang="en-US" sz="2400" dirty="0"/>
          </a:p>
        </p:txBody>
      </p:sp>
      <p:sp>
        <p:nvSpPr>
          <p:cNvPr id="14" name="Content Placeholder 13"/>
          <p:cNvSpPr>
            <a:spLocks noGrp="1"/>
          </p:cNvSpPr>
          <p:nvPr>
            <p:ph idx="1"/>
          </p:nvPr>
        </p:nvSpPr>
        <p:spPr>
          <a:xfrm>
            <a:off x="608011" y="1219200"/>
            <a:ext cx="8991601" cy="5257800"/>
          </a:xfrm>
        </p:spPr>
        <p:txBody>
          <a:bodyPr>
            <a:noAutofit/>
          </a:bodyPr>
          <a:lstStyle/>
          <a:p>
            <a:pPr marL="0" indent="0">
              <a:buNone/>
            </a:pPr>
            <a:r>
              <a:rPr lang="sr-Latn-RS" dirty="0"/>
              <a:t>( Američka deklaracija o nezavisnosti i Francuska deklaracija o jednakosti čoveka i građanina)</a:t>
            </a:r>
            <a:endParaRPr lang="en-US" dirty="0"/>
          </a:p>
          <a:p>
            <a:pPr marL="0" indent="0">
              <a:buNone/>
            </a:pPr>
            <a:endParaRPr lang="en-US" dirty="0"/>
          </a:p>
          <a:p>
            <a:pPr marL="0" indent="0">
              <a:buNone/>
            </a:pPr>
            <a:r>
              <a:rPr lang="sr-Latn-RS" dirty="0"/>
              <a:t>Žene su prepoznale sebe u ideji univerzalne jednakosti,međutim u ovim deklaracijama bile su pravno nevidljive.</a:t>
            </a:r>
          </a:p>
          <a:p>
            <a:pPr marL="0" indent="0">
              <a:buNone/>
            </a:pPr>
            <a:r>
              <a:rPr lang="sr-Latn-RS" dirty="0"/>
              <a:t>Revolucionari i parlamentarci tog doba nisu doživljavali žene kao jednake,i kod njih je bila jaka patrijarhalna matrica izjednačavanja žena sa sferom domaćinstva i majčinstva i služenja javnom interesu.</a:t>
            </a:r>
            <a:endParaRPr lang="en-US" dirty="0"/>
          </a:p>
        </p:txBody>
      </p:sp>
      <p:sp>
        <p:nvSpPr>
          <p:cNvPr id="2" name="Rectangle 1">
            <a:extLst>
              <a:ext uri="{FF2B5EF4-FFF2-40B4-BE49-F238E27FC236}">
                <a16:creationId xmlns="" xmlns:a16="http://schemas.microsoft.com/office/drawing/2014/main" id="{831B8E07-CD48-4B9A-8E9E-FDE94D48B6A0}"/>
              </a:ext>
            </a:extLst>
          </p:cNvPr>
          <p:cNvSpPr/>
          <p:nvPr/>
        </p:nvSpPr>
        <p:spPr>
          <a:xfrm flipH="1">
            <a:off x="379412" y="4572000"/>
            <a:ext cx="10287000" cy="1631216"/>
          </a:xfrm>
          <a:prstGeom prst="rect">
            <a:avLst/>
          </a:prstGeom>
        </p:spPr>
        <p:txBody>
          <a:bodyPr wrap="square">
            <a:spAutoFit/>
          </a:bodyPr>
          <a:lstStyle/>
          <a:p>
            <a:r>
              <a:rPr lang="en-US" sz="2000" dirty="0" err="1">
                <a:solidFill>
                  <a:srgbClr val="FFFF00"/>
                </a:solidFill>
              </a:rPr>
              <a:t>Žan</a:t>
            </a:r>
            <a:r>
              <a:rPr lang="en-US" sz="2000" dirty="0">
                <a:solidFill>
                  <a:srgbClr val="FFFF00"/>
                </a:solidFill>
              </a:rPr>
              <a:t> </a:t>
            </a:r>
            <a:r>
              <a:rPr lang="en-US" sz="2000" dirty="0" err="1">
                <a:solidFill>
                  <a:srgbClr val="FFFF00"/>
                </a:solidFill>
              </a:rPr>
              <a:t>Žak</a:t>
            </a:r>
            <a:r>
              <a:rPr lang="en-US" sz="2000" dirty="0">
                <a:solidFill>
                  <a:srgbClr val="FFFF00"/>
                </a:solidFill>
              </a:rPr>
              <a:t> </a:t>
            </a:r>
            <a:r>
              <a:rPr lang="en-US" sz="2000" dirty="0" err="1">
                <a:solidFill>
                  <a:srgbClr val="FFFF00"/>
                </a:solidFill>
              </a:rPr>
              <a:t>Ruso</a:t>
            </a:r>
            <a:r>
              <a:rPr lang="en-US" sz="2000" dirty="0">
                <a:solidFill>
                  <a:srgbClr val="FFFF00"/>
                </a:solidFill>
              </a:rPr>
              <a:t>: „</a:t>
            </a:r>
            <a:r>
              <a:rPr lang="en-US" sz="2000" dirty="0" err="1">
                <a:solidFill>
                  <a:srgbClr val="FFFF00"/>
                </a:solidFill>
              </a:rPr>
              <a:t>Kada</a:t>
            </a:r>
            <a:r>
              <a:rPr lang="en-US" sz="2000" dirty="0">
                <a:solidFill>
                  <a:srgbClr val="FFFF00"/>
                </a:solidFill>
              </a:rPr>
              <a:t> se </a:t>
            </a:r>
            <a:r>
              <a:rPr lang="en-US" sz="2000" dirty="0" err="1">
                <a:solidFill>
                  <a:srgbClr val="FFFF00"/>
                </a:solidFill>
              </a:rPr>
              <a:t>žena</a:t>
            </a:r>
            <a:r>
              <a:rPr lang="en-US" sz="2000" dirty="0">
                <a:solidFill>
                  <a:srgbClr val="FFFF00"/>
                </a:solidFill>
              </a:rPr>
              <a:t> </a:t>
            </a:r>
            <a:r>
              <a:rPr lang="en-US" sz="2000" dirty="0" err="1">
                <a:solidFill>
                  <a:srgbClr val="FFFF00"/>
                </a:solidFill>
              </a:rPr>
              <a:t>žali</a:t>
            </a:r>
            <a:r>
              <a:rPr lang="en-US" sz="2000" dirty="0">
                <a:solidFill>
                  <a:srgbClr val="FFFF00"/>
                </a:solidFill>
              </a:rPr>
              <a:t> </a:t>
            </a:r>
            <a:r>
              <a:rPr lang="en-US" sz="2000" dirty="0" err="1">
                <a:solidFill>
                  <a:srgbClr val="FFFF00"/>
                </a:solidFill>
              </a:rPr>
              <a:t>protiv</a:t>
            </a:r>
            <a:r>
              <a:rPr lang="en-US" sz="2000" dirty="0">
                <a:solidFill>
                  <a:srgbClr val="FFFF00"/>
                </a:solidFill>
              </a:rPr>
              <a:t> </a:t>
            </a:r>
            <a:r>
              <a:rPr lang="en-US" sz="2000" dirty="0" err="1">
                <a:solidFill>
                  <a:srgbClr val="FFFF00"/>
                </a:solidFill>
              </a:rPr>
              <a:t>nepravedne</a:t>
            </a:r>
            <a:r>
              <a:rPr lang="en-US" sz="2000" dirty="0">
                <a:solidFill>
                  <a:srgbClr val="FFFF00"/>
                </a:solidFill>
              </a:rPr>
              <a:t> </a:t>
            </a:r>
            <a:r>
              <a:rPr lang="en-US" sz="2000" dirty="0" err="1">
                <a:solidFill>
                  <a:srgbClr val="FFFF00"/>
                </a:solidFill>
              </a:rPr>
              <a:t>neravnopravnosti</a:t>
            </a:r>
            <a:r>
              <a:rPr lang="en-US" sz="2000" dirty="0">
                <a:solidFill>
                  <a:srgbClr val="FFFF00"/>
                </a:solidFill>
              </a:rPr>
              <a:t> </a:t>
            </a:r>
            <a:r>
              <a:rPr lang="en-US" sz="2000" dirty="0" err="1">
                <a:solidFill>
                  <a:srgbClr val="FFFF00"/>
                </a:solidFill>
              </a:rPr>
              <a:t>na</a:t>
            </a:r>
            <a:r>
              <a:rPr lang="en-US" sz="2000" dirty="0">
                <a:solidFill>
                  <a:srgbClr val="FFFF00"/>
                </a:solidFill>
              </a:rPr>
              <a:t> </a:t>
            </a:r>
            <a:r>
              <a:rPr lang="en-US" sz="2000" dirty="0" err="1">
                <a:solidFill>
                  <a:srgbClr val="FFFF00"/>
                </a:solidFill>
              </a:rPr>
              <a:t>koju</a:t>
            </a:r>
            <a:r>
              <a:rPr lang="en-US" sz="2000" dirty="0">
                <a:solidFill>
                  <a:srgbClr val="FFFF00"/>
                </a:solidFill>
              </a:rPr>
              <a:t> </a:t>
            </a:r>
            <a:r>
              <a:rPr lang="en-US" sz="2000" dirty="0" err="1">
                <a:solidFill>
                  <a:srgbClr val="FFFF00"/>
                </a:solidFill>
              </a:rPr>
              <a:t>ju</a:t>
            </a:r>
            <a:r>
              <a:rPr lang="en-US" sz="2000" dirty="0">
                <a:solidFill>
                  <a:srgbClr val="FFFF00"/>
                </a:solidFill>
              </a:rPr>
              <a:t> je </a:t>
            </a:r>
            <a:r>
              <a:rPr lang="en-US" sz="2000" dirty="0" err="1">
                <a:solidFill>
                  <a:srgbClr val="FFFF00"/>
                </a:solidFill>
              </a:rPr>
              <a:t>prinudio</a:t>
            </a:r>
            <a:r>
              <a:rPr lang="en-US" sz="2000" dirty="0">
                <a:solidFill>
                  <a:srgbClr val="FFFF00"/>
                </a:solidFill>
              </a:rPr>
              <a:t> </a:t>
            </a:r>
            <a:r>
              <a:rPr lang="en-US" sz="2000" dirty="0" err="1">
                <a:solidFill>
                  <a:srgbClr val="FFFF00"/>
                </a:solidFill>
              </a:rPr>
              <a:t>muškarac</a:t>
            </a:r>
            <a:r>
              <a:rPr lang="en-US" sz="2000" dirty="0">
                <a:solidFill>
                  <a:srgbClr val="FFFF00"/>
                </a:solidFill>
              </a:rPr>
              <a:t>, </a:t>
            </a:r>
            <a:r>
              <a:rPr lang="en-US" sz="2000" dirty="0" err="1">
                <a:solidFill>
                  <a:srgbClr val="FFFF00"/>
                </a:solidFill>
              </a:rPr>
              <a:t>ona</a:t>
            </a:r>
            <a:r>
              <a:rPr lang="en-US" sz="2000" dirty="0">
                <a:solidFill>
                  <a:srgbClr val="FFFF00"/>
                </a:solidFill>
              </a:rPr>
              <a:t> </a:t>
            </a:r>
            <a:r>
              <a:rPr lang="en-US" sz="2000" dirty="0" err="1">
                <a:solidFill>
                  <a:srgbClr val="FFFF00"/>
                </a:solidFill>
              </a:rPr>
              <a:t>nije</a:t>
            </a:r>
            <a:endParaRPr lang="en-US" sz="2000" dirty="0">
              <a:solidFill>
                <a:srgbClr val="FFFF00"/>
              </a:solidFill>
            </a:endParaRPr>
          </a:p>
          <a:p>
            <a:r>
              <a:rPr lang="en-US" sz="2000" dirty="0">
                <a:solidFill>
                  <a:srgbClr val="FFFF00"/>
                </a:solidFill>
              </a:rPr>
              <a:t>u </a:t>
            </a:r>
            <a:r>
              <a:rPr lang="en-US" sz="2000" dirty="0" err="1">
                <a:solidFill>
                  <a:srgbClr val="FFFF00"/>
                </a:solidFill>
              </a:rPr>
              <a:t>pravu</a:t>
            </a:r>
            <a:r>
              <a:rPr lang="en-US" sz="2000" dirty="0">
                <a:solidFill>
                  <a:srgbClr val="FFFF00"/>
                </a:solidFill>
              </a:rPr>
              <a:t>; ta </a:t>
            </a:r>
            <a:r>
              <a:rPr lang="en-US" sz="2000" dirty="0" err="1">
                <a:solidFill>
                  <a:srgbClr val="FFFF00"/>
                </a:solidFill>
              </a:rPr>
              <a:t>neravnopravnost</a:t>
            </a:r>
            <a:r>
              <a:rPr lang="en-US" sz="2000" dirty="0">
                <a:solidFill>
                  <a:srgbClr val="FFFF00"/>
                </a:solidFill>
              </a:rPr>
              <a:t> </a:t>
            </a:r>
            <a:r>
              <a:rPr lang="en-US" sz="2000" dirty="0" err="1">
                <a:solidFill>
                  <a:srgbClr val="FFFF00"/>
                </a:solidFill>
              </a:rPr>
              <a:t>nije</a:t>
            </a:r>
            <a:r>
              <a:rPr lang="en-US" sz="2000" dirty="0">
                <a:solidFill>
                  <a:srgbClr val="FFFF00"/>
                </a:solidFill>
              </a:rPr>
              <a:t> </a:t>
            </a:r>
            <a:r>
              <a:rPr lang="en-US" sz="2000" dirty="0" err="1">
                <a:solidFill>
                  <a:srgbClr val="FFFF00"/>
                </a:solidFill>
              </a:rPr>
              <a:t>ljudska</a:t>
            </a:r>
            <a:r>
              <a:rPr lang="en-US" sz="2000" dirty="0">
                <a:solidFill>
                  <a:srgbClr val="FFFF00"/>
                </a:solidFill>
              </a:rPr>
              <a:t> </a:t>
            </a:r>
            <a:r>
              <a:rPr lang="en-US" sz="2000" dirty="0" err="1">
                <a:solidFill>
                  <a:srgbClr val="FFFF00"/>
                </a:solidFill>
              </a:rPr>
              <a:t>institucija</a:t>
            </a:r>
            <a:r>
              <a:rPr lang="en-US" sz="2000" dirty="0">
                <a:solidFill>
                  <a:srgbClr val="FFFF00"/>
                </a:solidFill>
              </a:rPr>
              <a:t>; </a:t>
            </a:r>
            <a:r>
              <a:rPr lang="en-US" sz="2000" dirty="0" err="1">
                <a:solidFill>
                  <a:srgbClr val="FFFF00"/>
                </a:solidFill>
              </a:rPr>
              <a:t>odnosno</a:t>
            </a:r>
            <a:r>
              <a:rPr lang="en-US" sz="2000" dirty="0">
                <a:solidFill>
                  <a:srgbClr val="FFFF00"/>
                </a:solidFill>
              </a:rPr>
              <a:t> </a:t>
            </a:r>
            <a:r>
              <a:rPr lang="en-US" sz="2000" dirty="0" err="1">
                <a:solidFill>
                  <a:srgbClr val="FFFF00"/>
                </a:solidFill>
              </a:rPr>
              <a:t>sigurno</a:t>
            </a:r>
            <a:r>
              <a:rPr lang="en-US" sz="2000" dirty="0">
                <a:solidFill>
                  <a:srgbClr val="FFFF00"/>
                </a:solidFill>
              </a:rPr>
              <a:t> </a:t>
            </a:r>
            <a:r>
              <a:rPr lang="en-US" sz="2000" dirty="0" err="1">
                <a:solidFill>
                  <a:srgbClr val="FFFF00"/>
                </a:solidFill>
              </a:rPr>
              <a:t>nije</a:t>
            </a:r>
            <a:r>
              <a:rPr lang="en-US" sz="2000" dirty="0">
                <a:solidFill>
                  <a:srgbClr val="FFFF00"/>
                </a:solidFill>
              </a:rPr>
              <a:t> </a:t>
            </a:r>
            <a:r>
              <a:rPr lang="en-US" sz="2000" dirty="0" err="1">
                <a:solidFill>
                  <a:srgbClr val="FFFF00"/>
                </a:solidFill>
              </a:rPr>
              <a:t>posledica</a:t>
            </a:r>
            <a:r>
              <a:rPr lang="en-US" sz="2000" dirty="0">
                <a:solidFill>
                  <a:srgbClr val="FFFF00"/>
                </a:solidFill>
              </a:rPr>
              <a:t> </a:t>
            </a:r>
            <a:r>
              <a:rPr lang="en-US" sz="2000" dirty="0" err="1">
                <a:solidFill>
                  <a:srgbClr val="FFFF00"/>
                </a:solidFill>
              </a:rPr>
              <a:t>predrasude</a:t>
            </a:r>
            <a:r>
              <a:rPr lang="en-US" sz="2000" dirty="0">
                <a:solidFill>
                  <a:srgbClr val="FFFF00"/>
                </a:solidFill>
              </a:rPr>
              <a:t> </a:t>
            </a:r>
            <a:r>
              <a:rPr lang="en-US" sz="2000" dirty="0" err="1">
                <a:solidFill>
                  <a:srgbClr val="FFFF00"/>
                </a:solidFill>
              </a:rPr>
              <a:t>već</a:t>
            </a:r>
            <a:r>
              <a:rPr lang="en-US" sz="2000" dirty="0">
                <a:solidFill>
                  <a:srgbClr val="FFFF00"/>
                </a:solidFill>
              </a:rPr>
              <a:t> </a:t>
            </a:r>
            <a:r>
              <a:rPr lang="en-US" sz="2000" dirty="0" err="1">
                <a:solidFill>
                  <a:srgbClr val="FFFF00"/>
                </a:solidFill>
              </a:rPr>
              <a:t>razuma</a:t>
            </a:r>
            <a:r>
              <a:rPr lang="en-US" sz="2000" dirty="0">
                <a:solidFill>
                  <a:srgbClr val="FFFF00"/>
                </a:solidFill>
              </a:rPr>
              <a:t>:</a:t>
            </a:r>
          </a:p>
          <a:p>
            <a:r>
              <a:rPr lang="en-US" sz="2000" dirty="0">
                <a:solidFill>
                  <a:srgbClr val="FFFF00"/>
                </a:solidFill>
              </a:rPr>
              <a:t>da pol </a:t>
            </a:r>
            <a:r>
              <a:rPr lang="en-US" sz="2000" dirty="0" err="1">
                <a:solidFill>
                  <a:srgbClr val="FFFF00"/>
                </a:solidFill>
              </a:rPr>
              <a:t>kome</a:t>
            </a:r>
            <a:r>
              <a:rPr lang="en-US" sz="2000" dirty="0">
                <a:solidFill>
                  <a:srgbClr val="FFFF00"/>
                </a:solidFill>
              </a:rPr>
              <a:t> je </a:t>
            </a:r>
            <a:r>
              <a:rPr lang="en-US" sz="2000" dirty="0" err="1">
                <a:solidFill>
                  <a:srgbClr val="FFFF00"/>
                </a:solidFill>
              </a:rPr>
              <a:t>priroda</a:t>
            </a:r>
            <a:r>
              <a:rPr lang="en-US" sz="2000" dirty="0">
                <a:solidFill>
                  <a:srgbClr val="FFFF00"/>
                </a:solidFill>
              </a:rPr>
              <a:t> </a:t>
            </a:r>
            <a:r>
              <a:rPr lang="en-US" sz="2000" dirty="0" err="1">
                <a:solidFill>
                  <a:srgbClr val="FFFF00"/>
                </a:solidFill>
              </a:rPr>
              <a:t>namenila</a:t>
            </a:r>
            <a:r>
              <a:rPr lang="en-US" sz="2000" dirty="0">
                <a:solidFill>
                  <a:srgbClr val="FFFF00"/>
                </a:solidFill>
              </a:rPr>
              <a:t> </a:t>
            </a:r>
            <a:r>
              <a:rPr lang="en-US" sz="2000" dirty="0" err="1">
                <a:solidFill>
                  <a:srgbClr val="FFFF00"/>
                </a:solidFill>
              </a:rPr>
              <a:t>decu</a:t>
            </a:r>
            <a:r>
              <a:rPr lang="en-US" sz="2000" dirty="0">
                <a:solidFill>
                  <a:srgbClr val="FFFF00"/>
                </a:solidFill>
              </a:rPr>
              <a:t> mora da za </a:t>
            </a:r>
            <a:r>
              <a:rPr lang="en-US" sz="2000" dirty="0" err="1">
                <a:solidFill>
                  <a:srgbClr val="FFFF00"/>
                </a:solidFill>
              </a:rPr>
              <a:t>njih</a:t>
            </a:r>
            <a:r>
              <a:rPr lang="en-US" sz="2000" dirty="0">
                <a:solidFill>
                  <a:srgbClr val="FFFF00"/>
                </a:solidFill>
              </a:rPr>
              <a:t> </a:t>
            </a:r>
            <a:r>
              <a:rPr lang="en-US" sz="2000" dirty="0" err="1">
                <a:solidFill>
                  <a:srgbClr val="FFFF00"/>
                </a:solidFill>
              </a:rPr>
              <a:t>odgovara</a:t>
            </a:r>
            <a:r>
              <a:rPr lang="en-US" sz="2000" dirty="0">
                <a:solidFill>
                  <a:srgbClr val="FFFF00"/>
                </a:solidFill>
              </a:rPr>
              <a:t> </a:t>
            </a:r>
            <a:r>
              <a:rPr lang="en-US" sz="2000" dirty="0" err="1">
                <a:solidFill>
                  <a:srgbClr val="FFFF00"/>
                </a:solidFill>
              </a:rPr>
              <a:t>drugom</a:t>
            </a:r>
            <a:r>
              <a:rPr lang="en-US" sz="2000" dirty="0">
                <a:solidFill>
                  <a:srgbClr val="FFFF00"/>
                </a:solidFill>
              </a:rPr>
              <a:t> (</a:t>
            </a:r>
            <a:r>
              <a:rPr lang="en-US" sz="2000" dirty="0" err="1">
                <a:solidFill>
                  <a:srgbClr val="FFFF00"/>
                </a:solidFill>
              </a:rPr>
              <a:t>polu</a:t>
            </a:r>
            <a:r>
              <a:rPr lang="en-US" sz="2000" dirty="0">
                <a:solidFill>
                  <a:srgbClr val="FFFF00"/>
                </a:solidFill>
              </a:rPr>
              <a:t>).” (18. </a:t>
            </a:r>
            <a:r>
              <a:rPr lang="en-US" sz="2000" dirty="0" err="1">
                <a:solidFill>
                  <a:srgbClr val="FFFF00"/>
                </a:solidFill>
              </a:rPr>
              <a:t>vek</a:t>
            </a:r>
            <a:r>
              <a:rPr lang="en-US" sz="2000" dirty="0">
                <a:solidFill>
                  <a:srgbClr val="FFFF00"/>
                </a:solidFill>
              </a:rPr>
              <a:t>).</a:t>
            </a:r>
          </a:p>
        </p:txBody>
      </p:sp>
    </p:spTree>
    <p:extLst>
      <p:ext uri="{BB962C8B-B14F-4D97-AF65-F5344CB8AC3E}">
        <p14:creationId xmlns="" xmlns:p14="http://schemas.microsoft.com/office/powerpoint/2010/main" val="21391325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8636651" cy="1443335"/>
          </a:xfrm>
        </p:spPr>
        <p:txBody>
          <a:bodyPr>
            <a:noAutofit/>
          </a:bodyPr>
          <a:lstStyle/>
          <a:p>
            <a:r>
              <a:rPr lang="sr-Latn-RS" sz="2400" dirty="0"/>
              <a:t>Duga borba samih žena(velika uloga feminističkog pokreta) i osvešćenih muškaraca bila je neophodna da bi žene postale ravnopravne građanke,pravno vidljive individue.</a:t>
            </a:r>
            <a:endParaRPr lang="en-US" sz="2400" dirty="0"/>
          </a:p>
        </p:txBody>
      </p:sp>
      <p:sp>
        <p:nvSpPr>
          <p:cNvPr id="7" name="Rectangle 6">
            <a:extLst>
              <a:ext uri="{FF2B5EF4-FFF2-40B4-BE49-F238E27FC236}">
                <a16:creationId xmlns="" xmlns:a16="http://schemas.microsoft.com/office/drawing/2014/main" id="{39BE76D8-2BA9-4741-8DDD-6141A9F63C74}"/>
              </a:ext>
            </a:extLst>
          </p:cNvPr>
          <p:cNvSpPr/>
          <p:nvPr/>
        </p:nvSpPr>
        <p:spPr>
          <a:xfrm>
            <a:off x="1674812" y="1595735"/>
            <a:ext cx="8532813" cy="923330"/>
          </a:xfrm>
          <a:prstGeom prst="rect">
            <a:avLst/>
          </a:prstGeom>
        </p:spPr>
        <p:txBody>
          <a:bodyPr wrap="square">
            <a:spAutoFit/>
          </a:bodyPr>
          <a:lstStyle/>
          <a:p>
            <a:endParaRPr lang="en-US" dirty="0"/>
          </a:p>
          <a:p>
            <a:endParaRPr lang="en-US" dirty="0"/>
          </a:p>
          <a:p>
            <a:endParaRPr lang="en-US" dirty="0"/>
          </a:p>
        </p:txBody>
      </p:sp>
      <p:sp>
        <p:nvSpPr>
          <p:cNvPr id="8" name="Rectangle 7">
            <a:extLst>
              <a:ext uri="{FF2B5EF4-FFF2-40B4-BE49-F238E27FC236}">
                <a16:creationId xmlns="" xmlns:a16="http://schemas.microsoft.com/office/drawing/2014/main" id="{B603E87A-C486-4776-8792-57D6668BE8C2}"/>
              </a:ext>
            </a:extLst>
          </p:cNvPr>
          <p:cNvSpPr/>
          <p:nvPr/>
        </p:nvSpPr>
        <p:spPr>
          <a:xfrm>
            <a:off x="913605" y="2209800"/>
            <a:ext cx="9600408" cy="4524315"/>
          </a:xfrm>
          <a:prstGeom prst="rect">
            <a:avLst/>
          </a:prstGeom>
        </p:spPr>
        <p:txBody>
          <a:bodyPr wrap="square">
            <a:spAutoFit/>
          </a:bodyPr>
          <a:lstStyle/>
          <a:p>
            <a:r>
              <a:rPr lang="en-US" sz="2400" dirty="0">
                <a:solidFill>
                  <a:schemeClr val="tx1">
                    <a:lumMod val="95000"/>
                  </a:schemeClr>
                </a:solidFill>
              </a:rPr>
              <a:t>Na </a:t>
            </a:r>
            <a:r>
              <a:rPr lang="en-US" sz="2400" dirty="0" err="1">
                <a:solidFill>
                  <a:schemeClr val="tx1">
                    <a:lumMod val="95000"/>
                  </a:schemeClr>
                </a:solidFill>
              </a:rPr>
              <a:t>osnivačkoj</a:t>
            </a:r>
            <a:r>
              <a:rPr lang="en-US" sz="2400" dirty="0">
                <a:solidFill>
                  <a:schemeClr val="tx1">
                    <a:lumMod val="95000"/>
                  </a:schemeClr>
                </a:solidFill>
              </a:rPr>
              <a:t> </a:t>
            </a:r>
            <a:r>
              <a:rPr lang="en-US" sz="2400" dirty="0" err="1">
                <a:solidFill>
                  <a:schemeClr val="tx1">
                    <a:lumMod val="95000"/>
                  </a:schemeClr>
                </a:solidFill>
              </a:rPr>
              <a:t>konferenciji</a:t>
            </a:r>
            <a:r>
              <a:rPr lang="en-US" sz="2400" dirty="0">
                <a:solidFill>
                  <a:schemeClr val="tx1">
                    <a:lumMod val="95000"/>
                  </a:schemeClr>
                </a:solidFill>
              </a:rPr>
              <a:t> </a:t>
            </a:r>
            <a:r>
              <a:rPr lang="en-US" sz="2400" dirty="0" err="1">
                <a:solidFill>
                  <a:schemeClr val="tx1">
                    <a:lumMod val="95000"/>
                  </a:schemeClr>
                </a:solidFill>
              </a:rPr>
              <a:t>Ujedinjenih</a:t>
            </a:r>
            <a:endParaRPr lang="en-US" sz="2400" dirty="0">
              <a:solidFill>
                <a:schemeClr val="tx1">
                  <a:lumMod val="95000"/>
                </a:schemeClr>
              </a:solidFill>
            </a:endParaRPr>
          </a:p>
          <a:p>
            <a:r>
              <a:rPr lang="en-US" sz="2400" dirty="0" err="1">
                <a:solidFill>
                  <a:schemeClr val="tx1">
                    <a:lumMod val="95000"/>
                  </a:schemeClr>
                </a:solidFill>
              </a:rPr>
              <a:t>nacija</a:t>
            </a:r>
            <a:r>
              <a:rPr lang="en-US" sz="2400" dirty="0"/>
              <a:t> </a:t>
            </a:r>
            <a:r>
              <a:rPr lang="en-US" sz="2400" dirty="0" err="1"/>
              <a:t>angažovalo</a:t>
            </a:r>
            <a:r>
              <a:rPr lang="en-US" sz="2400" dirty="0"/>
              <a:t> se </a:t>
            </a:r>
            <a:r>
              <a:rPr lang="en-US" sz="2400" dirty="0" err="1"/>
              <a:t>nekoliko</a:t>
            </a:r>
            <a:r>
              <a:rPr lang="en-US" sz="2400" dirty="0"/>
              <a:t> </a:t>
            </a:r>
            <a:r>
              <a:rPr lang="en-US" sz="2400" dirty="0" err="1"/>
              <a:t>žena</a:t>
            </a:r>
            <a:r>
              <a:rPr lang="en-US" sz="2400" dirty="0"/>
              <a:t>,</a:t>
            </a:r>
          </a:p>
          <a:p>
            <a:r>
              <a:rPr lang="en-US" sz="2400" dirty="0" err="1"/>
              <a:t>učesnica</a:t>
            </a:r>
            <a:r>
              <a:rPr lang="en-US" sz="2400" dirty="0"/>
              <a:t>, da u </a:t>
            </a:r>
            <a:r>
              <a:rPr lang="en-US" sz="2400" dirty="0" err="1"/>
              <a:t>Povelju</a:t>
            </a:r>
            <a:r>
              <a:rPr lang="en-US" sz="2400" dirty="0"/>
              <a:t> </a:t>
            </a:r>
            <a:r>
              <a:rPr lang="en-US" sz="2400" dirty="0" err="1"/>
              <a:t>Ujedinjenih</a:t>
            </a:r>
            <a:endParaRPr lang="en-US" sz="2400" dirty="0"/>
          </a:p>
          <a:p>
            <a:r>
              <a:rPr lang="en-US" sz="2400" dirty="0" err="1"/>
              <a:t>nacija</a:t>
            </a:r>
            <a:r>
              <a:rPr lang="en-US" sz="2400" dirty="0"/>
              <a:t> </a:t>
            </a:r>
            <a:r>
              <a:rPr lang="en-US" sz="2400" dirty="0" err="1"/>
              <a:t>uđe</a:t>
            </a:r>
            <a:r>
              <a:rPr lang="en-US" sz="2400" dirty="0"/>
              <a:t> </a:t>
            </a:r>
            <a:r>
              <a:rPr lang="en-US" sz="2400" dirty="0" err="1"/>
              <a:t>princip</a:t>
            </a:r>
            <a:r>
              <a:rPr lang="en-US" sz="2400" dirty="0"/>
              <a:t> </a:t>
            </a:r>
            <a:r>
              <a:rPr lang="en-US" sz="2400" dirty="0">
                <a:solidFill>
                  <a:schemeClr val="tx1">
                    <a:lumMod val="95000"/>
                  </a:schemeClr>
                </a:solidFill>
              </a:rPr>
              <a:t>“</a:t>
            </a:r>
            <a:r>
              <a:rPr lang="en-US" sz="2400" dirty="0" err="1">
                <a:solidFill>
                  <a:schemeClr val="tx1">
                    <a:lumMod val="95000"/>
                  </a:schemeClr>
                </a:solidFill>
              </a:rPr>
              <a:t>Jednakopravnosti</a:t>
            </a:r>
            <a:endParaRPr lang="en-US" sz="2400" dirty="0">
              <a:solidFill>
                <a:schemeClr val="tx1">
                  <a:lumMod val="95000"/>
                </a:schemeClr>
              </a:solidFill>
            </a:endParaRPr>
          </a:p>
          <a:p>
            <a:r>
              <a:rPr lang="en-US" sz="2400" dirty="0" err="1">
                <a:solidFill>
                  <a:schemeClr val="tx1">
                    <a:lumMod val="95000"/>
                  </a:schemeClr>
                </a:solidFill>
              </a:rPr>
              <a:t>muškarca</a:t>
            </a:r>
            <a:r>
              <a:rPr lang="en-US" sz="2400" dirty="0">
                <a:solidFill>
                  <a:schemeClr val="tx1">
                    <a:lumMod val="95000"/>
                  </a:schemeClr>
                </a:solidFill>
              </a:rPr>
              <a:t> </a:t>
            </a:r>
            <a:r>
              <a:rPr lang="en-US" sz="2400" dirty="0" err="1">
                <a:solidFill>
                  <a:schemeClr val="tx1">
                    <a:lumMod val="95000"/>
                  </a:schemeClr>
                </a:solidFill>
              </a:rPr>
              <a:t>i</a:t>
            </a:r>
            <a:r>
              <a:rPr lang="en-US" sz="2400" dirty="0">
                <a:solidFill>
                  <a:schemeClr val="tx1">
                    <a:lumMod val="95000"/>
                  </a:schemeClr>
                </a:solidFill>
              </a:rPr>
              <a:t> </a:t>
            </a:r>
            <a:r>
              <a:rPr lang="en-US" sz="2400" dirty="0" err="1">
                <a:solidFill>
                  <a:schemeClr val="tx1">
                    <a:lumMod val="95000"/>
                  </a:schemeClr>
                </a:solidFill>
              </a:rPr>
              <a:t>žene</a:t>
            </a:r>
            <a:r>
              <a:rPr lang="en-US" sz="2400" dirty="0"/>
              <a:t>” (equal rights of men</a:t>
            </a:r>
          </a:p>
          <a:p>
            <a:r>
              <a:rPr lang="en-US" sz="2400" dirty="0"/>
              <a:t>and women). Od </a:t>
            </a:r>
            <a:r>
              <a:rPr lang="en-US" sz="2400" dirty="0" err="1"/>
              <a:t>tada</a:t>
            </a:r>
            <a:r>
              <a:rPr lang="en-US" sz="2400" dirty="0"/>
              <a:t> se </a:t>
            </a:r>
            <a:r>
              <a:rPr lang="en-US" sz="2400" dirty="0" err="1"/>
              <a:t>žene</a:t>
            </a:r>
            <a:r>
              <a:rPr lang="en-US" sz="2400" dirty="0"/>
              <a:t> </a:t>
            </a:r>
            <a:r>
              <a:rPr lang="en-US" sz="2400" dirty="0" err="1"/>
              <a:t>celog</a:t>
            </a:r>
            <a:endParaRPr lang="en-US" sz="2400" dirty="0"/>
          </a:p>
          <a:p>
            <a:r>
              <a:rPr lang="en-US" sz="2400" dirty="0" err="1"/>
              <a:t>sveta</a:t>
            </a:r>
            <a:r>
              <a:rPr lang="en-US" sz="2400" dirty="0"/>
              <a:t> </a:t>
            </a:r>
            <a:r>
              <a:rPr lang="en-US" sz="2400" dirty="0" err="1"/>
              <a:t>pozivaju</a:t>
            </a:r>
            <a:r>
              <a:rPr lang="en-US" sz="2400" dirty="0"/>
              <a:t> </a:t>
            </a:r>
            <a:r>
              <a:rPr lang="en-US" sz="2400" dirty="0" err="1"/>
              <a:t>na</a:t>
            </a:r>
            <a:r>
              <a:rPr lang="en-US" sz="2400" dirty="0"/>
              <a:t> to, </a:t>
            </a:r>
            <a:r>
              <a:rPr lang="en-US" sz="2400" dirty="0">
                <a:solidFill>
                  <a:schemeClr val="tx1">
                    <a:lumMod val="95000"/>
                  </a:schemeClr>
                </a:solidFill>
              </a:rPr>
              <a:t>da </a:t>
            </a:r>
            <a:r>
              <a:rPr lang="en-US" sz="2400" dirty="0" err="1">
                <a:solidFill>
                  <a:schemeClr val="tx1">
                    <a:lumMod val="95000"/>
                  </a:schemeClr>
                </a:solidFill>
              </a:rPr>
              <a:t>su</a:t>
            </a:r>
            <a:r>
              <a:rPr lang="en-US" sz="2400" dirty="0">
                <a:solidFill>
                  <a:schemeClr val="tx1">
                    <a:lumMod val="95000"/>
                  </a:schemeClr>
                </a:solidFill>
              </a:rPr>
              <a:t> </a:t>
            </a:r>
            <a:r>
              <a:rPr lang="en-US" sz="2400" dirty="0" err="1">
                <a:solidFill>
                  <a:schemeClr val="tx1">
                    <a:lumMod val="95000"/>
                  </a:schemeClr>
                </a:solidFill>
              </a:rPr>
              <a:t>već</a:t>
            </a:r>
            <a:r>
              <a:rPr lang="en-US" sz="2400" dirty="0">
                <a:solidFill>
                  <a:schemeClr val="tx1">
                    <a:lumMod val="95000"/>
                  </a:schemeClr>
                </a:solidFill>
              </a:rPr>
              <a:t> u</a:t>
            </a:r>
          </a:p>
          <a:p>
            <a:r>
              <a:rPr lang="en-US" sz="2400" dirty="0" err="1">
                <a:solidFill>
                  <a:schemeClr val="tx1">
                    <a:lumMod val="95000"/>
                  </a:schemeClr>
                </a:solidFill>
              </a:rPr>
              <a:t>preambuli</a:t>
            </a:r>
            <a:r>
              <a:rPr lang="en-US" sz="2400" dirty="0">
                <a:solidFill>
                  <a:schemeClr val="tx1">
                    <a:lumMod val="95000"/>
                  </a:schemeClr>
                </a:solidFill>
              </a:rPr>
              <a:t> </a:t>
            </a:r>
            <a:r>
              <a:rPr lang="en-US" sz="2400" dirty="0" err="1">
                <a:solidFill>
                  <a:schemeClr val="tx1">
                    <a:lumMod val="95000"/>
                  </a:schemeClr>
                </a:solidFill>
              </a:rPr>
              <a:t>Povelje</a:t>
            </a:r>
            <a:r>
              <a:rPr lang="en-US" sz="2400" dirty="0">
                <a:solidFill>
                  <a:schemeClr val="tx1">
                    <a:lumMod val="95000"/>
                  </a:schemeClr>
                </a:solidFill>
              </a:rPr>
              <a:t> </a:t>
            </a:r>
            <a:r>
              <a:rPr lang="en-US" sz="2400" dirty="0" err="1">
                <a:solidFill>
                  <a:schemeClr val="tx1">
                    <a:lumMod val="95000"/>
                  </a:schemeClr>
                </a:solidFill>
              </a:rPr>
              <a:t>Ujedinjenih</a:t>
            </a:r>
            <a:r>
              <a:rPr lang="en-US" sz="2400" dirty="0">
                <a:solidFill>
                  <a:schemeClr val="tx1">
                    <a:lumMod val="95000"/>
                  </a:schemeClr>
                </a:solidFill>
              </a:rPr>
              <a:t> </a:t>
            </a:r>
            <a:r>
              <a:rPr lang="en-US" sz="2400" dirty="0" err="1">
                <a:solidFill>
                  <a:schemeClr val="tx1">
                    <a:lumMod val="95000"/>
                  </a:schemeClr>
                </a:solidFill>
              </a:rPr>
              <a:t>nacija</a:t>
            </a:r>
            <a:r>
              <a:rPr lang="en-US" sz="2400" dirty="0">
                <a:solidFill>
                  <a:schemeClr val="tx1">
                    <a:lumMod val="95000"/>
                  </a:schemeClr>
                </a:solidFill>
              </a:rPr>
              <a:t>,</a:t>
            </a:r>
          </a:p>
          <a:p>
            <a:r>
              <a:rPr lang="en-US" sz="2400" dirty="0" err="1"/>
              <a:t>uz</a:t>
            </a:r>
            <a:r>
              <a:rPr lang="en-US" sz="2400" dirty="0"/>
              <a:t> </a:t>
            </a:r>
            <a:r>
              <a:rPr lang="en-US" sz="2400" dirty="0" err="1"/>
              <a:t>osnovna</a:t>
            </a:r>
            <a:r>
              <a:rPr lang="en-US" sz="2400" dirty="0"/>
              <a:t> </a:t>
            </a:r>
            <a:r>
              <a:rPr lang="en-US" sz="2400" dirty="0" err="1"/>
              <a:t>ljudska</a:t>
            </a:r>
            <a:r>
              <a:rPr lang="en-US" sz="2400" dirty="0"/>
              <a:t> </a:t>
            </a:r>
            <a:r>
              <a:rPr lang="en-US" sz="2400" dirty="0" err="1"/>
              <a:t>prava</a:t>
            </a:r>
            <a:r>
              <a:rPr lang="en-US" sz="2400" dirty="0"/>
              <a:t>, </a:t>
            </a:r>
            <a:r>
              <a:rPr lang="en-US" sz="2400" dirty="0" err="1"/>
              <a:t>pravo</a:t>
            </a:r>
            <a:r>
              <a:rPr lang="en-US" sz="2400" dirty="0"/>
              <a:t> </a:t>
            </a:r>
            <a:r>
              <a:rPr lang="en-US" sz="2400" dirty="0" err="1"/>
              <a:t>poštovanja</a:t>
            </a:r>
            <a:r>
              <a:rPr lang="en-US" sz="2400" dirty="0"/>
              <a:t> </a:t>
            </a:r>
            <a:r>
              <a:rPr lang="en-US" sz="2400" dirty="0" err="1"/>
              <a:t>dostojanstva</a:t>
            </a:r>
            <a:r>
              <a:rPr lang="en-US" sz="2400" dirty="0"/>
              <a:t> </a:t>
            </a:r>
            <a:r>
              <a:rPr lang="en-US" sz="2400" dirty="0" err="1"/>
              <a:t>čov</a:t>
            </a:r>
            <a:r>
              <a:rPr lang="sr-Latn-RS" sz="2400" dirty="0"/>
              <a:t>e</a:t>
            </a:r>
          </a:p>
          <a:p>
            <a:r>
              <a:rPr lang="en-US" sz="2400" dirty="0" err="1"/>
              <a:t>jeka</a:t>
            </a:r>
            <a:r>
              <a:rPr lang="en-US" sz="2400" dirty="0"/>
              <a:t> </a:t>
            </a:r>
            <a:r>
              <a:rPr lang="en-US" sz="2400" dirty="0" err="1"/>
              <a:t>i</a:t>
            </a:r>
            <a:r>
              <a:rPr lang="en-US" sz="2400" dirty="0"/>
              <a:t> </a:t>
            </a:r>
            <a:r>
              <a:rPr lang="en-US" sz="2400" dirty="0" err="1"/>
              <a:t>ljudske</a:t>
            </a:r>
            <a:endParaRPr lang="en-US" sz="2400" dirty="0"/>
          </a:p>
          <a:p>
            <a:r>
              <a:rPr lang="en-US" sz="2400" dirty="0" err="1"/>
              <a:t>ličnosti</a:t>
            </a:r>
            <a:r>
              <a:rPr lang="en-US" sz="2400" dirty="0"/>
              <a:t>, </a:t>
            </a:r>
            <a:r>
              <a:rPr lang="en-US" sz="2400" dirty="0" err="1"/>
              <a:t>utvrđena</a:t>
            </a:r>
            <a:r>
              <a:rPr lang="en-US" sz="2400" dirty="0"/>
              <a:t> </a:t>
            </a:r>
            <a:r>
              <a:rPr lang="en-US" sz="2400" dirty="0" err="1"/>
              <a:t>i</a:t>
            </a:r>
            <a:r>
              <a:rPr lang="en-US" sz="2400" dirty="0"/>
              <a:t> </a:t>
            </a:r>
            <a:r>
              <a:rPr lang="en-US" sz="2400" dirty="0" err="1"/>
              <a:t>jednaka</a:t>
            </a:r>
            <a:r>
              <a:rPr lang="en-US" sz="2400" dirty="0"/>
              <a:t> </a:t>
            </a:r>
            <a:r>
              <a:rPr lang="en-US" sz="2400" dirty="0" err="1"/>
              <a:t>prava</a:t>
            </a:r>
            <a:endParaRPr lang="en-US" sz="2400" dirty="0"/>
          </a:p>
          <a:p>
            <a:r>
              <a:rPr lang="en-US" sz="2400" dirty="0" err="1"/>
              <a:t>muškarca</a:t>
            </a:r>
            <a:r>
              <a:rPr lang="en-US" sz="2400" dirty="0"/>
              <a:t> </a:t>
            </a:r>
            <a:r>
              <a:rPr lang="en-US" sz="2400" dirty="0" err="1"/>
              <a:t>i</a:t>
            </a:r>
            <a:r>
              <a:rPr lang="en-US" sz="2400" dirty="0"/>
              <a:t> </a:t>
            </a:r>
            <a:r>
              <a:rPr lang="en-US" sz="2400" dirty="0" err="1"/>
              <a:t>žene</a:t>
            </a:r>
            <a:r>
              <a:rPr lang="en-US" sz="2400" dirty="0"/>
              <a:t>, </a:t>
            </a:r>
            <a:r>
              <a:rPr lang="en-US" sz="2400" dirty="0" err="1"/>
              <a:t>kao</a:t>
            </a:r>
            <a:r>
              <a:rPr lang="en-US" sz="2400" dirty="0"/>
              <a:t> </a:t>
            </a:r>
            <a:r>
              <a:rPr lang="en-US" sz="2400" dirty="0" err="1"/>
              <a:t>i</a:t>
            </a:r>
            <a:r>
              <a:rPr lang="en-US" sz="2400" dirty="0"/>
              <a:t> </a:t>
            </a:r>
            <a:r>
              <a:rPr lang="en-US" sz="2400" dirty="0" err="1"/>
              <a:t>malih</a:t>
            </a:r>
            <a:r>
              <a:rPr lang="en-US" sz="2400" dirty="0"/>
              <a:t> </a:t>
            </a:r>
            <a:r>
              <a:rPr lang="en-US" sz="2400" dirty="0" err="1"/>
              <a:t>i</a:t>
            </a:r>
            <a:r>
              <a:rPr lang="en-US" sz="2400" dirty="0"/>
              <a:t> </a:t>
            </a:r>
            <a:r>
              <a:rPr lang="en-US" sz="2400" dirty="0" err="1"/>
              <a:t>velikih</a:t>
            </a:r>
            <a:r>
              <a:rPr lang="sr-Latn-RS" sz="2400" dirty="0"/>
              <a:t> naroda.</a:t>
            </a:r>
            <a:endParaRPr lang="en-US" sz="2400" dirty="0"/>
          </a:p>
        </p:txBody>
      </p:sp>
    </p:spTree>
    <p:extLst>
      <p:ext uri="{BB962C8B-B14F-4D97-AF65-F5344CB8AC3E}">
        <p14:creationId xmlns="" xmlns:p14="http://schemas.microsoft.com/office/powerpoint/2010/main" val="31062068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81172"/>
            <a:ext cx="9144001" cy="1214228"/>
          </a:xfrm>
        </p:spPr>
        <p:txBody>
          <a:bodyPr>
            <a:normAutofit/>
          </a:bodyPr>
          <a:lstStyle/>
          <a:p>
            <a:r>
              <a:rPr lang="sr-Latn-RS" sz="2400" dirty="0"/>
              <a:t>Ž</a:t>
            </a:r>
            <a:r>
              <a:rPr lang="en-US" sz="2400" dirty="0" err="1"/>
              <a:t>enska</a:t>
            </a:r>
            <a:r>
              <a:rPr lang="en-US" sz="2400" dirty="0"/>
              <a:t> </a:t>
            </a:r>
            <a:r>
              <a:rPr lang="en-US" sz="2400" dirty="0" err="1"/>
              <a:t>ljudska</a:t>
            </a:r>
            <a:r>
              <a:rPr lang="en-US" sz="2400" dirty="0"/>
              <a:t> </a:t>
            </a:r>
            <a:r>
              <a:rPr lang="en-US" sz="2400" dirty="0" err="1"/>
              <a:t>prava</a:t>
            </a:r>
            <a:r>
              <a:rPr lang="en-US" sz="2400" dirty="0"/>
              <a:t> </a:t>
            </a:r>
            <a:r>
              <a:rPr lang="en-US" sz="2400" dirty="0" err="1"/>
              <a:t>postala</a:t>
            </a:r>
            <a:r>
              <a:rPr lang="en-US" sz="2400" dirty="0"/>
              <a:t/>
            </a:r>
            <a:br>
              <a:rPr lang="en-US" sz="2400" dirty="0"/>
            </a:br>
            <a:r>
              <a:rPr lang="en-US" sz="2400" dirty="0" err="1"/>
              <a:t>sastavni</a:t>
            </a:r>
            <a:r>
              <a:rPr lang="en-US" sz="2400" dirty="0"/>
              <a:t> d</a:t>
            </a:r>
            <a:r>
              <a:rPr lang="sr-Latn-RS" sz="2400" dirty="0"/>
              <a:t>eo</a:t>
            </a:r>
            <a:r>
              <a:rPr lang="en-US" sz="2400" dirty="0"/>
              <a:t> </a:t>
            </a:r>
            <a:r>
              <a:rPr lang="en-US" sz="2400" dirty="0" err="1"/>
              <a:t>velikog</a:t>
            </a:r>
            <a:r>
              <a:rPr lang="en-US" sz="2400" dirty="0"/>
              <a:t> </a:t>
            </a:r>
            <a:r>
              <a:rPr lang="en-US" sz="2400" dirty="0" err="1"/>
              <a:t>broja</a:t>
            </a:r>
            <a:r>
              <a:rPr lang="en-US" sz="2400" dirty="0"/>
              <a:t> </a:t>
            </a:r>
            <a:r>
              <a:rPr lang="en-US" sz="2400" dirty="0" err="1"/>
              <a:t>međunarodnih</a:t>
            </a:r>
            <a:r>
              <a:rPr lang="en-US" sz="2400" dirty="0"/>
              <a:t/>
            </a:r>
            <a:br>
              <a:rPr lang="en-US" sz="2400" dirty="0"/>
            </a:br>
            <a:r>
              <a:rPr lang="en-US" sz="2400" dirty="0" err="1"/>
              <a:t>deklaracija</a:t>
            </a:r>
            <a:r>
              <a:rPr lang="en-US" sz="2400" dirty="0"/>
              <a:t> </a:t>
            </a:r>
            <a:r>
              <a:rPr lang="en-US" sz="2400" dirty="0" err="1"/>
              <a:t>i</a:t>
            </a:r>
            <a:r>
              <a:rPr lang="en-US" sz="2400" dirty="0"/>
              <a:t> </a:t>
            </a:r>
            <a:r>
              <a:rPr lang="en-US" sz="2400" dirty="0" err="1"/>
              <a:t>ugovora</a:t>
            </a:r>
            <a:r>
              <a:rPr lang="en-US" sz="2400" dirty="0"/>
              <a:t>:</a:t>
            </a:r>
          </a:p>
        </p:txBody>
      </p:sp>
      <p:sp>
        <p:nvSpPr>
          <p:cNvPr id="8" name="Rectangle 7">
            <a:extLst>
              <a:ext uri="{FF2B5EF4-FFF2-40B4-BE49-F238E27FC236}">
                <a16:creationId xmlns="" xmlns:a16="http://schemas.microsoft.com/office/drawing/2014/main" id="{95375C08-FA59-4E91-923C-F90FE236F59F}"/>
              </a:ext>
            </a:extLst>
          </p:cNvPr>
          <p:cNvSpPr/>
          <p:nvPr/>
        </p:nvSpPr>
        <p:spPr>
          <a:xfrm>
            <a:off x="684212" y="2261190"/>
            <a:ext cx="6092825" cy="3416320"/>
          </a:xfrm>
          <a:prstGeom prst="rect">
            <a:avLst/>
          </a:prstGeom>
        </p:spPr>
        <p:txBody>
          <a:bodyPr>
            <a:spAutoFit/>
          </a:bodyPr>
          <a:lstStyle/>
          <a:p>
            <a:r>
              <a:rPr lang="en-US" sz="2400" dirty="0"/>
              <a:t>• </a:t>
            </a:r>
            <a:r>
              <a:rPr lang="en-US" sz="2400" dirty="0" err="1"/>
              <a:t>Sporazum</a:t>
            </a:r>
            <a:r>
              <a:rPr lang="en-US" sz="2400" dirty="0"/>
              <a:t> </a:t>
            </a:r>
            <a:r>
              <a:rPr lang="sr-Latn-RS" sz="2400" dirty="0"/>
              <a:t>o</a:t>
            </a:r>
            <a:r>
              <a:rPr lang="en-US" sz="2400" dirty="0"/>
              <a:t> </a:t>
            </a:r>
            <a:r>
              <a:rPr lang="en-US" sz="2400" dirty="0" err="1"/>
              <a:t>političkim</a:t>
            </a:r>
            <a:r>
              <a:rPr lang="en-US" sz="2400" dirty="0"/>
              <a:t> </a:t>
            </a:r>
            <a:r>
              <a:rPr lang="en-US" sz="2400" dirty="0" err="1"/>
              <a:t>pravima</a:t>
            </a:r>
            <a:r>
              <a:rPr lang="en-US" sz="2400" dirty="0"/>
              <a:t> </a:t>
            </a:r>
            <a:r>
              <a:rPr lang="en-US" sz="2400" dirty="0" err="1"/>
              <a:t>žena</a:t>
            </a:r>
            <a:r>
              <a:rPr lang="en-US" sz="2400" dirty="0"/>
              <a:t>,</a:t>
            </a:r>
          </a:p>
          <a:p>
            <a:r>
              <a:rPr lang="en-US" sz="2400" dirty="0">
                <a:solidFill>
                  <a:srgbClr val="FFFF00"/>
                </a:solidFill>
              </a:rPr>
              <a:t>1952</a:t>
            </a:r>
            <a:r>
              <a:rPr lang="en-US" sz="2400" dirty="0"/>
              <a:t>.</a:t>
            </a:r>
          </a:p>
          <a:p>
            <a:r>
              <a:rPr lang="en-US" sz="2400" dirty="0"/>
              <a:t>• </a:t>
            </a:r>
            <a:r>
              <a:rPr lang="en-US" sz="2400" dirty="0" err="1"/>
              <a:t>Sporazum</a:t>
            </a:r>
            <a:r>
              <a:rPr lang="en-US" sz="2400" dirty="0"/>
              <a:t> o </a:t>
            </a:r>
            <a:r>
              <a:rPr lang="en-US" sz="2400" dirty="0" err="1"/>
              <a:t>državljanstvu</a:t>
            </a:r>
            <a:r>
              <a:rPr lang="en-US" sz="2400" dirty="0"/>
              <a:t> </a:t>
            </a:r>
            <a:r>
              <a:rPr lang="en-US" sz="2400" dirty="0" err="1"/>
              <a:t>udatih</a:t>
            </a:r>
            <a:endParaRPr lang="en-US" sz="2400" dirty="0"/>
          </a:p>
          <a:p>
            <a:r>
              <a:rPr lang="en-US" sz="2400" dirty="0" err="1"/>
              <a:t>žena</a:t>
            </a:r>
            <a:r>
              <a:rPr lang="en-US" sz="2400" dirty="0">
                <a:solidFill>
                  <a:srgbClr val="FFFF00"/>
                </a:solidFill>
              </a:rPr>
              <a:t>, 1957.</a:t>
            </a:r>
          </a:p>
          <a:p>
            <a:r>
              <a:rPr lang="en-US" sz="2400" dirty="0"/>
              <a:t>• </a:t>
            </a:r>
            <a:r>
              <a:rPr lang="en-US" sz="2400" dirty="0" err="1"/>
              <a:t>Sporazum</a:t>
            </a:r>
            <a:r>
              <a:rPr lang="en-US" sz="2400" dirty="0"/>
              <a:t> </a:t>
            </a:r>
            <a:r>
              <a:rPr lang="en-US" sz="2400" dirty="0" err="1"/>
              <a:t>i</a:t>
            </a:r>
            <a:r>
              <a:rPr lang="en-US" sz="2400" dirty="0"/>
              <a:t> </a:t>
            </a:r>
            <a:r>
              <a:rPr lang="en-US" sz="2400" dirty="0" err="1"/>
              <a:t>preporuka</a:t>
            </a:r>
            <a:r>
              <a:rPr lang="en-US" sz="2400" dirty="0"/>
              <a:t> o </a:t>
            </a:r>
            <a:r>
              <a:rPr lang="en-US" sz="2400" dirty="0" err="1"/>
              <a:t>davanju</a:t>
            </a:r>
            <a:endParaRPr lang="en-US" sz="2400" dirty="0"/>
          </a:p>
          <a:p>
            <a:r>
              <a:rPr lang="en-US" sz="2400" dirty="0" err="1"/>
              <a:t>pristanka</a:t>
            </a:r>
            <a:r>
              <a:rPr lang="en-US" sz="2400" dirty="0"/>
              <a:t> </a:t>
            </a:r>
            <a:r>
              <a:rPr lang="en-US" sz="2400" dirty="0" err="1"/>
              <a:t>na</a:t>
            </a:r>
            <a:r>
              <a:rPr lang="en-US" sz="2400" dirty="0"/>
              <a:t> </a:t>
            </a:r>
            <a:r>
              <a:rPr lang="en-US" sz="2400" dirty="0" err="1"/>
              <a:t>sklapanje</a:t>
            </a:r>
            <a:r>
              <a:rPr lang="en-US" sz="2400" dirty="0"/>
              <a:t> </a:t>
            </a:r>
            <a:r>
              <a:rPr lang="en-US" sz="2400" dirty="0" err="1"/>
              <a:t>braka</a:t>
            </a:r>
            <a:r>
              <a:rPr lang="en-US" sz="2400" dirty="0"/>
              <a:t>,</a:t>
            </a:r>
          </a:p>
          <a:p>
            <a:r>
              <a:rPr lang="en-US" sz="2400" dirty="0" err="1"/>
              <a:t>minimalna</a:t>
            </a:r>
            <a:r>
              <a:rPr lang="en-US" sz="2400" dirty="0"/>
              <a:t> starost za </a:t>
            </a:r>
            <a:r>
              <a:rPr lang="en-US" sz="2400" dirty="0" err="1"/>
              <a:t>sklapanje</a:t>
            </a:r>
            <a:r>
              <a:rPr lang="en-US" sz="2400" dirty="0"/>
              <a:t> </a:t>
            </a:r>
            <a:r>
              <a:rPr lang="en-US" sz="2400" dirty="0" err="1"/>
              <a:t>braka</a:t>
            </a:r>
            <a:endParaRPr lang="en-US" sz="2400" dirty="0"/>
          </a:p>
          <a:p>
            <a:r>
              <a:rPr lang="en-US" sz="2400" dirty="0" err="1"/>
              <a:t>i</a:t>
            </a:r>
            <a:r>
              <a:rPr lang="en-US" sz="2400" dirty="0"/>
              <a:t> </a:t>
            </a:r>
            <a:r>
              <a:rPr lang="en-US" sz="2400" dirty="0" err="1"/>
              <a:t>registrovanje</a:t>
            </a:r>
            <a:r>
              <a:rPr lang="en-US" sz="2400" dirty="0"/>
              <a:t> </a:t>
            </a:r>
            <a:r>
              <a:rPr lang="en-US" sz="2400" dirty="0" err="1"/>
              <a:t>sklopljenih</a:t>
            </a:r>
            <a:r>
              <a:rPr lang="en-US" sz="2400" dirty="0"/>
              <a:t> </a:t>
            </a:r>
            <a:r>
              <a:rPr lang="en-US" sz="2400" dirty="0" err="1"/>
              <a:t>brakova</a:t>
            </a:r>
            <a:r>
              <a:rPr lang="en-US" sz="2400" dirty="0"/>
              <a:t>,</a:t>
            </a:r>
          </a:p>
          <a:p>
            <a:r>
              <a:rPr lang="en-US" sz="2400" dirty="0">
                <a:solidFill>
                  <a:srgbClr val="FFFF00"/>
                </a:solidFill>
              </a:rPr>
              <a:t>1962</a:t>
            </a:r>
            <a:r>
              <a:rPr lang="en-US" sz="2400" dirty="0"/>
              <a:t>. </a:t>
            </a:r>
            <a:r>
              <a:rPr lang="en-US" sz="2400" dirty="0" err="1"/>
              <a:t>i</a:t>
            </a:r>
            <a:r>
              <a:rPr lang="en-US" sz="2400" dirty="0"/>
              <a:t> </a:t>
            </a:r>
            <a:r>
              <a:rPr lang="en-US" sz="2400" dirty="0">
                <a:solidFill>
                  <a:srgbClr val="FFFF00"/>
                </a:solidFill>
              </a:rPr>
              <a:t>1965.</a:t>
            </a:r>
          </a:p>
        </p:txBody>
      </p:sp>
      <p:sp>
        <p:nvSpPr>
          <p:cNvPr id="10" name="Rectangle 9">
            <a:extLst>
              <a:ext uri="{FF2B5EF4-FFF2-40B4-BE49-F238E27FC236}">
                <a16:creationId xmlns="" xmlns:a16="http://schemas.microsoft.com/office/drawing/2014/main" id="{1EFF1BD3-8A76-4756-B235-D1874EED3237}"/>
              </a:ext>
            </a:extLst>
          </p:cNvPr>
          <p:cNvSpPr/>
          <p:nvPr/>
        </p:nvSpPr>
        <p:spPr>
          <a:xfrm>
            <a:off x="7008812" y="2274838"/>
            <a:ext cx="4114800" cy="4524315"/>
          </a:xfrm>
          <a:prstGeom prst="rect">
            <a:avLst/>
          </a:prstGeom>
        </p:spPr>
        <p:txBody>
          <a:bodyPr wrap="square">
            <a:spAutoFit/>
          </a:bodyPr>
          <a:lstStyle/>
          <a:p>
            <a:r>
              <a:rPr lang="en-US" sz="2400" dirty="0"/>
              <a:t>• </a:t>
            </a:r>
            <a:r>
              <a:rPr lang="en-US" sz="2400" dirty="0" err="1"/>
              <a:t>Deklaracija</a:t>
            </a:r>
            <a:r>
              <a:rPr lang="en-US" sz="2400" dirty="0"/>
              <a:t> o </a:t>
            </a:r>
            <a:r>
              <a:rPr lang="en-US" sz="2400" dirty="0" err="1"/>
              <a:t>elimisanju</a:t>
            </a:r>
            <a:r>
              <a:rPr lang="en-US" sz="2400" dirty="0"/>
              <a:t> </a:t>
            </a:r>
            <a:r>
              <a:rPr lang="en-US" sz="2400" dirty="0" err="1"/>
              <a:t>diskriminacije</a:t>
            </a:r>
            <a:r>
              <a:rPr lang="en-US" sz="2400" dirty="0"/>
              <a:t> </a:t>
            </a:r>
            <a:r>
              <a:rPr lang="en-US" sz="2400" dirty="0" err="1"/>
              <a:t>žene</a:t>
            </a:r>
            <a:r>
              <a:rPr lang="en-US" sz="2400" dirty="0"/>
              <a:t>, </a:t>
            </a:r>
            <a:r>
              <a:rPr lang="en-US" sz="2400" dirty="0">
                <a:solidFill>
                  <a:srgbClr val="FFFF00"/>
                </a:solidFill>
              </a:rPr>
              <a:t>1967.</a:t>
            </a:r>
          </a:p>
          <a:p>
            <a:r>
              <a:rPr lang="en-US" sz="2400" dirty="0"/>
              <a:t>• </a:t>
            </a:r>
            <a:r>
              <a:rPr lang="en-US" sz="2400" dirty="0" err="1">
                <a:solidFill>
                  <a:srgbClr val="00B0F0"/>
                </a:solidFill>
              </a:rPr>
              <a:t>Konvencija</a:t>
            </a:r>
            <a:r>
              <a:rPr lang="en-US" sz="2400" dirty="0">
                <a:solidFill>
                  <a:srgbClr val="00B0F0"/>
                </a:solidFill>
              </a:rPr>
              <a:t> o </a:t>
            </a:r>
            <a:r>
              <a:rPr lang="en-US" sz="2400" dirty="0" err="1">
                <a:solidFill>
                  <a:srgbClr val="00B0F0"/>
                </a:solidFill>
              </a:rPr>
              <a:t>eliminisanju</a:t>
            </a:r>
            <a:r>
              <a:rPr lang="en-US" sz="2400" dirty="0">
                <a:solidFill>
                  <a:srgbClr val="00B0F0"/>
                </a:solidFill>
              </a:rPr>
              <a:t> </a:t>
            </a:r>
            <a:r>
              <a:rPr lang="en-US" sz="2400" dirty="0" err="1">
                <a:solidFill>
                  <a:srgbClr val="00B0F0"/>
                </a:solidFill>
              </a:rPr>
              <a:t>svih</a:t>
            </a:r>
            <a:r>
              <a:rPr lang="en-US" sz="2400" dirty="0">
                <a:solidFill>
                  <a:srgbClr val="00B0F0"/>
                </a:solidFill>
              </a:rPr>
              <a:t> </a:t>
            </a:r>
            <a:r>
              <a:rPr lang="en-US" sz="2400" dirty="0" err="1">
                <a:solidFill>
                  <a:srgbClr val="00B0F0"/>
                </a:solidFill>
              </a:rPr>
              <a:t>oblika</a:t>
            </a:r>
            <a:endParaRPr lang="en-US" sz="2400" dirty="0">
              <a:solidFill>
                <a:srgbClr val="00B0F0"/>
              </a:solidFill>
            </a:endParaRPr>
          </a:p>
          <a:p>
            <a:r>
              <a:rPr lang="en-US" sz="2400" dirty="0" err="1">
                <a:solidFill>
                  <a:srgbClr val="00B0F0"/>
                </a:solidFill>
              </a:rPr>
              <a:t>diskriminacije</a:t>
            </a:r>
            <a:r>
              <a:rPr lang="en-US" sz="2400" dirty="0">
                <a:solidFill>
                  <a:srgbClr val="00B0F0"/>
                </a:solidFill>
              </a:rPr>
              <a:t> </a:t>
            </a:r>
            <a:r>
              <a:rPr lang="en-US" sz="2400" dirty="0" err="1">
                <a:solidFill>
                  <a:srgbClr val="00B0F0"/>
                </a:solidFill>
              </a:rPr>
              <a:t>žena</a:t>
            </a:r>
            <a:r>
              <a:rPr lang="en-US" sz="2400" dirty="0">
                <a:solidFill>
                  <a:srgbClr val="00B0F0"/>
                </a:solidFill>
              </a:rPr>
              <a:t>, </a:t>
            </a:r>
            <a:r>
              <a:rPr lang="en-US" sz="2400" dirty="0">
                <a:solidFill>
                  <a:srgbClr val="FFFF00"/>
                </a:solidFill>
              </a:rPr>
              <a:t>1979.</a:t>
            </a:r>
          </a:p>
          <a:p>
            <a:r>
              <a:rPr lang="en-US" sz="2400" dirty="0"/>
              <a:t>• </a:t>
            </a:r>
            <a:r>
              <a:rPr lang="en-US" sz="2400" dirty="0" err="1"/>
              <a:t>Deklaracija</a:t>
            </a:r>
            <a:r>
              <a:rPr lang="en-US" sz="2400" dirty="0"/>
              <a:t> o </a:t>
            </a:r>
            <a:r>
              <a:rPr lang="en-US" sz="2400" dirty="0" err="1"/>
              <a:t>eliminisanju</a:t>
            </a:r>
            <a:r>
              <a:rPr lang="en-US" sz="2400" dirty="0"/>
              <a:t> </a:t>
            </a:r>
            <a:r>
              <a:rPr lang="en-US" sz="2400" dirty="0" err="1"/>
              <a:t>nasilja</a:t>
            </a:r>
            <a:r>
              <a:rPr lang="en-US" sz="2400" dirty="0"/>
              <a:t> </a:t>
            </a:r>
            <a:r>
              <a:rPr lang="en-US" sz="2400" dirty="0" err="1"/>
              <a:t>nad</a:t>
            </a:r>
            <a:endParaRPr lang="en-US" sz="2400" dirty="0"/>
          </a:p>
          <a:p>
            <a:r>
              <a:rPr lang="en-US" sz="2400" dirty="0" err="1"/>
              <a:t>ženama</a:t>
            </a:r>
            <a:r>
              <a:rPr lang="en-US" sz="2400" dirty="0"/>
              <a:t>, </a:t>
            </a:r>
            <a:r>
              <a:rPr lang="en-US" sz="2400" dirty="0">
                <a:solidFill>
                  <a:srgbClr val="FFFF00"/>
                </a:solidFill>
              </a:rPr>
              <a:t>1993.</a:t>
            </a:r>
          </a:p>
          <a:p>
            <a:r>
              <a:rPr lang="en-US" sz="2400" dirty="0"/>
              <a:t>• </a:t>
            </a:r>
            <a:r>
              <a:rPr lang="en-US" sz="2400" dirty="0" err="1"/>
              <a:t>Fakultativni</a:t>
            </a:r>
            <a:r>
              <a:rPr lang="en-US" sz="2400" dirty="0"/>
              <a:t> </a:t>
            </a:r>
            <a:r>
              <a:rPr lang="en-US" sz="2400" dirty="0" err="1"/>
              <a:t>protokol</a:t>
            </a:r>
            <a:r>
              <a:rPr lang="en-US" sz="2400" dirty="0"/>
              <a:t> </a:t>
            </a:r>
            <a:r>
              <a:rPr lang="en-US" sz="2400" dirty="0" err="1"/>
              <a:t>uz</a:t>
            </a:r>
            <a:r>
              <a:rPr lang="en-US" sz="2400" dirty="0"/>
              <a:t> </a:t>
            </a:r>
            <a:r>
              <a:rPr lang="en-US" sz="2400" dirty="0" err="1"/>
              <a:t>Konvenciju</a:t>
            </a:r>
            <a:endParaRPr lang="en-US" sz="2400" dirty="0"/>
          </a:p>
          <a:p>
            <a:r>
              <a:rPr lang="en-US" sz="2400" dirty="0"/>
              <a:t>o </a:t>
            </a:r>
            <a:r>
              <a:rPr lang="en-US" sz="2400" dirty="0" err="1"/>
              <a:t>eliminisanju</a:t>
            </a:r>
            <a:r>
              <a:rPr lang="en-US" sz="2400" dirty="0"/>
              <a:t> </a:t>
            </a:r>
            <a:r>
              <a:rPr lang="en-US" sz="2400" dirty="0" err="1"/>
              <a:t>svakog</a:t>
            </a:r>
            <a:r>
              <a:rPr lang="en-US" sz="2400" dirty="0"/>
              <a:t> </a:t>
            </a:r>
            <a:r>
              <a:rPr lang="en-US" sz="2400" dirty="0" err="1"/>
              <a:t>oblika</a:t>
            </a:r>
            <a:endParaRPr lang="en-US" sz="2400" dirty="0"/>
          </a:p>
          <a:p>
            <a:r>
              <a:rPr lang="en-US" sz="2400" dirty="0" err="1"/>
              <a:t>diskriminacije</a:t>
            </a:r>
            <a:r>
              <a:rPr lang="en-US" sz="2400" dirty="0"/>
              <a:t> </a:t>
            </a:r>
            <a:r>
              <a:rPr lang="en-US" sz="2400" dirty="0" err="1"/>
              <a:t>žene</a:t>
            </a:r>
            <a:r>
              <a:rPr lang="en-US" sz="2400" dirty="0">
                <a:solidFill>
                  <a:srgbClr val="FFFF00"/>
                </a:solidFill>
              </a:rPr>
              <a:t>, 1999.</a:t>
            </a:r>
          </a:p>
        </p:txBody>
      </p:sp>
    </p:spTree>
    <p:extLst>
      <p:ext uri="{BB962C8B-B14F-4D97-AF65-F5344CB8AC3E}">
        <p14:creationId xmlns="" xmlns:p14="http://schemas.microsoft.com/office/powerpoint/2010/main" val="4206988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46951" y="-762000"/>
            <a:ext cx="9753600" cy="1676400"/>
          </a:xfrm>
        </p:spPr>
        <p:txBody>
          <a:bodyPr>
            <a:normAutofit/>
          </a:bodyPr>
          <a:lstStyle/>
          <a:p>
            <a:r>
              <a:rPr lang="en-US" sz="2400" dirty="0" err="1"/>
              <a:t>Konvencija</a:t>
            </a:r>
            <a:r>
              <a:rPr lang="en-US" sz="2000" dirty="0"/>
              <a:t> o </a:t>
            </a:r>
            <a:r>
              <a:rPr lang="en-US" sz="2000" dirty="0" err="1"/>
              <a:t>eliminisanju</a:t>
            </a:r>
            <a:r>
              <a:rPr lang="en-US" sz="2000" dirty="0"/>
              <a:t> </a:t>
            </a:r>
            <a:r>
              <a:rPr lang="en-US" sz="2000" dirty="0" err="1"/>
              <a:t>svih</a:t>
            </a:r>
            <a:r>
              <a:rPr lang="en-US" sz="2000" dirty="0"/>
              <a:t> </a:t>
            </a:r>
            <a:r>
              <a:rPr lang="en-US" sz="2000" dirty="0" err="1"/>
              <a:t>oblika</a:t>
            </a:r>
            <a:r>
              <a:rPr lang="en-US" sz="2000" dirty="0"/>
              <a:t> </a:t>
            </a:r>
            <a:r>
              <a:rPr lang="en-US" sz="2000" dirty="0" err="1"/>
              <a:t>diskriminacije</a:t>
            </a:r>
            <a:r>
              <a:rPr lang="en-US" sz="2000" dirty="0"/>
              <a:t>  </a:t>
            </a:r>
            <a:r>
              <a:rPr lang="sr-Latn-RS" sz="2000" dirty="0"/>
              <a:t>ž</a:t>
            </a:r>
            <a:r>
              <a:rPr lang="en-US" sz="2000" dirty="0" err="1"/>
              <a:t>en</a:t>
            </a:r>
            <a:r>
              <a:rPr lang="sr-Latn-RS" sz="2000" dirty="0"/>
              <a:t>a</a:t>
            </a:r>
            <a:r>
              <a:rPr lang="en-US" sz="2000" dirty="0"/>
              <a:t>(CEDAW)-1979</a:t>
            </a:r>
          </a:p>
        </p:txBody>
      </p:sp>
      <p:sp>
        <p:nvSpPr>
          <p:cNvPr id="4" name="Content Placeholder 3">
            <a:extLst>
              <a:ext uri="{FF2B5EF4-FFF2-40B4-BE49-F238E27FC236}">
                <a16:creationId xmlns="" xmlns:a16="http://schemas.microsoft.com/office/drawing/2014/main" id="{D35E9808-741E-4BEE-9DB0-D6F81757C1DA}"/>
              </a:ext>
            </a:extLst>
          </p:cNvPr>
          <p:cNvSpPr>
            <a:spLocks noGrp="1"/>
          </p:cNvSpPr>
          <p:nvPr>
            <p:ph idx="1"/>
          </p:nvPr>
        </p:nvSpPr>
        <p:spPr>
          <a:xfrm>
            <a:off x="546951" y="914400"/>
            <a:ext cx="11506200" cy="4343401"/>
          </a:xfrm>
        </p:spPr>
        <p:txBody>
          <a:bodyPr>
            <a:noAutofit/>
          </a:bodyPr>
          <a:lstStyle/>
          <a:p>
            <a:pPr marL="0" indent="0">
              <a:buNone/>
            </a:pPr>
            <a:r>
              <a:rPr lang="en-US" sz="2000" dirty="0" err="1"/>
              <a:t>Najva</a:t>
            </a:r>
            <a:r>
              <a:rPr lang="sr-Latn-RS" sz="2000" dirty="0"/>
              <a:t>žniji međunarodni instrument za zaštitu ženskih ljudskih prava.</a:t>
            </a:r>
          </a:p>
          <a:p>
            <a:pPr marL="0" indent="0">
              <a:buNone/>
            </a:pPr>
            <a:r>
              <a:rPr lang="en-US" sz="2000" dirty="0" err="1"/>
              <a:t>Konvencijom</a:t>
            </a:r>
            <a:r>
              <a:rPr lang="en-US" sz="2000" dirty="0"/>
              <a:t> se </a:t>
            </a:r>
            <a:r>
              <a:rPr lang="en-US" sz="2000" dirty="0" err="1"/>
              <a:t>definišu</a:t>
            </a:r>
            <a:r>
              <a:rPr lang="en-US" sz="2000" dirty="0"/>
              <a:t> </a:t>
            </a:r>
            <a:r>
              <a:rPr lang="en-US" sz="2000" dirty="0" err="1"/>
              <a:t>ravnopravnost</a:t>
            </a:r>
            <a:r>
              <a:rPr lang="en-US" sz="2000" dirty="0"/>
              <a:t>, </a:t>
            </a:r>
            <a:r>
              <a:rPr lang="en-US" sz="2000" dirty="0" err="1"/>
              <a:t>jednak</a:t>
            </a:r>
            <a:r>
              <a:rPr lang="en-US" sz="2000" dirty="0"/>
              <a:t> </a:t>
            </a:r>
            <a:r>
              <a:rPr lang="en-US" sz="2000" dirty="0" err="1"/>
              <a:t>tretman</a:t>
            </a:r>
            <a:r>
              <a:rPr lang="en-US" sz="2000" dirty="0"/>
              <a:t> </a:t>
            </a:r>
            <a:r>
              <a:rPr lang="en-US" sz="2000" dirty="0" err="1"/>
              <a:t>i</a:t>
            </a:r>
            <a:r>
              <a:rPr lang="en-US" sz="2000" dirty="0"/>
              <a:t> </a:t>
            </a:r>
            <a:r>
              <a:rPr lang="en-US" sz="2000" dirty="0" err="1"/>
              <a:t>izjednačavan</a:t>
            </a:r>
            <a:r>
              <a:rPr lang="sr-Latn-RS" sz="2000" dirty="0"/>
              <a:t>je žena sa muškarcima,ne samo u formalnom smislu primera radi u zakonu ,nego i u materijalnom smislu reči,što znači da žene da bi ostvarile iste rezultate,moraju u sprovođenju i uživanju njihovih ljudskih prava stvarno biti ravnopravne sa muškarcima,imati isti tretman i jednake šanse</a:t>
            </a:r>
            <a:r>
              <a:rPr lang="it-IT" sz="2000" dirty="0"/>
              <a:t> (članovi 2, 44. stav 1. i 24).</a:t>
            </a:r>
            <a:r>
              <a:rPr lang="sr-Latn-RS" sz="2000" dirty="0"/>
              <a:t>                                </a:t>
            </a:r>
          </a:p>
          <a:p>
            <a:pPr marL="0" indent="0">
              <a:buNone/>
            </a:pPr>
            <a:r>
              <a:rPr lang="sr-Latn-RS" sz="2000" dirty="0"/>
              <a:t>Konvencijom su  obuhvaćene sve vrste diskriminacija u svim oblastima života.Posebo važno za porodicu(bračni odnosi),gde se dugo vremena nisu primenjivali principi ravnopravnosti,istog tretmana i izjednačavanja,što se ni danas u mnogim zemljama ne čini.Upravo diskriminacija u porodici predstavlja podlogu za različite oblike diskriminacije van porodice.</a:t>
            </a:r>
          </a:p>
          <a:p>
            <a:pPr marL="0" indent="0">
              <a:buNone/>
            </a:pPr>
            <a:r>
              <a:rPr lang="pl-PL" sz="2000" dirty="0"/>
              <a:t>Shodno konvenciji države potpisnice moraju poslati pismeni izveštaj(član 18).Komitet procenjuje izveštaj i upućuje vladi pismeno formulisana pitanja.Izveštaj, kao i odgovori na postavljena pitanja,diskutuju se sa delegacijom vlade zemlje o kojoj je reč.Po okončanju diskusije Komitet  u u “Zaključnom komentaru </a:t>
            </a:r>
          </a:p>
          <a:p>
            <a:pPr marL="0" indent="0">
              <a:buNone/>
            </a:pPr>
            <a:r>
              <a:rPr lang="pl-PL" dirty="0"/>
              <a:t>Ukazuje na pozitivne i negativne aspekte u sprovođenju konvencije od strane države potpisnice,kao i preporuke koje bi korake trebalo da preduzme država putem zakona i drugih mera i u programima.</a:t>
            </a:r>
          </a:p>
          <a:p>
            <a:pPr marL="0" indent="0">
              <a:buNone/>
            </a:pPr>
            <a:endParaRPr lang="sr-Latn-RS" dirty="0"/>
          </a:p>
          <a:p>
            <a:pPr marL="0" indent="0">
              <a:buNone/>
            </a:pPr>
            <a:endParaRPr lang="sr-Latn-RS" dirty="0"/>
          </a:p>
          <a:p>
            <a:pPr marL="0" indent="0">
              <a:buNone/>
            </a:pPr>
            <a:endParaRPr lang="en-US" dirty="0"/>
          </a:p>
          <a:p>
            <a:pPr marL="0" indent="0">
              <a:buNone/>
            </a:pPr>
            <a:endParaRPr lang="en-US" dirty="0"/>
          </a:p>
        </p:txBody>
      </p:sp>
    </p:spTree>
    <p:extLst>
      <p:ext uri="{BB962C8B-B14F-4D97-AF65-F5344CB8AC3E}">
        <p14:creationId xmlns="" xmlns:p14="http://schemas.microsoft.com/office/powerpoint/2010/main" val="4622380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439401" cy="1981200"/>
          </a:xfrm>
        </p:spPr>
        <p:txBody>
          <a:bodyPr>
            <a:normAutofit/>
          </a:bodyPr>
          <a:lstStyle/>
          <a:p>
            <a:r>
              <a:rPr lang="sr-Latn-RS" sz="2400" dirty="0"/>
              <a:t>Opšta preporuka br. 19(1992) Komiteta za eliminaciju diskriminacije žena  </a:t>
            </a:r>
            <a:br>
              <a:rPr lang="sr-Latn-RS" sz="2400" dirty="0"/>
            </a:br>
            <a:r>
              <a:rPr lang="sr-Latn-RS" sz="2400" dirty="0"/>
              <a:t>                                </a:t>
            </a:r>
            <a:br>
              <a:rPr lang="sr-Latn-RS" sz="2400" dirty="0"/>
            </a:br>
            <a:r>
              <a:rPr lang="sr-Latn-RS" sz="2400" dirty="0"/>
              <a:t/>
            </a:r>
            <a:br>
              <a:rPr lang="sr-Latn-RS" sz="2400" dirty="0"/>
            </a:br>
            <a:endParaRPr lang="en-US" sz="2400" dirty="0"/>
          </a:p>
        </p:txBody>
      </p:sp>
      <p:sp>
        <p:nvSpPr>
          <p:cNvPr id="3" name="Text Placeholder 2"/>
          <p:cNvSpPr>
            <a:spLocks noGrp="1"/>
          </p:cNvSpPr>
          <p:nvPr>
            <p:ph type="body" idx="1"/>
          </p:nvPr>
        </p:nvSpPr>
        <p:spPr>
          <a:xfrm>
            <a:off x="836612" y="3581399"/>
            <a:ext cx="9525000" cy="227205"/>
          </a:xfrm>
        </p:spPr>
        <p:txBody>
          <a:bodyPr/>
          <a:lstStyle/>
          <a:p>
            <a:r>
              <a:rPr lang="sr-Latn-RS" dirty="0">
                <a:solidFill>
                  <a:schemeClr val="tx1">
                    <a:lumMod val="95000"/>
                  </a:schemeClr>
                </a:solidFill>
              </a:rPr>
              <a:t>TREBA,MEĐUTIM NAGLASITI DA SE DISKRIMINACIJA PREMA Konvenciji ne svodi samo na dela počinjena od strane ili u ime vlasti.POD ČLANOM 2(e) kako bi suzbile nasilje nad ženama od strane bilo koje osobe,organizacije ili preduzeća.Prema opštem međunarodnom pravu i pojedinačnim paktima o ljudskim pravima,države mogu takođe da budu odgovorne za dela pojedinaca ukoliko ne deluju s dužnom revnošću da bi sprečile kršenje prava ili da bi istražile i kaznile počinioce nasilnih dela,ili obezbedile nadoknadu. </a:t>
            </a:r>
          </a:p>
          <a:p>
            <a:endParaRPr lang="sr-Latn-RS" dirty="0">
              <a:solidFill>
                <a:schemeClr val="tx1">
                  <a:lumMod val="95000"/>
                </a:schemeClr>
              </a:solidFill>
            </a:endParaRPr>
          </a:p>
          <a:p>
            <a:r>
              <a:rPr lang="sr-Latn-RS" dirty="0">
                <a:solidFill>
                  <a:schemeClr val="tx1">
                    <a:lumMod val="95000"/>
                  </a:schemeClr>
                </a:solidFill>
              </a:rPr>
              <a:t>Države potpisnice u svojim izveštajima treba da odrede prirodu i rasprostranjenost stavova,običaja i postupaka koji podstiču nasilje prema ženama,i da odrede koje vrste nasilja nastaju iz njih.Treba da izveste o tome kakve su mere preduzele da savladaju to nasilje,i kakvo je dejstvo ovih mera.  (posebna preporuka)</a:t>
            </a:r>
          </a:p>
          <a:p>
            <a:endParaRPr lang="en-US" dirty="0">
              <a:solidFill>
                <a:schemeClr val="tx1">
                  <a:lumMod val="95000"/>
                </a:schemeClr>
              </a:solidFill>
            </a:endParaRPr>
          </a:p>
        </p:txBody>
      </p:sp>
    </p:spTree>
    <p:extLst>
      <p:ext uri="{BB962C8B-B14F-4D97-AF65-F5344CB8AC3E}">
        <p14:creationId xmlns="" xmlns:p14="http://schemas.microsoft.com/office/powerpoint/2010/main" val="26814250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531812" y="1447800"/>
            <a:ext cx="9829800" cy="7239000"/>
          </a:xfrm>
        </p:spPr>
        <p:txBody>
          <a:bodyPr>
            <a:normAutofit/>
          </a:bodyPr>
          <a:lstStyle/>
          <a:p>
            <a:r>
              <a:rPr lang="en-US" sz="2200" dirty="0" err="1"/>
              <a:t>Kada</a:t>
            </a:r>
            <a:r>
              <a:rPr lang="en-US" sz="2200" dirty="0"/>
              <a:t> </a:t>
            </a:r>
            <a:r>
              <a:rPr lang="en-US" sz="2200" dirty="0" err="1"/>
              <a:t>Komitet</a:t>
            </a:r>
            <a:r>
              <a:rPr lang="en-US" sz="2200" dirty="0"/>
              <a:t> </a:t>
            </a:r>
            <a:r>
              <a:rPr lang="en-US" sz="2200" dirty="0" err="1"/>
              <a:t>smatra</a:t>
            </a:r>
            <a:r>
              <a:rPr lang="en-US" sz="2200" dirty="0"/>
              <a:t> </a:t>
            </a:r>
            <a:r>
              <a:rPr lang="en-US" sz="2200" dirty="0" err="1"/>
              <a:t>odre</a:t>
            </a:r>
            <a:r>
              <a:rPr lang="sr-Latn-RS" sz="2200" dirty="0"/>
              <a:t>đenu žalbu dozoljenom,upoznaje sa tim državu,o kojo je reč,ukoliko</a:t>
            </a:r>
            <a:r>
              <a:rPr lang="en-US" sz="2200" dirty="0"/>
              <a:t/>
            </a:r>
            <a:br>
              <a:rPr lang="en-US" sz="2200" dirty="0"/>
            </a:br>
            <a:r>
              <a:rPr lang="sr-Latn-RS" sz="2200" dirty="0"/>
              <a:t>povređeno lice,ili lica daju saglasnost da se razotkrije njihov identitet.Država članica dostavlja u roku od šest meseci svoje izjašnjenje Komitetu,u kojem po obavljenom preispitivanju žalbe iznosi svoj stav i daje određene predloge.Komitet potom utvrđuje,da li je od strane države potpisnice povređeno određeno pravo ,koje je ženama zagarantovano Konvencijom i preporučuje mere,koje treba da preduzme država potpisnica,kako bi ispunila svoje obaveze iz Konvencije.Država potpisnica dostavlja posle šest meseci pismeni odgovor,koji sadrži pojašljenje svih mera,koje su preduzete po osnovu stava i preporuka datih od strane Komiteta</a:t>
            </a:r>
            <a:r>
              <a:rPr lang="en-US" sz="2200" dirty="0"/>
              <a:t/>
            </a:r>
            <a:br>
              <a:rPr lang="en-US" sz="2200" dirty="0"/>
            </a:br>
            <a:r>
              <a:rPr lang="sr-Latn-RS" sz="1800" dirty="0"/>
              <a:t>                                              </a:t>
            </a:r>
            <a:br>
              <a:rPr lang="sr-Latn-RS" sz="1800" dirty="0"/>
            </a:br>
            <a:r>
              <a:rPr lang="sr-Latn-RS" sz="2200" dirty="0"/>
              <a:t>                                           </a:t>
            </a:r>
            <a:br>
              <a:rPr lang="sr-Latn-RS" sz="2200" dirty="0"/>
            </a:br>
            <a:r>
              <a:rPr lang="sr-Latn-RS" sz="2200" dirty="0"/>
              <a:t>  </a:t>
            </a:r>
            <a:br>
              <a:rPr lang="sr-Latn-RS" sz="2200" dirty="0"/>
            </a:br>
            <a:r>
              <a:rPr lang="sr-Latn-RS" sz="2200" dirty="0"/>
              <a:t>  </a:t>
            </a:r>
            <a:r>
              <a:rPr lang="en-US" sz="2200" dirty="0"/>
              <a:t/>
            </a:r>
            <a:br>
              <a:rPr lang="en-US" sz="22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endParaRPr lang="en-US" sz="1800" dirty="0"/>
          </a:p>
        </p:txBody>
      </p:sp>
    </p:spTree>
    <p:extLst>
      <p:ext uri="{BB962C8B-B14F-4D97-AF65-F5344CB8AC3E}">
        <p14:creationId xmlns="" xmlns:p14="http://schemas.microsoft.com/office/powerpoint/2010/main" val="25905066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5BB83D-C209-4B5A-9ECF-9FEC622964D8}"/>
              </a:ext>
            </a:extLst>
          </p:cNvPr>
          <p:cNvSpPr>
            <a:spLocks noGrp="1"/>
          </p:cNvSpPr>
          <p:nvPr>
            <p:ph type="title"/>
          </p:nvPr>
        </p:nvSpPr>
        <p:spPr>
          <a:xfrm>
            <a:off x="608012" y="1143000"/>
            <a:ext cx="11201400" cy="5715000"/>
          </a:xfrm>
        </p:spPr>
        <p:txBody>
          <a:bodyPr>
            <a:normAutofit fontScale="90000"/>
          </a:bodyPr>
          <a:lstStyle/>
          <a:p>
            <a:r>
              <a:rPr lang="sr-Latn-RS" sz="2400" dirty="0"/>
              <a:t>Karen Tayag Vertido protiv Filipina(slučaj br.18/2008) </a:t>
            </a:r>
            <a:br>
              <a:rPr lang="sr-Latn-RS" sz="2400" dirty="0"/>
            </a:br>
            <a:r>
              <a:rPr lang="sr-Latn-RS" sz="2400" dirty="0"/>
              <a:t/>
            </a:r>
            <a:br>
              <a:rPr lang="sr-Latn-RS" sz="2400" dirty="0"/>
            </a:br>
            <a:r>
              <a:rPr lang="sr-Latn-RS" sz="2400" dirty="0"/>
              <a:t/>
            </a:r>
            <a:br>
              <a:rPr lang="sr-Latn-RS" sz="2400" dirty="0"/>
            </a:br>
            <a:r>
              <a:rPr lang="sr-Latn-RS" sz="2200" dirty="0"/>
              <a:t> Filipinska državljanka koja je bila izvršna direktorka trgovinske i industrijske privredne komore u gradu Davao na Filipinima,kada je J.B.C (optuženi),u to vreme bivši 60-godišnji predsednik komore silovao.Silovanje se dogodilo 1996 godine.Optuženi je ponudio da je odveze kući,zajedno sa jednim od njegovih prijateljaNakon sastanka komore 29.marta 1996.godine,kada je shvatila da optuženi namerava prvo da odveze svog prijatelja,rekla je da bih volela da uzme taksi ,jer je žurila da se vrati kući.Optuženi joj nije dozvolio da uzme taksi i produžio je da vozi povećanom brzinom.Ubrzo nakon što je odvezao svog prijatelja,iznenada je zgrabio za grudi,izgubivši ravnotežu,ona je osetila nešto u levom đepu optuženog za što je pomislila da je pištolj.Pokušala je da ga spreči da je odveze bilo gde drugo sem njenoj kući,ali je on veoma brzo odvezao svoje auto u garažu motela.Ona je odbila da napusti auto ali je optuženi odvukao ka sobi,pustivši je u trenutku kad je hteo da zaključa vrata.Ona je utrčala unutra da potraži drugi izlaz ali je našla samo kupatilo.Zaključala se u kupatilo da bi se sabrala i,kako nije mogla čuti nikakve zvuke,izašla je kako bi pronašla drugi izlaz ili telefon.Vratila se nazad u sobu nadajući se da je optuženi otišao,ali ga je videla kako stoji ,skoro go,okrenut njoj leđima i razgovara sa nekim.Osetio je da ona stoji iza njega i iznenada zatvorio vrata i okrenuo se ka njoj.Optuženi je gurnuo na krevet za koji je nasilno prikovao koristeći sopstvenu težinu.Ona je jedva mogla da diše i molila je optuženog da je pusti da ide.Dok je bila prikovana za krevet ,onesvestila se.Kada se osvestila optuženi je silovao.Pokušala je da ga odgurne koristeći nokte,istovremeno ga moleći da je pusti.Konačno je us</a:t>
            </a:r>
            <a:r>
              <a:rPr lang="en-US" sz="2200" dirty="0"/>
              <a:t>pela da </a:t>
            </a:r>
            <a:r>
              <a:rPr lang="en-US" sz="2200" dirty="0" err="1"/>
              <a:t>ga</a:t>
            </a:r>
            <a:r>
              <a:rPr lang="en-US" sz="2200" dirty="0"/>
              <a:t> </a:t>
            </a:r>
            <a:r>
              <a:rPr lang="en-US" sz="2200" dirty="0" err="1"/>
              <a:t>odgurne</a:t>
            </a:r>
            <a:r>
              <a:rPr lang="en-US" sz="2200" dirty="0"/>
              <a:t> I da se </a:t>
            </a:r>
            <a:r>
              <a:rPr lang="en-US" sz="2200" dirty="0" err="1"/>
              <a:t>oslobodi</a:t>
            </a:r>
            <a:r>
              <a:rPr lang="en-US" sz="2200" dirty="0"/>
              <a:t> </a:t>
            </a:r>
            <a:r>
              <a:rPr lang="en-US" sz="2200" dirty="0" err="1"/>
              <a:t>tako</a:t>
            </a:r>
            <a:r>
              <a:rPr lang="en-US" sz="2200" dirty="0"/>
              <a:t> </a:t>
            </a:r>
            <a:r>
              <a:rPr lang="sr-Latn-RS" sz="2200" dirty="0"/>
              <a:t>š</a:t>
            </a:r>
            <a:r>
              <a:rPr lang="en-US" sz="2200" dirty="0"/>
              <a:t>to </a:t>
            </a:r>
            <a:r>
              <a:rPr lang="en-US" sz="2200" dirty="0" err="1"/>
              <a:t>ga</a:t>
            </a:r>
            <a:r>
              <a:rPr lang="en-US" sz="2200" dirty="0"/>
              <a:t> je </a:t>
            </a:r>
            <a:r>
              <a:rPr lang="en-US" sz="2200" dirty="0" err="1"/>
              <a:t>povukla</a:t>
            </a:r>
            <a:r>
              <a:rPr lang="en-US" sz="2200" dirty="0"/>
              <a:t> za </a:t>
            </a:r>
            <a:r>
              <a:rPr lang="en-US" sz="2200" dirty="0" err="1"/>
              <a:t>kosu</a:t>
            </a:r>
            <a:r>
              <a:rPr lang="sr-Latn-RS" sz="2200" dirty="0"/>
              <a:t>.</a:t>
            </a:r>
            <a:r>
              <a:rPr lang="sr-Latn-RS" sz="2400" dirty="0"/>
              <a:t/>
            </a:r>
            <a:br>
              <a:rPr lang="sr-Latn-RS" sz="2400" dirty="0"/>
            </a:br>
            <a:endParaRPr lang="en-US" sz="2400" dirty="0"/>
          </a:p>
        </p:txBody>
      </p:sp>
    </p:spTree>
    <p:extLst>
      <p:ext uri="{BB962C8B-B14F-4D97-AF65-F5344CB8AC3E}">
        <p14:creationId xmlns="" xmlns:p14="http://schemas.microsoft.com/office/powerpoint/2010/main" val="10156838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1602</TotalTime>
  <Words>1501</Words>
  <Application>Microsoft Office PowerPoint</Application>
  <PresentationFormat>Custom</PresentationFormat>
  <Paragraphs>117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Digital Blue Tunnel 16x9</vt:lpstr>
      <vt:lpstr>         STEVAN    LACMANOVIĆ</vt:lpstr>
      <vt:lpstr>Rodna ravnopravnost je nezamenljiv deo ideje ljudskih prava. Ljudska prava svakome moraju biti garantovana i obezbeđena. Bez jednakih preduslova za ostvarivanje ljudskih prava ne mogu se zamisliti moderne demokratske države.</vt:lpstr>
      <vt:lpstr>Građanske političke revolucije donele su promenu epohalne svesti i uspostavljanje formalnopravne ideje univerzalne jednakosti.</vt:lpstr>
      <vt:lpstr>Duga borba samih žena(velika uloga feminističkog pokreta) i osvešćenih muškaraca bila je neophodna da bi žene postale ravnopravne građanke,pravno vidljive individue.</vt:lpstr>
      <vt:lpstr>Ženska ljudska prava postala sastavni deo velikog broja međunarodnih deklaracija i ugovora:</vt:lpstr>
      <vt:lpstr>Konvencija o eliminisanju svih oblika diskriminacije  žena(CEDAW)-1979</vt:lpstr>
      <vt:lpstr>Opšta preporuka br. 19(1992) Komiteta za eliminaciju diskriminacije žena                                     </vt:lpstr>
      <vt:lpstr>Kada Komitet smatra određenu žalbu dozoljenom,upoznaje sa tim državu,o kojo je reč,ukoliko povređeno lice,ili lica daju saglasnost da se razotkrije njihov identitet.Država članica dostavlja u roku od šest meseci svoje izjašnjenje Komitetu,u kojem po obavljenom preispitivanju žalbe iznosi svoj stav i daje određene predloge.Komitet potom utvrđuje,da li je od strane države potpisnice povređeno određeno pravo ,koje je ženama zagarantovano Konvencijom i preporučuje mere,koje treba da preduzme država potpisnica,kako bi ispunila svoje obaveze iz Konvencije.Država potpisnica dostavlja posle šest meseci pismeni odgovor,koji sadrži pojašljenje svih mera,koje su preduzete po osnovu stava i preporuka datih od strane Komiteta                                                                                                         </vt:lpstr>
      <vt:lpstr>Karen Tayag Vertido protiv Filipina(slučaj br.18/2008)     Filipinska državljanka koja je bila izvršna direktorka trgovinske i industrijske privredne komore u gradu Davao na Filipinima,kada je J.B.C (optuženi),u to vreme bivši 60-godišnji predsednik komore silovao.Silovanje se dogodilo 1996 godine.Optuženi je ponudio da je odveze kući,zajedno sa jednim od njegovih prijateljaNakon sastanka komore 29.marta 1996.godine,kada je shvatila da optuženi namerava prvo da odveze svog prijatelja,rekla je da bih volela da uzme taksi ,jer je žurila da se vrati kući.Optuženi joj nije dozvolio da uzme taksi i produžio je da vozi povećanom brzinom.Ubrzo nakon što je odvezao svog prijatelja,iznenada je zgrabio za grudi,izgubivši ravnotežu,ona je osetila nešto u levom đepu optuženog za što je pomislila da je pištolj.Pokušala je da ga spreči da je odveze bilo gde drugo sem njenoj kući,ali je on veoma brzo odvezao svoje auto u garažu motela.Ona je odbila da napusti auto ali je optuženi odvukao ka sobi,pustivši je u trenutku kad je hteo da zaključa vrata.Ona je utrčala unutra da potraži drugi izlaz ali je našla samo kupatilo.Zaključala se u kupatilo da bi se sabrala i,kako nije mogla čuti nikakve zvuke,izašla je kako bi pronašla drugi izlaz ili telefon.Vratila se nazad u sobu nadajući se da je optuženi otišao,ali ga je videla kako stoji ,skoro go,okrenut njoj leđima i razgovara sa nekim.Osetio je da ona stoji iza njega i iznenada zatvorio vrata i okrenuo se ka njoj.Optuženi je gurnuo na krevet za koji je nasilno prikovao koristeći sopstvenu težinu.Ona je jedva mogla da diše i molila je optuženog da je pusti da ide.Dok je bila prikovana za krevet ,onesvestila se.Kada se osvestila optuženi je silovao.Pokušala je da ga odgurne koristeći nokte,istovremeno ga moleći da je pusti.Konačno je uspela da ga odgurne I da se oslobodi tako što ga je povukla za kosu. </vt:lpstr>
      <vt:lpstr>U roku od 24 sata od silovanja,ona je obavila medicinski i pravni pregled.U medicinskom izveštaju pominje se navodno silovanje,vreme,datum i mesto na kome je rečeno da se dogodilo,kao i ime navodnog počinioca.Sledećeg dana je prijavila incident policiji i uložila je tužbu u kojoj je optužila J.B.C da je silovao.Slučaj je ostao na nivou prvostepenog suda od 1997-2005.godine. Regionalni sud Davao Sitija je 2005.godine izrekao je oslobađajuću presudu J.B.C. Karen Vertido 2007 godine traži od komiteta da utvrdi da je žrtva diskriminacije i da država potpisnica nije ispunila svoje obaveze prema članu 2 (c),(d),(f) Konvencije.Ona takođe traži od Komiteta da preporuči državi potpisnici da joj pruži finansijsku nadoknadu u srazmeri sa fizičkom,psihičkom i socijalnom štetom koja joj je nanešena i ozbiljnošću kršenja njenih prava,kao i da joj omogući nastavak terapije i druge tretmane.     Komitet u saopštenju smatra da je ona pretrpela moralnu i socijalnu štetu i da je žrtva predrasuda,naročito u pogledu prekomernog trajanja sudskog postupka i kroz stereotipe i rodne mitove na koje se oslanja presuda.I da je pretrpela štetu zbog gubitka svog posla. Komitet je smatrao da država članica nije ispunila svoje obaveze,čime je prekršila njena prava iz člana 2 (c) i( f) i člana 5 (a),tumačenim u skladu sa članom 1 Konvencije i opštom preporukom br. 19 Komiteta i daje sledeće preporuke državi članici:  </vt:lpstr>
      <vt:lpstr>Slide 11</vt:lpstr>
      <vt:lpstr>Slide 12</vt:lpstr>
      <vt:lpstr>Slide 13</vt:lpstr>
      <vt:lpstr>Slide 14</vt:lpstr>
      <vt:lpstr>Organizacija civilnog društva okupljena oko SOS mreže Vojvodina sa ciljem da ukaže na prioritetne oblasti otklanjanja diskriminacije žena i njihovog osnaživanja i sugeriše CEDAW komitetu pitanja koja je u daljem dijalogu sa  Republikom Srbijom potrebno postaviti predstavnicima države: Tokom poslednje dve godine napadi na političarke su sve učestaliji. Poslanice, odbornice, žene iz izvršne vlasti su često napadane na stranicama različitih medija ili web portala finansiranih iz javnih sredstava, ukoliko bi na bilo koji način podigle glas i govorile protiv postupaka i politika aktuelne vlasti. I pored mnogobrojnih apela NVO, medijskih udruženja i drugih aktera, medijski napadi se nastavljaju i nisu prepoznati kao društveni problem niti su nadležne institucije preduzele odlučne korake da te napade zaustave a prema počiniocima preduzmu odgovarajuće mere koje stoje na raspolaganju.Jedan od primera najsnažnijih napada predstavlja napad na poslanicu Mariniku Tepić.Zbog svojih nastupa u parlamentu,poslanica se našla na udaru ekstremo desnih organizacija uz pretnje smrću.          </vt:lpstr>
      <vt:lpstr> Napadima su bile izložene i druge političarke, poput  Aleksandre Jerkov,  Tatjane Macure i mnoge druge    političarke su izložene neposrednim verbalnim napadima, medijski nasilnim kampanjama, ucenama i pretnjama. U oktobru 2018. godine pod udarom ovakvih napada našla se i Predsednica Vlade, Ana Brnabić, što je konačno nateralo i Poverenicu za zaštitu ravnopravnosti da reaguje i izda upozorenje.  U izveštaju Autonomnog Ženskog centra ukazano je da nije usvojena nova Nacionalna strategija za sprečavanje i suzbijanje nasilja nad ženama u porodici i partnerskim odnosima čije je važenje isteklo još 2015 godine.Mnoge ženske orgamizacije sa dugogodišnjim iskustvom u radu sa ženama u situacijama nasilja ukazuju da je situacija pogoršana donošenjem Zakona o sprečavanju nasilja u porodici(donet 2016).   . </vt:lpstr>
      <vt:lpstr>Novonastala situacija sa korona virusom,gde vlada poziva na samoizolaciju i  ostanak kod kuće omogućiće nasilnicima da pojačano kontrolišu i zlostavljaju žrtve i onemogućiti žrtve da stupe u kontakt sa pružateljkama usluga za podršku i institucijama koje pružaju zaštitu.  Stoga Autonomni ženski centar poziva Vladu da prilikom planiranja mera i akcija za prevenciju širenja korona virusa među prioritete uvrsti i bezbednost i specifične potrebe žena i dece, jer, kažu, ove mere treba da podrazumevaju zaštitu žena od nasilja, zaštitu na radu, pomoć i podršku u vezi sa brigom o deci i starima. Navode da rast nasilja nad ženama i decom tokom pandemije korona virusom beleže države od Kine do SAD-a. </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Rada</dc:creator>
  <cp:lastModifiedBy>Biljana Đorđević</cp:lastModifiedBy>
  <cp:revision>75</cp:revision>
  <dcterms:created xsi:type="dcterms:W3CDTF">2020-03-19T16:04:34Z</dcterms:created>
  <dcterms:modified xsi:type="dcterms:W3CDTF">2020-03-25T13:57:13Z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