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BEE87DB-11FA-4EBD-9002-BCD99265295D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6BC28C2-4F0F-4EAE-AF41-60C0618CE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87DB-11FA-4EBD-9002-BCD99265295D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8C2-4F0F-4EAE-AF41-60C0618CE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87DB-11FA-4EBD-9002-BCD99265295D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8C2-4F0F-4EAE-AF41-60C0618CE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87DB-11FA-4EBD-9002-BCD99265295D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8C2-4F0F-4EAE-AF41-60C0618CE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BEE87DB-11FA-4EBD-9002-BCD99265295D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6BC28C2-4F0F-4EAE-AF41-60C0618CE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87DB-11FA-4EBD-9002-BCD99265295D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8C2-4F0F-4EAE-AF41-60C0618CE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87DB-11FA-4EBD-9002-BCD99265295D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8C2-4F0F-4EAE-AF41-60C0618CE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87DB-11FA-4EBD-9002-BCD99265295D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8C2-4F0F-4EAE-AF41-60C0618CE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87DB-11FA-4EBD-9002-BCD99265295D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8C2-4F0F-4EAE-AF41-60C0618CE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87DB-11FA-4EBD-9002-BCD99265295D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8C2-4F0F-4EAE-AF41-60C0618CE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87DB-11FA-4EBD-9002-BCD99265295D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8C2-4F0F-4EAE-AF41-60C0618CE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EE87DB-11FA-4EBD-9002-BCD99265295D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BC28C2-4F0F-4EAE-AF41-60C0618CE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714752"/>
            <a:ext cx="6858000" cy="1162048"/>
          </a:xfrm>
        </p:spPr>
        <p:txBody>
          <a:bodyPr>
            <a:normAutofit fontScale="90000"/>
          </a:bodyPr>
          <a:lstStyle/>
          <a:p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Problemi liberalne demokratije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Neefikasna vlada i etnički sukobi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Fakultet političkih nauka, maj 2015.</a:t>
            </a:r>
            <a:endParaRPr lang="en-US" dirty="0"/>
          </a:p>
        </p:txBody>
      </p:sp>
      <p:pic>
        <p:nvPicPr>
          <p:cNvPr id="14340" name="Picture 4" descr="https://41.media.tumblr.com/0018ccb042457ac2b34b979b3df17014/tumblr_noi8nq60pw1u4akino1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14290"/>
            <a:ext cx="7286676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Neefikasna vlada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sr-Latn-RS" dirty="0" smtClean="0"/>
              <a:t>Liberalna demokratija proizvodi nestručnu, tromu, </a:t>
            </a:r>
            <a:r>
              <a:rPr lang="en-US" dirty="0" err="1" smtClean="0"/>
              <a:t>nestabilnu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RS" dirty="0" smtClean="0"/>
              <a:t>neodlučnu vladu opterećenu strančarenjem</a:t>
            </a:r>
            <a:r>
              <a:rPr lang="en-US" dirty="0" smtClean="0"/>
              <a:t>, a </a:t>
            </a:r>
            <a:r>
              <a:rPr lang="en-US" dirty="0" err="1" smtClean="0"/>
              <a:t>takva</a:t>
            </a:r>
            <a:r>
              <a:rPr lang="en-US" dirty="0" smtClean="0"/>
              <a:t> </a:t>
            </a:r>
            <a:r>
              <a:rPr lang="en-US" dirty="0" err="1" smtClean="0"/>
              <a:t>vlada</a:t>
            </a:r>
            <a:r>
              <a:rPr lang="en-US" dirty="0" smtClean="0"/>
              <a:t> </a:t>
            </a:r>
            <a:r>
              <a:rPr lang="sr-Latn-RS" dirty="0" smtClean="0"/>
              <a:t>nije u stanju da efikasno donosi odluke u interesu društva.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Pet argumenata u prilog pomenute teze</a:t>
            </a:r>
            <a:r>
              <a:rPr lang="en-US" dirty="0" smtClean="0"/>
              <a:t>: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Nekompetentni lideri (Tokvil, Mil). 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Česte smene vlasti</a:t>
            </a:r>
            <a:r>
              <a:rPr lang="en-US" dirty="0" smtClean="0"/>
              <a:t>. (</a:t>
            </a:r>
            <a:r>
              <a:rPr lang="en-US" dirty="0" err="1" smtClean="0"/>
              <a:t>Tokvil</a:t>
            </a:r>
            <a:r>
              <a:rPr lang="en-US" dirty="0" smtClean="0"/>
              <a:t>)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</a:t>
            </a:r>
            <a:r>
              <a:rPr lang="sr-Latn-RS" dirty="0" smtClean="0"/>
              <a:t>oguban demokratsko-egalitarni etos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sr-Latn-RS" dirty="0" smtClean="0"/>
              <a:t>urušava autoritete (Trilateralna komisija, izveštaj “Kriza demokratije” – M. Krozier, S. Hantington. J. Vatanuki)</a:t>
            </a:r>
            <a:r>
              <a:rPr lang="en-US" dirty="0" smtClean="0"/>
              <a:t>.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Mnoštvo posebnih, konkurentskih interesnih grupa –anomičnost demokratije (Trilateralna komisija)</a:t>
            </a:r>
            <a:r>
              <a:rPr lang="en-US" dirty="0" smtClean="0"/>
              <a:t>.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Rast državnog aparata i gomilanje funkcija države (Trilateralna komisija)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Etnički sukobi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Liberalna demokratija kao uzrok ili rešenje problema?</a:t>
            </a:r>
          </a:p>
          <a:p>
            <a:r>
              <a:rPr lang="sr-Latn-RS" dirty="0" smtClean="0"/>
              <a:t>Liberalna demokratija nije u stanju da spreči ili kontroliše etničke sukobe.</a:t>
            </a:r>
          </a:p>
          <a:p>
            <a:r>
              <a:rPr lang="sr-Latn-RS" dirty="0" smtClean="0"/>
              <a:t>Pad komunizma u Istočnoj Evropi, liberalno-demokratska tranzicija i bujanje etničkih sukoba. Arapsko proleće.</a:t>
            </a:r>
          </a:p>
          <a:p>
            <a:r>
              <a:rPr lang="sr-Latn-RS" dirty="0" smtClean="0"/>
              <a:t>“U odustvu unutrašnjeg izvora saglasnosti u društvu (anomičnost demokratije), lideri će podsticati stavove zasnovane na etničkom ili nacionalnom šovinizmu kako bi formirali jedinstvo.” (Trilateralna komisija)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Liberalna demokratija kao rešenje problema etničkih sukoba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5643578"/>
          </a:xfrm>
        </p:spPr>
        <p:txBody>
          <a:bodyPr/>
          <a:lstStyle/>
          <a:p>
            <a:r>
              <a:rPr lang="sr-Latn-RS" sz="2400" u="sng" dirty="0" smtClean="0"/>
              <a:t>Prva strategija – odbacivanje i potiskivanje nacionalizma.</a:t>
            </a:r>
          </a:p>
          <a:p>
            <a:pPr>
              <a:buFont typeface="Courier New" pitchFamily="49" charset="0"/>
              <a:buChar char="o"/>
            </a:pPr>
            <a:r>
              <a:rPr lang="sr-Latn-RS" sz="2400" dirty="0" smtClean="0"/>
              <a:t>Podsticanje kulturne tolerancije i očuvanje razlike između javnog i privatnog (F. Fukojama).</a:t>
            </a:r>
          </a:p>
          <a:p>
            <a:pPr>
              <a:buFont typeface="Courier New" pitchFamily="49" charset="0"/>
              <a:buChar char="o"/>
            </a:pPr>
            <a:r>
              <a:rPr lang="sr-Latn-RS" sz="2400" dirty="0" smtClean="0"/>
              <a:t>Nasilje je moguće izbeći pozivanjem na liberalno-demokratski individualizam (Herdin).</a:t>
            </a:r>
          </a:p>
          <a:p>
            <a:pPr>
              <a:buFont typeface="Wingdings" pitchFamily="2" charset="2"/>
              <a:buChar char="Ø"/>
            </a:pPr>
            <a:r>
              <a:rPr lang="sr-Latn-RS" sz="2400" dirty="0" smtClean="0"/>
              <a:t> </a:t>
            </a:r>
            <a:r>
              <a:rPr lang="sr-Latn-RS" sz="2400" u="sng" dirty="0" smtClean="0"/>
              <a:t>Druga strategija – prihvatanje i “pripitomljavanje” nacionalizma.</a:t>
            </a:r>
          </a:p>
          <a:p>
            <a:pPr>
              <a:buFont typeface="Courier New" pitchFamily="49" charset="0"/>
              <a:buChar char="o"/>
            </a:pPr>
            <a:r>
              <a:rPr lang="sr-Latn-RS" sz="2400" dirty="0" smtClean="0"/>
              <a:t>Odanost nacionalnoj grupi je u osnovi loša, ali je možemo držati pod kontrolom uz pomoć mehanizama upravljanja sukobima (Horovic, Lajphart).</a:t>
            </a:r>
          </a:p>
          <a:p>
            <a:pPr>
              <a:buFont typeface="Courier New" pitchFamily="49" charset="0"/>
              <a:buChar char="o"/>
            </a:pPr>
            <a:r>
              <a:rPr lang="sr-Latn-RS" sz="2400" dirty="0" smtClean="0"/>
              <a:t>Nema ničeg lošeg u odanosti nacionalnoj grupu. Takva odanost je preduslov za ostvarivanje liberalno-demokratskih vrednosti (Kimlika, Tamir, Tejlor).</a:t>
            </a:r>
          </a:p>
          <a:p>
            <a:pPr>
              <a:buFont typeface="Courier New" pitchFamily="49" charset="0"/>
              <a:buChar char="o"/>
            </a:pPr>
            <a:endParaRPr lang="sr-Latn-RS" dirty="0" smtClean="0"/>
          </a:p>
          <a:p>
            <a:pPr>
              <a:buFont typeface="Courier New" pitchFamily="49" charset="0"/>
              <a:buChar char="o"/>
            </a:pPr>
            <a:endParaRPr lang="sr-Latn-RS" dirty="0" smtClean="0"/>
          </a:p>
          <a:p>
            <a:pPr>
              <a:buFont typeface="Courier New" pitchFamily="49" charset="0"/>
              <a:buChar char="o"/>
            </a:pP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420</TotalTime>
  <Words>284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Problemi liberalne demokratije Neefikasna vlada i etnički sukobi</vt:lpstr>
      <vt:lpstr>Neefikasna vlada</vt:lpstr>
      <vt:lpstr>Etnički sukobi</vt:lpstr>
      <vt:lpstr>Liberalna demokratija kao rešenje problema etničkih sukoba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Problemi liberalne demokratije Neefikasna vlada i etnički sukobi</dc:title>
  <dc:creator>Nikolina</dc:creator>
  <cp:lastModifiedBy>Nikolina</cp:lastModifiedBy>
  <cp:revision>43</cp:revision>
  <dcterms:created xsi:type="dcterms:W3CDTF">2015-05-26T16:48:50Z</dcterms:created>
  <dcterms:modified xsi:type="dcterms:W3CDTF">2015-06-08T16:23:15Z</dcterms:modified>
</cp:coreProperties>
</file>