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Lst>
  <p:sldIdLst>
    <p:sldId id="256" r:id="rId5"/>
    <p:sldId id="258" r:id="rId6"/>
    <p:sldId id="262" r:id="rId7"/>
    <p:sldId id="257" r:id="rId8"/>
    <p:sldId id="259" r:id="rId9"/>
    <p:sldId id="260" r:id="rId10"/>
    <p:sldId id="261"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485423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249224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3249420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BB9AF73-F292-4FEC-9E4E-5BCB48913D7D}" type="slidenum">
              <a:rPr lang="en-US"/>
              <a:pPr/>
              <a:t>‹#›</a:t>
            </a:fld>
            <a:endParaRPr lang="en-US"/>
          </a:p>
        </p:txBody>
      </p:sp>
    </p:spTree>
    <p:extLst>
      <p:ext uri="{BB962C8B-B14F-4D97-AF65-F5344CB8AC3E}">
        <p14:creationId xmlns:p14="http://schemas.microsoft.com/office/powerpoint/2010/main" val="4038125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C0974-799A-48DD-A51D-C3A2D4138937}" type="slidenum">
              <a:rPr lang="en-US"/>
              <a:pPr/>
              <a:t>‹#›</a:t>
            </a:fld>
            <a:endParaRPr lang="en-US"/>
          </a:p>
        </p:txBody>
      </p:sp>
    </p:spTree>
    <p:extLst>
      <p:ext uri="{BB962C8B-B14F-4D97-AF65-F5344CB8AC3E}">
        <p14:creationId xmlns:p14="http://schemas.microsoft.com/office/powerpoint/2010/main" val="3883126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B57AAF-026F-4E5D-ACCF-77C65349D913}" type="slidenum">
              <a:rPr lang="en-US"/>
              <a:pPr/>
              <a:t>‹#›</a:t>
            </a:fld>
            <a:endParaRPr lang="en-US"/>
          </a:p>
        </p:txBody>
      </p:sp>
    </p:spTree>
    <p:extLst>
      <p:ext uri="{BB962C8B-B14F-4D97-AF65-F5344CB8AC3E}">
        <p14:creationId xmlns:p14="http://schemas.microsoft.com/office/powerpoint/2010/main" val="1343012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FD9B178-77E6-448A-8186-1A68F6D2D6CF}" type="slidenum">
              <a:rPr lang="en-US"/>
              <a:pPr/>
              <a:t>‹#›</a:t>
            </a:fld>
            <a:endParaRPr lang="en-US"/>
          </a:p>
        </p:txBody>
      </p:sp>
    </p:spTree>
    <p:extLst>
      <p:ext uri="{BB962C8B-B14F-4D97-AF65-F5344CB8AC3E}">
        <p14:creationId xmlns:p14="http://schemas.microsoft.com/office/powerpoint/2010/main" val="2789415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3427903-6AEE-4A5B-B29D-0767D1E2BC91}" type="slidenum">
              <a:rPr lang="en-US"/>
              <a:pPr/>
              <a:t>‹#›</a:t>
            </a:fld>
            <a:endParaRPr lang="en-US"/>
          </a:p>
        </p:txBody>
      </p:sp>
    </p:spTree>
    <p:extLst>
      <p:ext uri="{BB962C8B-B14F-4D97-AF65-F5344CB8AC3E}">
        <p14:creationId xmlns:p14="http://schemas.microsoft.com/office/powerpoint/2010/main" val="3396824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B21A09A-9CD8-4DA1-9B05-D5F8D9F6D0BA}" type="slidenum">
              <a:rPr lang="en-US"/>
              <a:pPr/>
              <a:t>‹#›</a:t>
            </a:fld>
            <a:endParaRPr lang="en-US"/>
          </a:p>
        </p:txBody>
      </p:sp>
    </p:spTree>
    <p:extLst>
      <p:ext uri="{BB962C8B-B14F-4D97-AF65-F5344CB8AC3E}">
        <p14:creationId xmlns:p14="http://schemas.microsoft.com/office/powerpoint/2010/main" val="42657559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04760B3-A075-4A13-8444-5082F919ED07}" type="slidenum">
              <a:rPr lang="en-US"/>
              <a:pPr/>
              <a:t>‹#›</a:t>
            </a:fld>
            <a:endParaRPr lang="en-US"/>
          </a:p>
        </p:txBody>
      </p:sp>
    </p:spTree>
    <p:extLst>
      <p:ext uri="{BB962C8B-B14F-4D97-AF65-F5344CB8AC3E}">
        <p14:creationId xmlns:p14="http://schemas.microsoft.com/office/powerpoint/2010/main" val="384233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23A3433-7AB0-4729-876C-9ADADC8B2F9F}" type="slidenum">
              <a:rPr lang="en-US"/>
              <a:pPr/>
              <a:t>‹#›</a:t>
            </a:fld>
            <a:endParaRPr lang="en-US"/>
          </a:p>
        </p:txBody>
      </p:sp>
    </p:spTree>
    <p:extLst>
      <p:ext uri="{BB962C8B-B14F-4D97-AF65-F5344CB8AC3E}">
        <p14:creationId xmlns:p14="http://schemas.microsoft.com/office/powerpoint/2010/main" val="1794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18115478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r-Latn-C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A8A20E8-A900-45BA-939F-32C33A5C7042}" type="slidenum">
              <a:rPr lang="en-US"/>
              <a:pPr/>
              <a:t>‹#›</a:t>
            </a:fld>
            <a:endParaRPr lang="en-US"/>
          </a:p>
        </p:txBody>
      </p:sp>
    </p:spTree>
    <p:extLst>
      <p:ext uri="{BB962C8B-B14F-4D97-AF65-F5344CB8AC3E}">
        <p14:creationId xmlns:p14="http://schemas.microsoft.com/office/powerpoint/2010/main" val="2962602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0830AB-7ACE-4115-85E9-C2DEB36B20A6}" type="slidenum">
              <a:rPr lang="en-US"/>
              <a:pPr/>
              <a:t>‹#›</a:t>
            </a:fld>
            <a:endParaRPr lang="en-US"/>
          </a:p>
        </p:txBody>
      </p:sp>
    </p:spTree>
    <p:extLst>
      <p:ext uri="{BB962C8B-B14F-4D97-AF65-F5344CB8AC3E}">
        <p14:creationId xmlns:p14="http://schemas.microsoft.com/office/powerpoint/2010/main" val="37781766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F9CB10-6717-45AE-AECF-CC60DA811E2A}" type="slidenum">
              <a:rPr lang="en-US"/>
              <a:pPr/>
              <a:t>‹#›</a:t>
            </a:fld>
            <a:endParaRPr lang="en-US"/>
          </a:p>
        </p:txBody>
      </p:sp>
    </p:spTree>
    <p:extLst>
      <p:ext uri="{BB962C8B-B14F-4D97-AF65-F5344CB8AC3E}">
        <p14:creationId xmlns:p14="http://schemas.microsoft.com/office/powerpoint/2010/main" val="32956223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26FB77-72A4-4E1E-BB4A-407C045D1598}" type="slidenum">
              <a:rPr lang="en-US"/>
              <a:pPr/>
              <a:t>‹#›</a:t>
            </a:fld>
            <a:endParaRPr lang="en-US"/>
          </a:p>
        </p:txBody>
      </p:sp>
    </p:spTree>
    <p:extLst>
      <p:ext uri="{BB962C8B-B14F-4D97-AF65-F5344CB8AC3E}">
        <p14:creationId xmlns:p14="http://schemas.microsoft.com/office/powerpoint/2010/main" val="6640899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3AE81A-5D8A-40BC-9ED8-C63EE36F8DF9}" type="slidenum">
              <a:rPr lang="en-US"/>
              <a:pPr/>
              <a:t>‹#›</a:t>
            </a:fld>
            <a:endParaRPr lang="en-US"/>
          </a:p>
        </p:txBody>
      </p:sp>
    </p:spTree>
    <p:extLst>
      <p:ext uri="{BB962C8B-B14F-4D97-AF65-F5344CB8AC3E}">
        <p14:creationId xmlns:p14="http://schemas.microsoft.com/office/powerpoint/2010/main" val="31661715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E1F194C-3B5D-470F-AE13-8F611012453A}" type="slidenum">
              <a:rPr lang="en-US"/>
              <a:pPr/>
              <a:t>‹#›</a:t>
            </a:fld>
            <a:endParaRPr lang="en-US"/>
          </a:p>
        </p:txBody>
      </p:sp>
    </p:spTree>
    <p:extLst>
      <p:ext uri="{BB962C8B-B14F-4D97-AF65-F5344CB8AC3E}">
        <p14:creationId xmlns:p14="http://schemas.microsoft.com/office/powerpoint/2010/main" val="38398379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1117600" y="1600201"/>
            <a:ext cx="5029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6350000" y="1600201"/>
            <a:ext cx="5029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C23E4D-3384-4325-8EF2-77A7DB5BF2BE}" type="slidenum">
              <a:rPr lang="en-US"/>
              <a:pPr/>
              <a:t>‹#›</a:t>
            </a:fld>
            <a:endParaRPr lang="en-US"/>
          </a:p>
        </p:txBody>
      </p:sp>
    </p:spTree>
    <p:extLst>
      <p:ext uri="{BB962C8B-B14F-4D97-AF65-F5344CB8AC3E}">
        <p14:creationId xmlns:p14="http://schemas.microsoft.com/office/powerpoint/2010/main" val="1247690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C05CDD-3E7A-438A-AD2F-906CFF0E0222}" type="slidenum">
              <a:rPr lang="en-US"/>
              <a:pPr/>
              <a:t>‹#›</a:t>
            </a:fld>
            <a:endParaRPr lang="en-US"/>
          </a:p>
        </p:txBody>
      </p:sp>
    </p:spTree>
    <p:extLst>
      <p:ext uri="{BB962C8B-B14F-4D97-AF65-F5344CB8AC3E}">
        <p14:creationId xmlns:p14="http://schemas.microsoft.com/office/powerpoint/2010/main" val="27714329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E2D2AE-9F6E-49BE-85CB-FD5061E7FFAF}" type="slidenum">
              <a:rPr lang="en-US"/>
              <a:pPr/>
              <a:t>‹#›</a:t>
            </a:fld>
            <a:endParaRPr lang="en-US"/>
          </a:p>
        </p:txBody>
      </p:sp>
    </p:spTree>
    <p:extLst>
      <p:ext uri="{BB962C8B-B14F-4D97-AF65-F5344CB8AC3E}">
        <p14:creationId xmlns:p14="http://schemas.microsoft.com/office/powerpoint/2010/main" val="30254378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D9886D5-3430-4671-9A36-E7670410A1A7}" type="slidenum">
              <a:rPr lang="en-US"/>
              <a:pPr/>
              <a:t>‹#›</a:t>
            </a:fld>
            <a:endParaRPr lang="en-US"/>
          </a:p>
        </p:txBody>
      </p:sp>
    </p:spTree>
    <p:extLst>
      <p:ext uri="{BB962C8B-B14F-4D97-AF65-F5344CB8AC3E}">
        <p14:creationId xmlns:p14="http://schemas.microsoft.com/office/powerpoint/2010/main" val="2421988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14201744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556EE8B-63A0-4F24-A46D-8EE34520657D}" type="slidenum">
              <a:rPr lang="en-US"/>
              <a:pPr/>
              <a:t>‹#›</a:t>
            </a:fld>
            <a:endParaRPr lang="en-US"/>
          </a:p>
        </p:txBody>
      </p:sp>
    </p:spTree>
    <p:extLst>
      <p:ext uri="{BB962C8B-B14F-4D97-AF65-F5344CB8AC3E}">
        <p14:creationId xmlns:p14="http://schemas.microsoft.com/office/powerpoint/2010/main" val="1491955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r-Latn-C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FB7B33-2E33-4702-A359-7D4E4B4CF9FD}" type="slidenum">
              <a:rPr lang="en-US"/>
              <a:pPr/>
              <a:t>‹#›</a:t>
            </a:fld>
            <a:endParaRPr lang="en-US"/>
          </a:p>
        </p:txBody>
      </p:sp>
    </p:spTree>
    <p:extLst>
      <p:ext uri="{BB962C8B-B14F-4D97-AF65-F5344CB8AC3E}">
        <p14:creationId xmlns:p14="http://schemas.microsoft.com/office/powerpoint/2010/main" val="37379252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168C4F5-0A96-4F0A-9297-97A09B4FEE30}" type="slidenum">
              <a:rPr lang="en-US"/>
              <a:pPr/>
              <a:t>‹#›</a:t>
            </a:fld>
            <a:endParaRPr lang="en-US"/>
          </a:p>
        </p:txBody>
      </p:sp>
    </p:spTree>
    <p:extLst>
      <p:ext uri="{BB962C8B-B14F-4D97-AF65-F5344CB8AC3E}">
        <p14:creationId xmlns:p14="http://schemas.microsoft.com/office/powerpoint/2010/main" val="10608427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6C389E-103A-4F7C-B4AB-F900959A0188}" type="slidenum">
              <a:rPr lang="en-US"/>
              <a:pPr/>
              <a:t>‹#›</a:t>
            </a:fld>
            <a:endParaRPr lang="en-US"/>
          </a:p>
        </p:txBody>
      </p:sp>
    </p:spTree>
    <p:extLst>
      <p:ext uri="{BB962C8B-B14F-4D97-AF65-F5344CB8AC3E}">
        <p14:creationId xmlns:p14="http://schemas.microsoft.com/office/powerpoint/2010/main" val="3809600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26FB77-72A4-4E1E-BB4A-407C045D1598}"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682812615"/>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AE81A-5D8A-40BC-9ED8-C63EE36F8DF9}"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5152605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1E1F194C-3B5D-470F-AE13-8F611012453A}" type="slidenum">
              <a:rPr lang="en-US" smtClean="0"/>
              <a:pPr/>
              <a:t>‹#›</a:t>
            </a:fld>
            <a:endParaRPr lang="en-US"/>
          </a:p>
        </p:txBody>
      </p:sp>
    </p:spTree>
    <p:extLst>
      <p:ext uri="{BB962C8B-B14F-4D97-AF65-F5344CB8AC3E}">
        <p14:creationId xmlns:p14="http://schemas.microsoft.com/office/powerpoint/2010/main" val="1222653030"/>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23E4D-3384-4325-8EF2-77A7DB5BF2BE}"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6540409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C05CDD-3E7A-438A-AD2F-906CFF0E0222}"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5355042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2D2AE-9F6E-49BE-85CB-FD5061E7FFAF}" type="slidenum">
              <a:rPr lang="en-US" smtClean="0"/>
              <a:pPr/>
              <a:t>‹#›</a:t>
            </a:fld>
            <a:endParaRPr lang="en-US"/>
          </a:p>
        </p:txBody>
      </p:sp>
    </p:spTree>
    <p:extLst>
      <p:ext uri="{BB962C8B-B14F-4D97-AF65-F5344CB8AC3E}">
        <p14:creationId xmlns:p14="http://schemas.microsoft.com/office/powerpoint/2010/main" val="263983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42455832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886D5-3430-4671-9A36-E7670410A1A7}" type="slidenum">
              <a:rPr lang="en-US" smtClean="0"/>
              <a:pPr/>
              <a:t>‹#›</a:t>
            </a:fld>
            <a:endParaRPr lang="en-US"/>
          </a:p>
        </p:txBody>
      </p:sp>
    </p:spTree>
    <p:extLst>
      <p:ext uri="{BB962C8B-B14F-4D97-AF65-F5344CB8AC3E}">
        <p14:creationId xmlns:p14="http://schemas.microsoft.com/office/powerpoint/2010/main" val="9019350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56EE8B-63A0-4F24-A46D-8EE34520657D}"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12941421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C7FB7B33-2E33-4702-A359-7D4E4B4CF9FD}"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786802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68C4F5-0A96-4F0A-9297-97A09B4FEE30}" type="slidenum">
              <a:rPr lang="en-US" smtClean="0"/>
              <a:pPr/>
              <a:t>‹#›</a:t>
            </a:fld>
            <a:endParaRPr lang="en-US"/>
          </a:p>
        </p:txBody>
      </p:sp>
    </p:spTree>
    <p:extLst>
      <p:ext uri="{BB962C8B-B14F-4D97-AF65-F5344CB8AC3E}">
        <p14:creationId xmlns:p14="http://schemas.microsoft.com/office/powerpoint/2010/main" val="290492041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C389E-103A-4F7C-B4AB-F900959A0188}" type="slidenum">
              <a:rPr lang="en-US" smtClean="0"/>
              <a:pPr/>
              <a:t>‹#›</a:t>
            </a:fld>
            <a:endParaRPr lang="en-US"/>
          </a:p>
        </p:txBody>
      </p:sp>
    </p:spTree>
    <p:extLst>
      <p:ext uri="{BB962C8B-B14F-4D97-AF65-F5344CB8AC3E}">
        <p14:creationId xmlns:p14="http://schemas.microsoft.com/office/powerpoint/2010/main" val="364121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108635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9541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3594400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1701788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sr-Latn-C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fld id="{DD9D5167-88CC-448E-B004-DB474EABA782}" type="datetimeFigureOut">
              <a:rPr lang="en-US" smtClean="0"/>
              <a:t>4/15/2020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C01002A-0C50-47B9-8E44-93EF26266FC9}" type="slidenum">
              <a:rPr lang="en-US" smtClean="0"/>
              <a:t>‹#›</a:t>
            </a:fld>
            <a:endParaRPr lang="en-US"/>
          </a:p>
        </p:txBody>
      </p:sp>
    </p:spTree>
    <p:extLst>
      <p:ext uri="{BB962C8B-B14F-4D97-AF65-F5344CB8AC3E}">
        <p14:creationId xmlns:p14="http://schemas.microsoft.com/office/powerpoint/2010/main" val="226951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9219"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922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DD9D5167-88CC-448E-B004-DB474EABA782}" type="datetimeFigureOut">
              <a:rPr lang="en-US" smtClean="0"/>
              <a:t>4/15/2020</a:t>
            </a:fld>
            <a:endParaRPr lang="en-US"/>
          </a:p>
        </p:txBody>
      </p:sp>
      <p:sp>
        <p:nvSpPr>
          <p:cNvPr id="922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C01002A-0C50-47B9-8E44-93EF26266FC9}" type="slidenum">
              <a:rPr lang="en-US" smtClean="0"/>
              <a:t>‹#›</a:t>
            </a:fld>
            <a:endParaRPr lang="en-US"/>
          </a:p>
        </p:txBody>
      </p:sp>
    </p:spTree>
    <p:extLst>
      <p:ext uri="{BB962C8B-B14F-4D97-AF65-F5344CB8AC3E}">
        <p14:creationId xmlns:p14="http://schemas.microsoft.com/office/powerpoint/2010/main" val="141647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8195"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65DAD1-D863-4CAD-82C5-77A209ED1B10}" type="slidenum">
              <a:rPr lang="en-US"/>
              <a:pPr/>
              <a:t>‹#›</a:t>
            </a:fld>
            <a:endParaRPr lang="en-US"/>
          </a:p>
        </p:txBody>
      </p:sp>
    </p:spTree>
    <p:extLst>
      <p:ext uri="{BB962C8B-B14F-4D97-AF65-F5344CB8AC3E}">
        <p14:creationId xmlns:p14="http://schemas.microsoft.com/office/powerpoint/2010/main" val="3310909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14339" name="Rectangle 3"/>
          <p:cNvSpPr>
            <a:spLocks noGrp="1" noChangeArrowheads="1"/>
          </p:cNvSpPr>
          <p:nvPr>
            <p:ph type="body" idx="1"/>
          </p:nvPr>
        </p:nvSpPr>
        <p:spPr bwMode="auto">
          <a:xfrm>
            <a:off x="1117600" y="1600201"/>
            <a:ext cx="10261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4340"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4341"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4342"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5A7F9B6-5D35-40EE-B94D-8A2B006467CA}" type="slidenum">
              <a:rPr lang="en-US"/>
              <a:pPr/>
              <a:t>‹#›</a:t>
            </a:fld>
            <a:endParaRPr lang="en-US"/>
          </a:p>
        </p:txBody>
      </p:sp>
    </p:spTree>
    <p:extLst>
      <p:ext uri="{BB962C8B-B14F-4D97-AF65-F5344CB8AC3E}">
        <p14:creationId xmlns:p14="http://schemas.microsoft.com/office/powerpoint/2010/main" val="2413736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8F6BCBE8-30B0-4476-8762-9236B142003A}" type="datetimeFigureOut">
              <a:rPr lang="en-US" smtClean="0"/>
              <a:pPr/>
              <a:t>4/15/2020</a:t>
            </a:fld>
            <a:endParaRPr lang="en-US" sz="1100" dirty="0">
              <a:solidFill>
                <a:schemeClr val="tx2"/>
              </a:solidFill>
            </a:endParaRPr>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pPr algn="r" eaLnBrk="1" latinLnBrk="0" hangingPunct="1"/>
            <a:endParaRPr kumimoji="0" lang="en-US" sz="1100" dirty="0">
              <a:solidFill>
                <a:schemeClr val="tx2"/>
              </a:solidFill>
            </a:endParaRPr>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extLst>
      <p:ext uri="{BB962C8B-B14F-4D97-AF65-F5344CB8AC3E}">
        <p14:creationId xmlns:p14="http://schemas.microsoft.com/office/powerpoint/2010/main" val="13580634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
            </a:r>
            <a:br>
              <a:rPr lang="sr-Latn-RS" dirty="0" smtClean="0"/>
            </a:br>
            <a:r>
              <a:rPr lang="sr-Latn-RS" dirty="0" smtClean="0"/>
              <a:t>Ljudska </a:t>
            </a:r>
            <a:r>
              <a:rPr lang="sr-Latn-RS" dirty="0"/>
              <a:t>prava, suverenost i globalne institucije</a:t>
            </a:r>
            <a:r>
              <a:rPr lang="en-US" dirty="0"/>
              <a:t/>
            </a:r>
            <a:br>
              <a:rPr lang="en-US" dirty="0"/>
            </a:br>
            <a:endParaRPr lang="en-US" dirty="0"/>
          </a:p>
        </p:txBody>
      </p:sp>
      <p:sp>
        <p:nvSpPr>
          <p:cNvPr id="3" name="Subtitle 2"/>
          <p:cNvSpPr>
            <a:spLocks noGrp="1"/>
          </p:cNvSpPr>
          <p:nvPr>
            <p:ph type="subTitle" idx="1"/>
          </p:nvPr>
        </p:nvSpPr>
        <p:spPr/>
        <p:txBody>
          <a:bodyPr/>
          <a:lstStyle/>
          <a:p>
            <a:r>
              <a:rPr lang="sr-Latn-RS" dirty="0" smtClean="0"/>
              <a:t>Džin </a:t>
            </a:r>
            <a:r>
              <a:rPr lang="sr-Latn-RS" dirty="0"/>
              <a:t>Koen, „Preispitivanje ljudskih prava, demokratije i suvereniteta u vremenu globalizacije“</a:t>
            </a:r>
            <a:r>
              <a:rPr lang="en-US" dirty="0"/>
              <a:t/>
            </a:r>
            <a:br>
              <a:rPr lang="en-US" dirty="0"/>
            </a:br>
            <a:endParaRPr lang="en-US" dirty="0"/>
          </a:p>
        </p:txBody>
      </p:sp>
    </p:spTree>
    <p:extLst>
      <p:ext uri="{BB962C8B-B14F-4D97-AF65-F5344CB8AC3E}">
        <p14:creationId xmlns:p14="http://schemas.microsoft.com/office/powerpoint/2010/main" val="28678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Problemi</a:t>
            </a:r>
            <a:endParaRPr lang="en-US" dirty="0"/>
          </a:p>
        </p:txBody>
      </p:sp>
      <p:sp>
        <p:nvSpPr>
          <p:cNvPr id="3" name="Content Placeholder 2"/>
          <p:cNvSpPr>
            <a:spLocks noGrp="1"/>
          </p:cNvSpPr>
          <p:nvPr>
            <p:ph idx="1"/>
          </p:nvPr>
        </p:nvSpPr>
        <p:spPr>
          <a:xfrm>
            <a:off x="609600" y="1417638"/>
            <a:ext cx="10972800" cy="4993671"/>
          </a:xfrm>
        </p:spPr>
        <p:txBody>
          <a:bodyPr/>
          <a:lstStyle/>
          <a:p>
            <a:r>
              <a:rPr lang="sr-Latn-RS" dirty="0" smtClean="0"/>
              <a:t>Problem zloupotrebe dvostrukog režima zaštite ljudskih prava: globalne institucije i suverene države kao kršitelji prava</a:t>
            </a:r>
          </a:p>
          <a:p>
            <a:r>
              <a:rPr lang="sr-Latn-RS" dirty="0" smtClean="0"/>
              <a:t>Proliferacija (umnožavanje) pozivanja na prava kao razloga za intervenciju i suspenzija suverenosti država</a:t>
            </a:r>
          </a:p>
          <a:p>
            <a:r>
              <a:rPr lang="sr-Latn-RS" dirty="0" smtClean="0"/>
              <a:t>Nejasan status prava i nepotpuna lista: nije jasno šta čini obavezujuće pravo i instrumente (tvrdo pravo) a šta rezolucije, savete i preporuke (meko pravo) </a:t>
            </a:r>
            <a:endParaRPr lang="en-US" dirty="0"/>
          </a:p>
        </p:txBody>
      </p:sp>
    </p:spTree>
    <p:extLst>
      <p:ext uri="{BB962C8B-B14F-4D97-AF65-F5344CB8AC3E}">
        <p14:creationId xmlns:p14="http://schemas.microsoft.com/office/powerpoint/2010/main" val="3491285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Jean Cohen, Columbia University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59" y="2343807"/>
            <a:ext cx="3836275" cy="3699641"/>
          </a:xfrm>
        </p:spPr>
      </p:pic>
    </p:spTree>
    <p:extLst>
      <p:ext uri="{BB962C8B-B14F-4D97-AF65-F5344CB8AC3E}">
        <p14:creationId xmlns:p14="http://schemas.microsoft.com/office/powerpoint/2010/main" val="4218606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Važni pojmovi</a:t>
            </a:r>
            <a:endParaRPr lang="en-US" dirty="0"/>
          </a:p>
        </p:txBody>
      </p:sp>
      <p:sp>
        <p:nvSpPr>
          <p:cNvPr id="3" name="Content Placeholder 2"/>
          <p:cNvSpPr>
            <a:spLocks noGrp="1"/>
          </p:cNvSpPr>
          <p:nvPr>
            <p:ph idx="1"/>
          </p:nvPr>
        </p:nvSpPr>
        <p:spPr/>
        <p:txBody>
          <a:bodyPr/>
          <a:lstStyle/>
          <a:p>
            <a:r>
              <a:rPr lang="sr-Latn-RS" dirty="0" smtClean="0"/>
              <a:t>Međunarodno pravo ljudskih prava: tvrda i meka prava</a:t>
            </a:r>
          </a:p>
          <a:p>
            <a:r>
              <a:rPr lang="sr-Latn-RS" dirty="0" smtClean="0"/>
              <a:t>Suverenost i intervencionizam</a:t>
            </a:r>
          </a:p>
          <a:p>
            <a:r>
              <a:rPr lang="sr-Latn-RS" dirty="0" smtClean="0"/>
              <a:t>Tradicionalno i političko shvatanje prava</a:t>
            </a:r>
          </a:p>
          <a:p>
            <a:r>
              <a:rPr lang="sr-Latn-RS" dirty="0" smtClean="0"/>
              <a:t>Suverena jednakost i priznanje</a:t>
            </a:r>
          </a:p>
          <a:p>
            <a:r>
              <a:rPr lang="sr-Latn-RS" dirty="0" smtClean="0"/>
              <a:t>Članstvo, ljudska prava i demokratija</a:t>
            </a:r>
          </a:p>
          <a:p>
            <a:r>
              <a:rPr lang="sr-Latn-RS" dirty="0" smtClean="0"/>
              <a:t>Globalne institucije i predstavljanje slabih i neposlušnih</a:t>
            </a:r>
          </a:p>
          <a:p>
            <a:r>
              <a:rPr lang="sr-Latn-RS" dirty="0" smtClean="0"/>
              <a:t>Komplementarnost suverenosti i globalnih institucija</a:t>
            </a:r>
          </a:p>
          <a:p>
            <a:endParaRPr lang="en-US" dirty="0"/>
          </a:p>
        </p:txBody>
      </p:sp>
    </p:spTree>
    <p:extLst>
      <p:ext uri="{BB962C8B-B14F-4D97-AF65-F5344CB8AC3E}">
        <p14:creationId xmlns:p14="http://schemas.microsoft.com/office/powerpoint/2010/main" val="1557125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3600" dirty="0" smtClean="0"/>
              <a:t>Tradicionalna i politička koncepcija ljudskih prava</a:t>
            </a:r>
            <a:endParaRPr lang="en-US" sz="3600" dirty="0"/>
          </a:p>
        </p:txBody>
      </p:sp>
      <p:sp>
        <p:nvSpPr>
          <p:cNvPr id="3" name="Content Placeholder 2"/>
          <p:cNvSpPr>
            <a:spLocks noGrp="1"/>
          </p:cNvSpPr>
          <p:nvPr>
            <p:ph idx="1"/>
          </p:nvPr>
        </p:nvSpPr>
        <p:spPr>
          <a:xfrm>
            <a:off x="609600" y="1417638"/>
            <a:ext cx="10972800" cy="5035714"/>
          </a:xfrm>
        </p:spPr>
        <p:txBody>
          <a:bodyPr/>
          <a:lstStyle/>
          <a:p>
            <a:r>
              <a:rPr lang="sr-Latn-RS" sz="2400" dirty="0" smtClean="0"/>
              <a:t>Tradicionalna koncepcija ljudskih prava listu ljudskih prava izvodi iz neke velike moralne vrednosti ili više njih: ljudskost, dostojanstvo, autonomija, blagostanje, osnovne potrebe, sposobnosti itd.</a:t>
            </a:r>
          </a:p>
          <a:p>
            <a:r>
              <a:rPr lang="sr-Latn-RS" sz="2400" dirty="0" smtClean="0"/>
              <a:t>Problem sa tradicionalnom koncepcijom jeste što je teško precizirati listu prava i odrediti njihovu mesnu vrednost.</a:t>
            </a:r>
          </a:p>
          <a:p>
            <a:r>
              <a:rPr lang="sr-Latn-RS" sz="2400" dirty="0" smtClean="0"/>
              <a:t>Neke koncepcije su preuske poput ljudskosti i obuhvataju samo osnovna prava, s druge strane ako se krene od osnovnih potreba ili sposobnosti lista preti da postane beskonačna</a:t>
            </a:r>
          </a:p>
          <a:p>
            <a:r>
              <a:rPr lang="sr-Latn-RS" sz="2400" dirty="0" smtClean="0"/>
              <a:t>Politička koncepcija ne polazi od neke velike moralne vrednosti nego posmata ulogu koju ljudska prava imaju u raspravama o ljudskim pravima; dakle, posmata ih funkcionalistički. Na primer, ljudska prava služe kao ograničenje suverenosti, nameću državi obaveze i opravdavaju intervencije, itd.</a:t>
            </a:r>
          </a:p>
          <a:p>
            <a:endParaRPr lang="en-US" dirty="0"/>
          </a:p>
        </p:txBody>
      </p:sp>
    </p:spTree>
    <p:extLst>
      <p:ext uri="{BB962C8B-B14F-4D97-AF65-F5344CB8AC3E}">
        <p14:creationId xmlns:p14="http://schemas.microsoft.com/office/powerpoint/2010/main" val="156633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55072"/>
          </a:xfrm>
        </p:spPr>
        <p:txBody>
          <a:bodyPr/>
          <a:lstStyle/>
          <a:p>
            <a:r>
              <a:rPr lang="sr-Latn-RS" sz="4000" dirty="0" smtClean="0"/>
              <a:t>Politička koncepcija i ljudska  prava</a:t>
            </a:r>
            <a:endParaRPr lang="en-US" sz="4000" dirty="0"/>
          </a:p>
        </p:txBody>
      </p:sp>
      <p:sp>
        <p:nvSpPr>
          <p:cNvPr id="3" name="Content Placeholder 2"/>
          <p:cNvSpPr>
            <a:spLocks noGrp="1"/>
          </p:cNvSpPr>
          <p:nvPr>
            <p:ph idx="1"/>
          </p:nvPr>
        </p:nvSpPr>
        <p:spPr>
          <a:xfrm>
            <a:off x="609600" y="1135117"/>
            <a:ext cx="10972800" cy="4991048"/>
          </a:xfrm>
        </p:spPr>
        <p:txBody>
          <a:bodyPr/>
          <a:lstStyle/>
          <a:p>
            <a:r>
              <a:rPr lang="sr-Latn-RS" sz="2200" dirty="0" smtClean="0"/>
              <a:t>Pitanje je koje vrednosti se štite u odnosima pojedinca i države i u odnosima među državama i čine „unutrašnju granicu autonomije režima“ (minimalistička koncepcija ljudskih prava)</a:t>
            </a:r>
          </a:p>
          <a:p>
            <a:r>
              <a:rPr lang="sr-Latn-RS" sz="2200" dirty="0" smtClean="0"/>
              <a:t>Rols granicu postavlja kod tzv. pristojnih režima, onih koji mogu imati neke hijerarhije ali postoje konsultativni mehanizmi između vlasti i građana</a:t>
            </a:r>
          </a:p>
          <a:p>
            <a:r>
              <a:rPr lang="sr-Latn-RS" sz="2200" dirty="0" smtClean="0"/>
              <a:t>Džošua Koen postavlja granicu kod članstva kao mogućnosti </a:t>
            </a:r>
            <a:r>
              <a:rPr lang="sr-Latn-CS" sz="2200" dirty="0">
                <a:ea typeface="Times New Roman" panose="02020603050405020304" pitchFamily="18" charset="0"/>
              </a:rPr>
              <a:t>kolektivnog samoopredeljenja </a:t>
            </a:r>
            <a:r>
              <a:rPr lang="sr-Latn-CS" sz="2200" dirty="0" smtClean="0">
                <a:ea typeface="Times New Roman" panose="02020603050405020304" pitchFamily="18" charset="0"/>
              </a:rPr>
              <a:t>koje uključuje </a:t>
            </a:r>
            <a:r>
              <a:rPr lang="sr-Latn-CS" sz="2200" dirty="0">
                <a:ea typeface="Times New Roman" panose="02020603050405020304" pitchFamily="18" charset="0"/>
              </a:rPr>
              <a:t>pravo na neslaganje i žalbu, slobodu izražavanja i savesti, kao i obavezu da vlast javno opravda svoju politiku </a:t>
            </a:r>
            <a:r>
              <a:rPr lang="sr-Latn-CS" sz="2200" dirty="0" smtClean="0">
                <a:ea typeface="Times New Roman" panose="02020603050405020304" pitchFamily="18" charset="0"/>
              </a:rPr>
              <a:t>građanima.</a:t>
            </a:r>
          </a:p>
          <a:p>
            <a:r>
              <a:rPr lang="sr-Latn-CS" sz="2200" dirty="0" smtClean="0"/>
              <a:t>Džin Koen: oba prethodna pristupa su za nju prezahtevni i ona se oslanja na članstvo kao negativno određeno, kao odsustvo masovnog istrebljenja, progona i porobljavanja. Ovo su blagi zahtevi za državu ali omogućavaju inkluzivnost država u globalnim institucijama i ne mogu služiti kao opravdanje za imperijalističke intervencije</a:t>
            </a:r>
            <a:endParaRPr lang="sr-Latn-RS" sz="2200" dirty="0" smtClean="0"/>
          </a:p>
          <a:p>
            <a:endParaRPr lang="sr-Latn-RS" dirty="0" smtClean="0"/>
          </a:p>
          <a:p>
            <a:endParaRPr lang="en-US" dirty="0"/>
          </a:p>
        </p:txBody>
      </p:sp>
    </p:spTree>
    <p:extLst>
      <p:ext uri="{BB962C8B-B14F-4D97-AF65-F5344CB8AC3E}">
        <p14:creationId xmlns:p14="http://schemas.microsoft.com/office/powerpoint/2010/main" val="3597610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14082"/>
          </a:xfrm>
        </p:spPr>
        <p:txBody>
          <a:bodyPr/>
          <a:lstStyle/>
          <a:p>
            <a:r>
              <a:rPr lang="sr-Latn-RS" dirty="0" smtClean="0"/>
              <a:t>Suverena jednakost i priznanje</a:t>
            </a:r>
            <a:endParaRPr lang="en-US" dirty="0"/>
          </a:p>
        </p:txBody>
      </p:sp>
      <p:sp>
        <p:nvSpPr>
          <p:cNvPr id="3" name="Content Placeholder 2"/>
          <p:cNvSpPr>
            <a:spLocks noGrp="1"/>
          </p:cNvSpPr>
          <p:nvPr>
            <p:ph idx="1"/>
          </p:nvPr>
        </p:nvSpPr>
        <p:spPr>
          <a:xfrm>
            <a:off x="609600" y="1379913"/>
            <a:ext cx="10972800" cy="4746251"/>
          </a:xfrm>
        </p:spPr>
        <p:txBody>
          <a:bodyPr/>
          <a:lstStyle/>
          <a:p>
            <a:r>
              <a:rPr lang="sr-Latn-RS" dirty="0" smtClean="0"/>
              <a:t>Ovakvo shvatanje ljudskih prava obezbeđuje jednakost suverenosti među državama i istovremeno ograničava njihov domen delovanja</a:t>
            </a:r>
          </a:p>
          <a:p>
            <a:r>
              <a:rPr lang="sr-Latn-RS" dirty="0" smtClean="0"/>
              <a:t>Suverenu jednakost je važno očuvati iz više razloga</a:t>
            </a:r>
          </a:p>
          <a:p>
            <a:pPr lvl="1"/>
            <a:r>
              <a:rPr lang="sr-Latn-RS" dirty="0" smtClean="0"/>
              <a:t>Ona sprečava hegemonijske i imperijalne politike</a:t>
            </a:r>
          </a:p>
          <a:p>
            <a:pPr lvl="1"/>
            <a:r>
              <a:rPr lang="sr-Latn-RS" dirty="0" smtClean="0"/>
              <a:t>Omogućuje politički kontekst i arene građanima da se bore za ustavna i politička prava</a:t>
            </a:r>
          </a:p>
          <a:p>
            <a:pPr lvl="1"/>
            <a:r>
              <a:rPr lang="sr-Latn-RS" dirty="0" smtClean="0"/>
              <a:t>Omogućuje predstavljanje država i građana u međunarodnim institucijama: ovo je posebno važno za građane slabih i neposlušnih država</a:t>
            </a:r>
            <a:endParaRPr lang="en-US" dirty="0"/>
          </a:p>
        </p:txBody>
      </p:sp>
    </p:spTree>
    <p:extLst>
      <p:ext uri="{BB962C8B-B14F-4D97-AF65-F5344CB8AC3E}">
        <p14:creationId xmlns:p14="http://schemas.microsoft.com/office/powerpoint/2010/main" val="389124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Dualna koncepcija zaštite prava</a:t>
            </a:r>
            <a:endParaRPr lang="en-US" dirty="0"/>
          </a:p>
        </p:txBody>
      </p:sp>
      <p:sp>
        <p:nvSpPr>
          <p:cNvPr id="3" name="Content Placeholder 2"/>
          <p:cNvSpPr>
            <a:spLocks noGrp="1"/>
          </p:cNvSpPr>
          <p:nvPr>
            <p:ph idx="1"/>
          </p:nvPr>
        </p:nvSpPr>
        <p:spPr>
          <a:xfrm>
            <a:off x="609600" y="1280159"/>
            <a:ext cx="10972800" cy="5178829"/>
          </a:xfrm>
        </p:spPr>
        <p:txBody>
          <a:bodyPr/>
          <a:lstStyle/>
          <a:p>
            <a:r>
              <a:rPr lang="sr-Latn-RS" sz="3000" dirty="0" smtClean="0"/>
              <a:t>Džin Koen smatra da su suverena jednakost i uloga globalnih institucija u zaštiti prava komplementarni, a ne uzajamno isključivi, kako misle oni koji smatraju da je suverenost kategorija koja izlazi iz okvira prava, poput Karla Šmita, Fukoa ili Agambena</a:t>
            </a:r>
          </a:p>
          <a:p>
            <a:r>
              <a:rPr lang="sr-Latn-RS" sz="3000" dirty="0" smtClean="0"/>
              <a:t>Po njoj i suverenost i norme globalnih institucija jesu između prava i politike i to nije nikakva protivrečnost kako ovi autori misle nego normalan put nastanka normi</a:t>
            </a:r>
          </a:p>
          <a:p>
            <a:r>
              <a:rPr lang="sr-Latn-RS" sz="3000" dirty="0" smtClean="0"/>
              <a:t>Ipak, koncepcija suverene jednakosti bi zahtevala značajnu reorganizaciju globalnih institucija (poput tela UN) odnosno ukidanje nejednake predstavljenosti unutar njih.</a:t>
            </a:r>
            <a:endParaRPr lang="en-US" sz="3000" dirty="0"/>
          </a:p>
        </p:txBody>
      </p:sp>
    </p:spTree>
    <p:extLst>
      <p:ext uri="{BB962C8B-B14F-4D97-AF65-F5344CB8AC3E}">
        <p14:creationId xmlns:p14="http://schemas.microsoft.com/office/powerpoint/2010/main" val="422091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z="4000" dirty="0" smtClean="0"/>
              <a:t>Srednji put: očuvanje normativne vrednosti ljuskih prava</a:t>
            </a:r>
            <a:endParaRPr lang="en-US" sz="4000" dirty="0"/>
          </a:p>
        </p:txBody>
      </p:sp>
      <p:sp>
        <p:nvSpPr>
          <p:cNvPr id="3" name="Content Placeholder 2"/>
          <p:cNvSpPr>
            <a:spLocks noGrp="1"/>
          </p:cNvSpPr>
          <p:nvPr>
            <p:ph idx="1"/>
          </p:nvPr>
        </p:nvSpPr>
        <p:spPr>
          <a:xfrm>
            <a:off x="609600" y="1346662"/>
            <a:ext cx="10972800" cy="4929447"/>
          </a:xfrm>
        </p:spPr>
        <p:txBody>
          <a:bodyPr/>
          <a:lstStyle/>
          <a:p>
            <a:r>
              <a:rPr lang="sr-Latn-RS" sz="2400" dirty="0" smtClean="0"/>
              <a:t>Srednji put između dva trenda koji ugrožavaju vrednost ljudskih prava. </a:t>
            </a:r>
          </a:p>
          <a:p>
            <a:pPr lvl="1"/>
            <a:r>
              <a:rPr lang="sr-Latn-RS" sz="2400" dirty="0" smtClean="0"/>
              <a:t>Jedan je inflacija prava i deflacija nosilaca prava. Različite ideje, poput ideje da je demokratija ljudsko pravo, stavljaju se na liste ljudski prava kako bi se našao razlog za intervenciju protiv suverenih država. S druge strane, građani slabih država ili država koje ne poštuju ljudska prava gube </a:t>
            </a:r>
            <a:r>
              <a:rPr lang="sr-Latn-RS" sz="2400" smtClean="0"/>
              <a:t>mogućnost zaštite. </a:t>
            </a:r>
            <a:r>
              <a:rPr lang="sr-Latn-RS" sz="2400" dirty="0" smtClean="0"/>
              <a:t>Zbog toga ona odbija da države koje ne poštuju prava nazove odmetničkim državama i isključi iz globalnih institucija. </a:t>
            </a:r>
          </a:p>
          <a:p>
            <a:pPr lvl="1"/>
            <a:r>
              <a:rPr lang="sr-Latn-RS" sz="2400" dirty="0" smtClean="0"/>
              <a:t>Drugi trend je uzurpacija diskursa o pravima od stane država, posebno moćnih država koje pokušavaju da nametnu svoju hegemoniju navodno štiteći prava. Zbog toga se ona zalaže za suverenu jednakost koja može da sačuva okvir za pojedince i grupa da se pod zastavom ljudskih prava bore za slobodu i jednakost. </a:t>
            </a:r>
            <a:endParaRPr lang="en-US" sz="2400" dirty="0"/>
          </a:p>
        </p:txBody>
      </p:sp>
    </p:spTree>
    <p:extLst>
      <p:ext uri="{BB962C8B-B14F-4D97-AF65-F5344CB8AC3E}">
        <p14:creationId xmlns:p14="http://schemas.microsoft.com/office/powerpoint/2010/main" val="811242658"/>
      </p:ext>
    </p:extLst>
  </p:cSld>
  <p:clrMapOvr>
    <a:masterClrMapping/>
  </p:clrMapOvr>
</p:sld>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Theme1">
  <a:themeElements>
    <a:clrScheme name="">
      <a:dk1>
        <a:srgbClr val="000000"/>
      </a:dk1>
      <a:lt1>
        <a:srgbClr val="FF9966"/>
      </a:lt1>
      <a:dk2>
        <a:srgbClr val="1C1C1C"/>
      </a:dk2>
      <a:lt2>
        <a:srgbClr val="4D4D4D"/>
      </a:lt2>
      <a:accent1>
        <a:srgbClr val="CC9900"/>
      </a:accent1>
      <a:accent2>
        <a:srgbClr val="FF6699"/>
      </a:accent2>
      <a:accent3>
        <a:srgbClr val="FFCAB8"/>
      </a:accent3>
      <a:accent4>
        <a:srgbClr val="000000"/>
      </a:accent4>
      <a:accent5>
        <a:srgbClr val="E2CAAA"/>
      </a:accent5>
      <a:accent6>
        <a:srgbClr val="E75C8A"/>
      </a:accent6>
      <a:hlink>
        <a:srgbClr val="CC00CC"/>
      </a:hlink>
      <a:folHlink>
        <a:srgbClr val="FFCC00"/>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197F62C0-9A53-4C34-B5E1-E209C10D3917}" vid="{869DCAF1-A7A5-496D-9B7F-D542A9B17C6A}"/>
    </a:ext>
  </a:extLst>
</a:theme>
</file>

<file path=ppt/theme/theme2.xml><?xml version="1.0" encoding="utf-8"?>
<a:theme xmlns:a="http://schemas.openxmlformats.org/drawingml/2006/main" name="1_colormaster">
  <a:themeElements>
    <a:clrScheme name="">
      <a:dk1>
        <a:srgbClr val="000000"/>
      </a:dk1>
      <a:lt1>
        <a:srgbClr val="FF9966"/>
      </a:lt1>
      <a:dk2>
        <a:srgbClr val="1C1C1C"/>
      </a:dk2>
      <a:lt2>
        <a:srgbClr val="4D4D4D"/>
      </a:lt2>
      <a:accent1>
        <a:srgbClr val="CC9900"/>
      </a:accent1>
      <a:accent2>
        <a:srgbClr val="FF6699"/>
      </a:accent2>
      <a:accent3>
        <a:srgbClr val="FFCAB8"/>
      </a:accent3>
      <a:accent4>
        <a:srgbClr val="000000"/>
      </a:accent4>
      <a:accent5>
        <a:srgbClr val="E2CAAA"/>
      </a:accent5>
      <a:accent6>
        <a:srgbClr val="E75C8A"/>
      </a:accent6>
      <a:hlink>
        <a:srgbClr val="CC00CC"/>
      </a:hlink>
      <a:folHlink>
        <a:srgbClr val="FFCC00"/>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colormaster">
  <a:themeElements>
    <a:clrScheme name="">
      <a:dk1>
        <a:srgbClr val="000000"/>
      </a:dk1>
      <a:lt1>
        <a:srgbClr val="FF9966"/>
      </a:lt1>
      <a:dk2>
        <a:srgbClr val="1C1C1C"/>
      </a:dk2>
      <a:lt2>
        <a:srgbClr val="4D4D4D"/>
      </a:lt2>
      <a:accent1>
        <a:srgbClr val="CC9900"/>
      </a:accent1>
      <a:accent2>
        <a:srgbClr val="FF6699"/>
      </a:accent2>
      <a:accent3>
        <a:srgbClr val="FFCAB8"/>
      </a:accent3>
      <a:accent4>
        <a:srgbClr val="000000"/>
      </a:accent4>
      <a:accent5>
        <a:srgbClr val="E2CAAA"/>
      </a:accent5>
      <a:accent6>
        <a:srgbClr val="E75C8A"/>
      </a:accent6>
      <a:hlink>
        <a:srgbClr val="CC00CC"/>
      </a:hlink>
      <a:folHlink>
        <a:srgbClr val="FFCC00"/>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heme1">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extLst>
    <a:ext uri="{05A4C25C-085E-4340-85A3-A5531E510DB2}">
      <thm15:themeFamily xmlns:thm15="http://schemas.microsoft.com/office/thememl/2012/main" name="Theme1" id="{784B1D40-5AD4-4887-B038-4C92FCCE1201}" vid="{F3285506-82D3-4D33-AE52-BEC1BD3CBF72}"/>
    </a:ext>
  </a:extLst>
</a:theme>
</file>

<file path=docProps/app.xml><?xml version="1.0" encoding="utf-8"?>
<Properties xmlns="http://schemas.openxmlformats.org/officeDocument/2006/extended-properties" xmlns:vt="http://schemas.openxmlformats.org/officeDocument/2006/docPropsVTypes">
  <Template>Theme1</Template>
  <TotalTime>352</TotalTime>
  <Words>704</Words>
  <Application>Microsoft Office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9</vt:i4>
      </vt:variant>
    </vt:vector>
  </HeadingPairs>
  <TitlesOfParts>
    <vt:vector size="18" baseType="lpstr">
      <vt:lpstr>Arial</vt:lpstr>
      <vt:lpstr>Franklin Gothic Book</vt:lpstr>
      <vt:lpstr>Perpetua</vt:lpstr>
      <vt:lpstr>Times New Roman</vt:lpstr>
      <vt:lpstr>Wingdings 2</vt:lpstr>
      <vt:lpstr>Theme1</vt:lpstr>
      <vt:lpstr>1_colormaster</vt:lpstr>
      <vt:lpstr>3_colormaster</vt:lpstr>
      <vt:lpstr>1_Theme1</vt:lpstr>
      <vt:lpstr> Ljudska prava, suverenost i globalne institucije </vt:lpstr>
      <vt:lpstr>Problemi</vt:lpstr>
      <vt:lpstr>Jean Cohen, Columbia University</vt:lpstr>
      <vt:lpstr>Važni pojmovi</vt:lpstr>
      <vt:lpstr>Tradicionalna i politička koncepcija ljudskih prava</vt:lpstr>
      <vt:lpstr>Politička koncepcija i ljudska  prava</vt:lpstr>
      <vt:lpstr>Suverena jednakost i priznanje</vt:lpstr>
      <vt:lpstr>Dualna koncepcija zaštite prava</vt:lpstr>
      <vt:lpstr>Srednji put: očuvanje normativne vrednosti ljuskih prava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14</cp:revision>
  <dcterms:created xsi:type="dcterms:W3CDTF">2020-04-15T08:47:11Z</dcterms:created>
  <dcterms:modified xsi:type="dcterms:W3CDTF">2020-04-15T14:40:11Z</dcterms:modified>
</cp:coreProperties>
</file>