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9" r:id="rId4"/>
    <p:sldId id="261" r:id="rId5"/>
    <p:sldId id="263" r:id="rId6"/>
    <p:sldId id="271" r:id="rId7"/>
    <p:sldId id="272" r:id="rId8"/>
    <p:sldId id="276" r:id="rId9"/>
    <p:sldId id="273" r:id="rId10"/>
    <p:sldId id="268" r:id="rId11"/>
    <p:sldId id="264" r:id="rId12"/>
    <p:sldId id="265" r:id="rId13"/>
    <p:sldId id="275" r:id="rId14"/>
    <p:sldId id="266" r:id="rId15"/>
    <p:sldId id="267" r:id="rId16"/>
    <p:sldId id="269"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80"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9E9C436-B98D-4B9A-AE8A-8645310098C7}" type="datetimeFigureOut">
              <a:rPr lang="en-US" smtClean="0"/>
              <a:pPr/>
              <a:t>18-Mar-20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DCAEDE-01F8-465C-A245-36F3BFA153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DCAEDE-01F8-465C-A245-36F3BFA153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DCAEDE-01F8-465C-A245-36F3BFA153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DCAEDE-01F8-465C-A245-36F3BFA153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DCAEDE-01F8-465C-A245-36F3BFA153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DCAEDE-01F8-465C-A245-36F3BFA1531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DCAEDE-01F8-465C-A245-36F3BFA153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DCAEDE-01F8-465C-A245-36F3BFA1531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E9C436-B98D-4B9A-AE8A-8645310098C7}" type="datetimeFigureOut">
              <a:rPr lang="en-US" smtClean="0"/>
              <a:pPr/>
              <a:t>18-Mar-20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DCAEDE-01F8-465C-A245-36F3BFA153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9E9C436-B98D-4B9A-AE8A-8645310098C7}" type="datetimeFigureOut">
              <a:rPr lang="en-US" smtClean="0"/>
              <a:pPr/>
              <a:t>18-Mar-20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DCAEDE-01F8-465C-A245-36F3BFA153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9E9C436-B98D-4B9A-AE8A-8645310098C7}" type="datetimeFigureOut">
              <a:rPr lang="en-US" smtClean="0"/>
              <a:pPr/>
              <a:t>18-Mar-20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DCAEDE-01F8-465C-A245-36F3BFA1531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E9C436-B98D-4B9A-AE8A-8645310098C7}" type="datetimeFigureOut">
              <a:rPr lang="en-US" smtClean="0"/>
              <a:pPr/>
              <a:t>18-Mar-20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DCAEDE-01F8-465C-A245-36F3BFA153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642918"/>
            <a:ext cx="8196290" cy="2214578"/>
          </a:xfrm>
        </p:spPr>
        <p:txBody>
          <a:bodyPr>
            <a:normAutofit/>
          </a:bodyPr>
          <a:lstStyle/>
          <a:p>
            <a:pPr algn="ctr"/>
            <a:r>
              <a:rPr lang="en-US" sz="5400" dirty="0" err="1" smtClean="0"/>
              <a:t>Prava</a:t>
            </a:r>
            <a:r>
              <a:rPr lang="en-US" sz="5400" dirty="0" smtClean="0"/>
              <a:t> </a:t>
            </a:r>
            <a:r>
              <a:rPr lang="en-US" sz="5400" dirty="0" err="1" smtClean="0"/>
              <a:t>i</a:t>
            </a:r>
            <a:r>
              <a:rPr lang="en-US" sz="5400" dirty="0" smtClean="0"/>
              <a:t> </a:t>
            </a:r>
            <a:r>
              <a:rPr lang="en-US" sz="5400" dirty="0" err="1" smtClean="0"/>
              <a:t>zajednica</a:t>
            </a:r>
            <a:r>
              <a:rPr lang="en-US" dirty="0" smtClean="0"/>
              <a:t/>
            </a:r>
            <a:br>
              <a:rPr lang="en-US" dirty="0" smtClean="0"/>
            </a:br>
            <a:r>
              <a:rPr lang="en-US" sz="2800" i="1" dirty="0" err="1" smtClean="0"/>
              <a:t>Liberalizam</a:t>
            </a:r>
            <a:r>
              <a:rPr lang="en-US" sz="2800" i="1" dirty="0" smtClean="0"/>
              <a:t>, </a:t>
            </a:r>
            <a:r>
              <a:rPr lang="en-US" sz="2800" i="1" dirty="0" err="1" smtClean="0"/>
              <a:t>komunitarizam</a:t>
            </a:r>
            <a:r>
              <a:rPr lang="en-US" sz="2800" i="1" dirty="0" smtClean="0"/>
              <a:t>, </a:t>
            </a:r>
            <a:r>
              <a:rPr lang="en-US" sz="2800" i="1" dirty="0" err="1" smtClean="0"/>
              <a:t>republikanizam</a:t>
            </a:r>
            <a:endParaRPr lang="en-US" sz="2800" i="1" dirty="0"/>
          </a:p>
        </p:txBody>
      </p:sp>
      <p:sp>
        <p:nvSpPr>
          <p:cNvPr id="3" name="Subtitle 2"/>
          <p:cNvSpPr>
            <a:spLocks noGrp="1"/>
          </p:cNvSpPr>
          <p:nvPr>
            <p:ph type="subTitle" idx="1"/>
          </p:nvPr>
        </p:nvSpPr>
        <p:spPr>
          <a:xfrm>
            <a:off x="1432560" y="3357562"/>
            <a:ext cx="7406640" cy="1571636"/>
          </a:xfrm>
        </p:spPr>
        <p:txBody>
          <a:bodyPr/>
          <a:lstStyle/>
          <a:p>
            <a:endParaRPr lang="en-US" dirty="0" smtClean="0"/>
          </a:p>
          <a:p>
            <a:r>
              <a:rPr lang="en-US" dirty="0" err="1" smtClean="0"/>
              <a:t>Savremena</a:t>
            </a:r>
            <a:r>
              <a:rPr lang="x-none" dirty="0" smtClean="0"/>
              <a:t> politička teorija</a:t>
            </a:r>
          </a:p>
          <a:p>
            <a:r>
              <a:rPr lang="x-none" dirty="0" smtClean="0"/>
              <a:t>Fakultet političkih nauka</a:t>
            </a:r>
            <a:r>
              <a:rPr lang="x-none" smtClean="0"/>
              <a:t>, </a:t>
            </a:r>
            <a:r>
              <a:rPr lang="sr-Latn-RS" dirty="0" smtClean="0"/>
              <a:t>18. </a:t>
            </a:r>
            <a:r>
              <a:rPr lang="en-US" dirty="0" smtClean="0"/>
              <a:t>mart 20</a:t>
            </a:r>
            <a:r>
              <a:rPr lang="sr-Latn-RS" dirty="0" smtClean="0"/>
              <a:t>20</a:t>
            </a:r>
            <a:r>
              <a:rPr lang="en-US" dirty="0" smtClean="0"/>
              <a:t>.</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229600" cy="4740277"/>
          </a:xfrm>
        </p:spPr>
        <p:txBody>
          <a:bodyPr>
            <a:normAutofit fontScale="77500" lnSpcReduction="20000"/>
          </a:bodyPr>
          <a:lstStyle/>
          <a:p>
            <a:r>
              <a:rPr lang="sr-Latn-CS" dirty="0" smtClean="0"/>
              <a:t>O kojim zajednicama komunitarci govore? Da li su to uže zajednice poput porodice ili šire zajednice poput političke zajednice, nacije i sl. </a:t>
            </a:r>
          </a:p>
          <a:p>
            <a:r>
              <a:rPr lang="sr-Latn-CS" dirty="0" smtClean="0"/>
              <a:t>Da li zaista postoje zajedničke vrednosti?</a:t>
            </a:r>
          </a:p>
          <a:p>
            <a:r>
              <a:rPr lang="sr-Latn-CS" dirty="0" smtClean="0"/>
              <a:t>Problem isključivanja istorijski marginalizovanih grupa iz formiranja konstitutivnih ciljeva, odnosno “zajedničkog načina života”.</a:t>
            </a:r>
          </a:p>
          <a:p>
            <a:r>
              <a:rPr lang="sr-Latn-CS" dirty="0" smtClean="0"/>
              <a:t>Autonomija nije vredna po sebi već je samo istrument za biranje onoga što smatramo vrednim za nas.</a:t>
            </a:r>
          </a:p>
          <a:p>
            <a:r>
              <a:rPr lang="sr-Latn-CS" dirty="0" smtClean="0"/>
              <a:t>Posebne dužnosti su uklopive u liberanu koncepciju morala.</a:t>
            </a:r>
          </a:p>
          <a:p>
            <a:r>
              <a:rPr lang="x-none" smtClean="0"/>
              <a:t>Uvažava </a:t>
            </a:r>
            <a:r>
              <a:rPr lang="x-none" dirty="0" smtClean="0"/>
              <a:t>se činjenica da su pojedinci </a:t>
            </a:r>
            <a:r>
              <a:rPr lang="x-none" smtClean="0"/>
              <a:t>socijalno konstituisani (postoje ciljevi koji prethode sopstvu), </a:t>
            </a:r>
            <a:r>
              <a:rPr lang="x-none" dirty="0" smtClean="0"/>
              <a:t>ali to ne bi trebalo da ugrozi sposobnost pojedinaca da odlučuju o </a:t>
            </a:r>
            <a:r>
              <a:rPr lang="x-none" smtClean="0"/>
              <a:t>svojim životima</a:t>
            </a:r>
            <a:r>
              <a:rPr lang="sr-Latn-RS" dirty="0" smtClean="0"/>
              <a:t>)</a:t>
            </a:r>
            <a:r>
              <a:rPr lang="x-none" smtClean="0"/>
              <a:t>.</a:t>
            </a:r>
            <a:endParaRPr lang="x-none" dirty="0" smtClean="0"/>
          </a:p>
          <a:p>
            <a:r>
              <a:rPr lang="x-none" dirty="0" smtClean="0"/>
              <a:t>Zaključak - ukorenjenost i autonomija nisu nespojivi.</a:t>
            </a:r>
            <a:endParaRPr lang="sr-Latn-CS" dirty="0" smtClean="0"/>
          </a:p>
          <a:p>
            <a:endParaRPr lang="en-US" dirty="0"/>
          </a:p>
        </p:txBody>
      </p:sp>
      <p:sp>
        <p:nvSpPr>
          <p:cNvPr id="3" name="Title 2"/>
          <p:cNvSpPr>
            <a:spLocks noGrp="1"/>
          </p:cNvSpPr>
          <p:nvPr>
            <p:ph type="title"/>
          </p:nvPr>
        </p:nvSpPr>
        <p:spPr/>
        <p:txBody>
          <a:bodyPr/>
          <a:lstStyle/>
          <a:p>
            <a:pPr algn="ctr"/>
            <a:r>
              <a:rPr lang="x-none" dirty="0" smtClean="0"/>
              <a:t>Liberali uzvraćaju udarac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14488"/>
            <a:ext cx="8229600" cy="4292803"/>
          </a:xfrm>
        </p:spPr>
        <p:txBody>
          <a:bodyPr>
            <a:normAutofit fontScale="70000" lnSpcReduction="20000"/>
          </a:bodyPr>
          <a:lstStyle/>
          <a:p>
            <a:r>
              <a:rPr lang="en-US" dirty="0" err="1" smtClean="0"/>
              <a:t>Dru</a:t>
            </a:r>
            <a:r>
              <a:rPr lang="sr-Latn-CS" dirty="0" smtClean="0"/>
              <a:t>štveno jedinstvo se ne može osigurati tako slabim vezama kao što su načela pravde</a:t>
            </a:r>
            <a:r>
              <a:rPr lang="sr-Latn-CS" dirty="0" smtClean="0"/>
              <a:t>. Liberalizam je “slaba teorija zajednice”.</a:t>
            </a:r>
            <a:endParaRPr lang="en-US" dirty="0" smtClean="0"/>
          </a:p>
          <a:p>
            <a:r>
              <a:rPr lang="x-none" smtClean="0"/>
              <a:t>Gubitak </a:t>
            </a:r>
            <a:r>
              <a:rPr lang="x-none" dirty="0" smtClean="0"/>
              <a:t>osećaja zajedništva </a:t>
            </a:r>
            <a:r>
              <a:rPr lang="x-none" smtClean="0"/>
              <a:t>i pripadanja</a:t>
            </a:r>
            <a:r>
              <a:rPr lang="sr-Latn-CS" dirty="0" smtClean="0"/>
              <a:t> (razvodi, otuđenost, politička apstinencija, zapušteni javni prostori)</a:t>
            </a:r>
            <a:r>
              <a:rPr lang="x-none" smtClean="0"/>
              <a:t>.</a:t>
            </a:r>
            <a:endParaRPr lang="x-none" dirty="0" smtClean="0"/>
          </a:p>
          <a:p>
            <a:r>
              <a:rPr lang="sr-Latn-RS" dirty="0" smtClean="0"/>
              <a:t>Tejlor pravi razliku između d</a:t>
            </a:r>
            <a:r>
              <a:rPr lang="x-none" smtClean="0"/>
              <a:t>ve </a:t>
            </a:r>
            <a:r>
              <a:rPr lang="x-none" dirty="0" smtClean="0"/>
              <a:t>različite grupe pitanja u raspravi između liberala i komunitaraca</a:t>
            </a:r>
            <a:r>
              <a:rPr lang="en-US" dirty="0" smtClean="0"/>
              <a:t>: </a:t>
            </a:r>
            <a:endParaRPr lang="x-none" dirty="0" smtClean="0"/>
          </a:p>
          <a:p>
            <a:pPr marL="624078" indent="-514350">
              <a:buNone/>
            </a:pPr>
            <a:r>
              <a:rPr lang="x-none" dirty="0" smtClean="0"/>
              <a:t>1. </a:t>
            </a:r>
            <a:r>
              <a:rPr lang="x-none" smtClean="0"/>
              <a:t>Onotološka </a:t>
            </a:r>
            <a:r>
              <a:rPr lang="x-none" smtClean="0"/>
              <a:t>pitanja</a:t>
            </a:r>
            <a:r>
              <a:rPr lang="sr-Latn-RS" dirty="0" smtClean="0"/>
              <a:t> – tiču se načina na koji objašnjavamo društvo.</a:t>
            </a:r>
            <a:endParaRPr lang="x-none" dirty="0" smtClean="0"/>
          </a:p>
          <a:p>
            <a:pPr marL="624078" indent="-514350">
              <a:buFont typeface="Arial" pitchFamily="34" charset="0"/>
              <a:buChar char="•"/>
            </a:pPr>
            <a:r>
              <a:rPr lang="x-none" smtClean="0"/>
              <a:t>atomističko </a:t>
            </a:r>
            <a:r>
              <a:rPr lang="x-none" dirty="0" smtClean="0"/>
              <a:t>stanovište</a:t>
            </a:r>
          </a:p>
          <a:p>
            <a:pPr marL="624078" indent="-514350">
              <a:buFont typeface="Arial" pitchFamily="34" charset="0"/>
              <a:buChar char="•"/>
            </a:pPr>
            <a:r>
              <a:rPr lang="x-none" dirty="0" smtClean="0"/>
              <a:t>holističko stanovište</a:t>
            </a:r>
          </a:p>
          <a:p>
            <a:pPr marL="624078" indent="-514350">
              <a:buNone/>
            </a:pPr>
            <a:r>
              <a:rPr lang="x-none" dirty="0" smtClean="0"/>
              <a:t>2. </a:t>
            </a:r>
            <a:r>
              <a:rPr lang="x-none" smtClean="0"/>
              <a:t>Pitanja </a:t>
            </a:r>
            <a:r>
              <a:rPr lang="x-none" smtClean="0"/>
              <a:t>zastupanja</a:t>
            </a:r>
            <a:r>
              <a:rPr lang="sr-Latn-RS" dirty="0" smtClean="0"/>
              <a:t> – tiču se konkretnih politika i praktičnih rešenja koja propagiramo-</a:t>
            </a:r>
            <a:endParaRPr lang="x-none" dirty="0" smtClean="0"/>
          </a:p>
          <a:p>
            <a:pPr marL="624078" indent="-514350">
              <a:buFont typeface="Arial" pitchFamily="34" charset="0"/>
              <a:buChar char="•"/>
            </a:pPr>
            <a:r>
              <a:rPr lang="en-US" dirty="0" smtClean="0"/>
              <a:t>I</a:t>
            </a:r>
            <a:r>
              <a:rPr lang="x-none" dirty="0" smtClean="0"/>
              <a:t>ndividualističko stanovište</a:t>
            </a:r>
          </a:p>
          <a:p>
            <a:pPr marL="624078" indent="-514350">
              <a:buFont typeface="Arial" pitchFamily="34" charset="0"/>
              <a:buChar char="•"/>
            </a:pPr>
            <a:r>
              <a:rPr lang="en-US" dirty="0" smtClean="0"/>
              <a:t>K</a:t>
            </a:r>
            <a:r>
              <a:rPr lang="x-none" smtClean="0"/>
              <a:t>olektivističko </a:t>
            </a:r>
            <a:r>
              <a:rPr lang="x-none" smtClean="0"/>
              <a:t>stanovište</a:t>
            </a:r>
            <a:endParaRPr lang="sr-Latn-RS" dirty="0" smtClean="0"/>
          </a:p>
          <a:p>
            <a:pPr marL="624078" indent="-514350"/>
            <a:r>
              <a:rPr lang="sr-Latn-RS" dirty="0" smtClean="0"/>
              <a:t>Ključna Tejlorova teza je da je moguće biti holista na nivou ontologije, a individualista na nivou zastupanja. </a:t>
            </a:r>
            <a:endParaRPr lang="x-none" dirty="0" smtClean="0"/>
          </a:p>
          <a:p>
            <a:endParaRPr lang="x-none" dirty="0" smtClean="0"/>
          </a:p>
          <a:p>
            <a:endParaRPr lang="en-US" dirty="0"/>
          </a:p>
        </p:txBody>
      </p:sp>
      <p:sp>
        <p:nvSpPr>
          <p:cNvPr id="3" name="Title 2"/>
          <p:cNvSpPr>
            <a:spLocks noGrp="1"/>
          </p:cNvSpPr>
          <p:nvPr>
            <p:ph type="title"/>
          </p:nvPr>
        </p:nvSpPr>
        <p:spPr/>
        <p:txBody>
          <a:bodyPr>
            <a:normAutofit fontScale="90000"/>
          </a:bodyPr>
          <a:lstStyle/>
          <a:p>
            <a:pPr algn="ctr"/>
            <a:r>
              <a:rPr lang="x-none" dirty="0" smtClean="0"/>
              <a:t>Kritika liberalnog atomizma</a:t>
            </a:r>
            <a:br>
              <a:rPr lang="x-none" dirty="0" smtClean="0"/>
            </a:br>
            <a:r>
              <a:rPr lang="x-none" sz="3100" i="1" dirty="0" smtClean="0"/>
              <a:t>Čarls Tejlor, Nesporazumi</a:t>
            </a:r>
            <a:r>
              <a:rPr lang="en-US" sz="3100" i="1" dirty="0" smtClean="0"/>
              <a:t>:</a:t>
            </a:r>
            <a:r>
              <a:rPr lang="en-US" sz="3100" i="1" dirty="0" err="1" smtClean="0"/>
              <a:t>rasprava</a:t>
            </a:r>
            <a:r>
              <a:rPr lang="en-US" sz="3100" i="1" dirty="0" smtClean="0"/>
              <a:t> </a:t>
            </a:r>
            <a:r>
              <a:rPr lang="en-US" sz="3100" i="1" dirty="0" err="1" smtClean="0"/>
              <a:t>izme</a:t>
            </a:r>
            <a:r>
              <a:rPr lang="x-none" sz="3100" i="1" dirty="0" smtClean="0"/>
              <a:t>đu liberala i komunitaraca</a:t>
            </a:r>
            <a:endParaRPr lang="en-US" sz="31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x-none" smtClean="0"/>
              <a:t>Pojedinac </a:t>
            </a:r>
            <a:r>
              <a:rPr lang="x-none" dirty="0" smtClean="0"/>
              <a:t>prethodi zajednici (deo prethodi </a:t>
            </a:r>
            <a:r>
              <a:rPr lang="x-none" smtClean="0"/>
              <a:t>celini)</a:t>
            </a:r>
            <a:r>
              <a:rPr lang="sr-Latn-CS" dirty="0" smtClean="0"/>
              <a:t>; “postkartezijanska misao”.</a:t>
            </a:r>
            <a:endParaRPr lang="x-none" dirty="0" smtClean="0"/>
          </a:p>
          <a:p>
            <a:r>
              <a:rPr lang="x-none" dirty="0" smtClean="0"/>
              <a:t>Zajednica je zbir pojedinačnih koncepcija dobrog života koje na okupu drže liberalni principi pravde </a:t>
            </a:r>
            <a:r>
              <a:rPr lang="en-US" dirty="0" smtClean="0"/>
              <a:t>&gt; </a:t>
            </a:r>
            <a:r>
              <a:rPr lang="en-US" dirty="0" err="1" smtClean="0"/>
              <a:t>liberalni</a:t>
            </a:r>
            <a:r>
              <a:rPr lang="en-US" dirty="0" smtClean="0"/>
              <a:t> </a:t>
            </a:r>
            <a:r>
              <a:rPr lang="en-US" dirty="0" err="1" smtClean="0"/>
              <a:t>atomizam</a:t>
            </a:r>
            <a:r>
              <a:rPr lang="en-US" dirty="0" smtClean="0"/>
              <a:t>.</a:t>
            </a:r>
          </a:p>
          <a:p>
            <a:r>
              <a:rPr lang="x-none" dirty="0" smtClean="0"/>
              <a:t>Neutralna </a:t>
            </a:r>
            <a:r>
              <a:rPr lang="x-none" smtClean="0"/>
              <a:t>država </a:t>
            </a:r>
            <a:r>
              <a:rPr lang="en-US" dirty="0" smtClean="0"/>
              <a:t>&gt;</a:t>
            </a:r>
            <a:r>
              <a:rPr lang="x-none" dirty="0" smtClean="0"/>
              <a:t> etika pravičnog, a ne etika dobra</a:t>
            </a:r>
            <a:r>
              <a:rPr lang="en-US" dirty="0" smtClean="0"/>
              <a:t> </a:t>
            </a:r>
            <a:r>
              <a:rPr lang="x-none" dirty="0" smtClean="0"/>
              <a:t>(</a:t>
            </a:r>
            <a:r>
              <a:rPr lang="en-US" dirty="0" err="1" smtClean="0"/>
              <a:t>primat</a:t>
            </a:r>
            <a:r>
              <a:rPr lang="en-US" dirty="0" smtClean="0"/>
              <a:t> </a:t>
            </a:r>
            <a:r>
              <a:rPr lang="en-US" dirty="0" err="1" smtClean="0"/>
              <a:t>ispravnog</a:t>
            </a:r>
            <a:r>
              <a:rPr lang="en-US" dirty="0" smtClean="0"/>
              <a:t> u </a:t>
            </a:r>
            <a:r>
              <a:rPr lang="en-US" dirty="0" err="1" smtClean="0"/>
              <a:t>odnosu</a:t>
            </a:r>
            <a:r>
              <a:rPr lang="en-US" dirty="0" smtClean="0"/>
              <a:t> </a:t>
            </a:r>
            <a:r>
              <a:rPr lang="en-US" dirty="0" err="1" smtClean="0"/>
              <a:t>na</a:t>
            </a:r>
            <a:r>
              <a:rPr lang="en-US" dirty="0" smtClean="0"/>
              <a:t> </a:t>
            </a:r>
            <a:r>
              <a:rPr lang="en-US" dirty="0" err="1" smtClean="0"/>
              <a:t>dobro</a:t>
            </a:r>
            <a:r>
              <a:rPr lang="x-none" dirty="0" smtClean="0"/>
              <a:t>)</a:t>
            </a:r>
          </a:p>
          <a:p>
            <a:r>
              <a:rPr lang="x-none" dirty="0" smtClean="0"/>
              <a:t>Zadatak neutralne države je da olakša ostvarivanje individualnih životnih planova.</a:t>
            </a:r>
            <a:endParaRPr lang="en-US" dirty="0"/>
          </a:p>
        </p:txBody>
      </p:sp>
      <p:sp>
        <p:nvSpPr>
          <p:cNvPr id="3" name="Title 2"/>
          <p:cNvSpPr>
            <a:spLocks noGrp="1"/>
          </p:cNvSpPr>
          <p:nvPr>
            <p:ph type="title"/>
          </p:nvPr>
        </p:nvSpPr>
        <p:spPr/>
        <p:txBody>
          <a:bodyPr>
            <a:normAutofit fontScale="90000"/>
          </a:bodyPr>
          <a:lstStyle/>
          <a:p>
            <a:pPr algn="ctr"/>
            <a:r>
              <a:rPr lang="x-none" dirty="0" smtClean="0"/>
              <a:t>Ontološke pretpostavke proceduralnog liberalizma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00240"/>
            <a:ext cx="8229600" cy="4007051"/>
          </a:xfrm>
        </p:spPr>
        <p:txBody>
          <a:bodyPr/>
          <a:lstStyle/>
          <a:p>
            <a:pPr marL="624078" indent="-514350">
              <a:buFont typeface="+mj-lt"/>
              <a:buAutoNum type="arabicPeriod"/>
            </a:pPr>
            <a:r>
              <a:rPr lang="x-none" dirty="0" smtClean="0"/>
              <a:t>Argument neodrživosti liberalnog atomizma</a:t>
            </a:r>
          </a:p>
          <a:p>
            <a:pPr marL="624078" indent="-514350">
              <a:buFont typeface="+mj-lt"/>
              <a:buAutoNum type="arabicPeriod"/>
            </a:pPr>
            <a:r>
              <a:rPr lang="x-none" dirty="0" smtClean="0"/>
              <a:t>Argument etno-centričnosti.</a:t>
            </a:r>
            <a:endParaRPr lang="en-US" dirty="0"/>
          </a:p>
        </p:txBody>
      </p:sp>
      <p:sp>
        <p:nvSpPr>
          <p:cNvPr id="3" name="Title 2"/>
          <p:cNvSpPr>
            <a:spLocks noGrp="1"/>
          </p:cNvSpPr>
          <p:nvPr>
            <p:ph type="title"/>
          </p:nvPr>
        </p:nvSpPr>
        <p:spPr/>
        <p:txBody>
          <a:bodyPr>
            <a:noAutofit/>
          </a:bodyPr>
          <a:lstStyle/>
          <a:p>
            <a:pPr algn="ctr"/>
            <a:r>
              <a:rPr lang="en-US" sz="3200" dirty="0" err="1" smtClean="0"/>
              <a:t>Tejlorova</a:t>
            </a:r>
            <a:r>
              <a:rPr lang="en-US" sz="3200" dirty="0" smtClean="0"/>
              <a:t> </a:t>
            </a:r>
            <a:r>
              <a:rPr lang="en-US" sz="3200" dirty="0" err="1" smtClean="0"/>
              <a:t>krit</a:t>
            </a:r>
            <a:r>
              <a:rPr lang="x-none" sz="3200" smtClean="0"/>
              <a:t>i</a:t>
            </a:r>
            <a:r>
              <a:rPr lang="en-US" sz="3200" dirty="0" smtClean="0"/>
              <a:t>ka </a:t>
            </a:r>
            <a:r>
              <a:rPr lang="en-US" sz="3200" dirty="0" err="1" smtClean="0"/>
              <a:t>ontolo</a:t>
            </a:r>
            <a:r>
              <a:rPr lang="x-none" sz="3200" smtClean="0"/>
              <a:t>ških pretpostavki proceduralnog liberalizma</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857784"/>
          </a:xfrm>
        </p:spPr>
        <p:txBody>
          <a:bodyPr>
            <a:normAutofit fontScale="70000" lnSpcReduction="20000"/>
          </a:bodyPr>
          <a:lstStyle/>
          <a:p>
            <a:r>
              <a:rPr lang="x-none" dirty="0" smtClean="0"/>
              <a:t>Da bi dokazao neodrživost liberalnog atomizma, Tejlor u pomoć poziva tradiciju građanskog humanizma (republikanizam)</a:t>
            </a:r>
          </a:p>
          <a:p>
            <a:pPr marL="624078" indent="-514350">
              <a:buFont typeface="+mj-lt"/>
              <a:buAutoNum type="arabicPeriod"/>
            </a:pPr>
            <a:r>
              <a:rPr lang="x-none" dirty="0" smtClean="0"/>
              <a:t>Svaka politička zajednica zahteva od svojih članova određenu požrtvovanost i disciplinu.</a:t>
            </a:r>
          </a:p>
          <a:p>
            <a:pPr marL="624078" indent="-514350">
              <a:buFont typeface="+mj-lt"/>
              <a:buAutoNum type="arabicPeriod"/>
            </a:pPr>
            <a:r>
              <a:rPr lang="x-none" dirty="0" smtClean="0"/>
              <a:t>Tu vrstu discipline možemo proizvesti prinudom </a:t>
            </a:r>
            <a:r>
              <a:rPr lang="x-none" smtClean="0"/>
              <a:t>(despotij</a:t>
            </a:r>
            <a:r>
              <a:rPr lang="x-none" dirty="0" smtClean="0"/>
              <a:t>a</a:t>
            </a:r>
            <a:r>
              <a:rPr lang="x-none" smtClean="0"/>
              <a:t>) </a:t>
            </a:r>
            <a:r>
              <a:rPr lang="x-none" dirty="0" smtClean="0"/>
              <a:t>ili dobrovoljnom identifikacijom građana (slobodno društvo).</a:t>
            </a:r>
          </a:p>
          <a:p>
            <a:pPr marL="624078" indent="-514350">
              <a:buFont typeface="+mj-lt"/>
              <a:buAutoNum type="arabicPeriod"/>
            </a:pPr>
            <a:r>
              <a:rPr lang="x-none" dirty="0" smtClean="0"/>
              <a:t>Građani će se dobrovljno identifikovati sa svojom političkom zajednicom ukoliko njene institucije shvataju kao produžetak njih samih, a to je moguće ukoliko aktivno učestvuju u njenom političkom životu.</a:t>
            </a:r>
          </a:p>
          <a:p>
            <a:pPr marL="624078" indent="-514350">
              <a:buFont typeface="+mj-lt"/>
              <a:buAutoNum type="arabicPeriod"/>
            </a:pPr>
            <a:r>
              <a:rPr lang="x-none" dirty="0" smtClean="0"/>
              <a:t>Slobodni smo ukoliko zajedno sa drugima učestvujemo u donošenju odluka koje važe za sve. To je vrhunski vid patriotizma. (republikanska teza – koncept pozitivne slobode)</a:t>
            </a:r>
          </a:p>
          <a:p>
            <a:pPr marL="624078" indent="-514350">
              <a:buFont typeface="+mj-lt"/>
              <a:buAutoNum type="arabicPeriod"/>
            </a:pPr>
            <a:r>
              <a:rPr lang="x-none" dirty="0" smtClean="0"/>
              <a:t>Učestvujući zajedno sa svojim sunarodnicima u zajedničkom poduhvatu osvajanje slobode kroz učešće u političkom životu, mi se, takođe, poistovećujemo sa drugima i osećamo </a:t>
            </a:r>
            <a:r>
              <a:rPr lang="x-none" smtClean="0"/>
              <a:t>uzajamnu solidarnost</a:t>
            </a:r>
            <a:r>
              <a:rPr lang="sr-Latn-CS" dirty="0" smtClean="0"/>
              <a:t> (patriotizam)</a:t>
            </a:r>
            <a:r>
              <a:rPr lang="x-none" smtClean="0"/>
              <a:t>. </a:t>
            </a:r>
            <a:r>
              <a:rPr lang="x-none" dirty="0" smtClean="0"/>
              <a:t>Stvaramo zajedničko dobro - republiku.</a:t>
            </a:r>
          </a:p>
          <a:p>
            <a:pPr>
              <a:buNone/>
            </a:pPr>
            <a:endParaRPr lang="x-none" dirty="0" smtClean="0"/>
          </a:p>
        </p:txBody>
      </p:sp>
      <p:sp>
        <p:nvSpPr>
          <p:cNvPr id="3" name="Title 2"/>
          <p:cNvSpPr>
            <a:spLocks noGrp="1"/>
          </p:cNvSpPr>
          <p:nvPr>
            <p:ph type="title"/>
          </p:nvPr>
        </p:nvSpPr>
        <p:spPr>
          <a:xfrm>
            <a:off x="457200" y="142852"/>
            <a:ext cx="8229600" cy="1214446"/>
          </a:xfrm>
        </p:spPr>
        <p:txBody>
          <a:bodyPr>
            <a:normAutofit/>
          </a:bodyPr>
          <a:lstStyle/>
          <a:p>
            <a:pPr algn="ctr"/>
            <a:r>
              <a:rPr lang="x-none" sz="2800" dirty="0" smtClean="0"/>
              <a:t>Argument neodrživosti</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x-none" dirty="0" smtClean="0"/>
              <a:t>Proceduralni liberalizam previđa razliku između “mojih” i “tvojih” stvari, s jedne strane, i “naših stvari”, s druge </a:t>
            </a:r>
            <a:r>
              <a:rPr lang="x-none" smtClean="0"/>
              <a:t>strane.</a:t>
            </a:r>
            <a:r>
              <a:rPr lang="x-none" dirty="0" smtClean="0"/>
              <a:t> “Naše” nije prost zbir onoga što je moje i onoga što je tvoje.</a:t>
            </a:r>
          </a:p>
          <a:p>
            <a:r>
              <a:rPr lang="x-none" smtClean="0"/>
              <a:t>Primer dijaloga</a:t>
            </a:r>
            <a:r>
              <a:rPr lang="sr-Latn-RS" dirty="0" smtClean="0"/>
              <a:t> i pričanja viceva</a:t>
            </a:r>
            <a:r>
              <a:rPr lang="x-none" smtClean="0"/>
              <a:t>.</a:t>
            </a:r>
            <a:endParaRPr lang="x-none" dirty="0" smtClean="0"/>
          </a:p>
          <a:p>
            <a:r>
              <a:rPr lang="x-none" dirty="0" smtClean="0"/>
              <a:t>Konvergentna dobra</a:t>
            </a:r>
            <a:r>
              <a:rPr lang="en-US" dirty="0" smtClean="0"/>
              <a:t>:</a:t>
            </a:r>
            <a:r>
              <a:rPr lang="x-none" dirty="0" smtClean="0"/>
              <a:t> zajednička dobra u kojima pojedinačno uživamo (</a:t>
            </a:r>
            <a:r>
              <a:rPr lang="x-none" smtClean="0"/>
              <a:t>nacionalna odbrana</a:t>
            </a:r>
            <a:r>
              <a:rPr lang="sr-Latn-CS" dirty="0" smtClean="0"/>
              <a:t>, autoput, vatrogasna služba, vodovod itd</a:t>
            </a:r>
            <a:r>
              <a:rPr lang="x-none" smtClean="0"/>
              <a:t>).</a:t>
            </a:r>
            <a:endParaRPr lang="x-none" dirty="0" smtClean="0"/>
          </a:p>
          <a:p>
            <a:r>
              <a:rPr lang="x-none" dirty="0" smtClean="0"/>
              <a:t>Posredna dobra</a:t>
            </a:r>
            <a:r>
              <a:rPr lang="en-US" dirty="0" smtClean="0"/>
              <a:t>: z</a:t>
            </a:r>
            <a:r>
              <a:rPr lang="x-none" dirty="0" smtClean="0"/>
              <a:t>ajednička dobra u kojima zajednički uživamo (gledanje LŠ</a:t>
            </a:r>
            <a:r>
              <a:rPr lang="en-US" dirty="0" smtClean="0"/>
              <a:t> </a:t>
            </a:r>
            <a:r>
              <a:rPr lang="en-US" dirty="0" err="1" smtClean="0"/>
              <a:t>sa</a:t>
            </a:r>
            <a:r>
              <a:rPr lang="en-US" dirty="0" smtClean="0"/>
              <a:t> </a:t>
            </a:r>
            <a:r>
              <a:rPr lang="en-US" dirty="0" err="1" smtClean="0"/>
              <a:t>dru</a:t>
            </a:r>
            <a:r>
              <a:rPr lang="x-none" dirty="0" smtClean="0"/>
              <a:t>štvom).</a:t>
            </a:r>
          </a:p>
          <a:p>
            <a:r>
              <a:rPr lang="x-none" dirty="0" smtClean="0"/>
              <a:t>Neposredna dobra</a:t>
            </a:r>
            <a:r>
              <a:rPr lang="en-US" dirty="0" smtClean="0"/>
              <a:t>: </a:t>
            </a:r>
            <a:r>
              <a:rPr lang="x-none" dirty="0" smtClean="0"/>
              <a:t>zajednička dobra koja zajednički stvaramo (prijateljstvo, republika).</a:t>
            </a:r>
          </a:p>
          <a:p>
            <a:pPr>
              <a:buNone/>
            </a:pPr>
            <a:endParaRPr lang="x-none" dirty="0" smtClean="0"/>
          </a:p>
        </p:txBody>
      </p:sp>
      <p:sp>
        <p:nvSpPr>
          <p:cNvPr id="3" name="Title 2"/>
          <p:cNvSpPr>
            <a:spLocks noGrp="1"/>
          </p:cNvSpPr>
          <p:nvPr>
            <p:ph type="title"/>
          </p:nvPr>
        </p:nvSpPr>
        <p:spPr/>
        <p:txBody>
          <a:bodyPr/>
          <a:lstStyle/>
          <a:p>
            <a:pPr algn="ctr"/>
            <a:r>
              <a:rPr lang="en-US" dirty="0" err="1" smtClean="0"/>
              <a:t>Zajedni</a:t>
            </a:r>
            <a:r>
              <a:rPr lang="x-none" dirty="0" smtClean="0"/>
              <a:t>čka dobra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7364"/>
            <a:ext cx="8229600" cy="4149927"/>
          </a:xfrm>
        </p:spPr>
        <p:txBody>
          <a:bodyPr/>
          <a:lstStyle/>
          <a:p>
            <a:r>
              <a:rPr lang="x-none" dirty="0" smtClean="0"/>
              <a:t>Politički liberalizam (Rols)</a:t>
            </a:r>
          </a:p>
          <a:p>
            <a:r>
              <a:rPr lang="x-none" dirty="0" smtClean="0"/>
              <a:t>Liberalni nacionalizam (Tamir, MekKormik,  Miler)</a:t>
            </a:r>
          </a:p>
          <a:p>
            <a:r>
              <a:rPr lang="x-none" dirty="0" smtClean="0"/>
              <a:t>Perfekcionistički liberalizam (Raz)</a:t>
            </a:r>
          </a:p>
        </p:txBody>
      </p:sp>
      <p:sp>
        <p:nvSpPr>
          <p:cNvPr id="3" name="Title 2"/>
          <p:cNvSpPr>
            <a:spLocks noGrp="1"/>
          </p:cNvSpPr>
          <p:nvPr>
            <p:ph type="title"/>
          </p:nvPr>
        </p:nvSpPr>
        <p:spPr/>
        <p:txBody>
          <a:bodyPr/>
          <a:lstStyle/>
          <a:p>
            <a:pPr algn="ctr"/>
            <a:r>
              <a:rPr lang="x-none" dirty="0" smtClean="0"/>
              <a:t>Komunitarizovanje liberalizma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x-none" dirty="0" smtClean="0"/>
              <a:t>Republikanizam (klasični i novi)</a:t>
            </a:r>
          </a:p>
          <a:p>
            <a:r>
              <a:rPr lang="x-none" dirty="0" smtClean="0"/>
              <a:t>Ustavni patriotizam</a:t>
            </a:r>
            <a:endParaRPr lang="en-US" dirty="0"/>
          </a:p>
        </p:txBody>
      </p:sp>
      <p:sp>
        <p:nvSpPr>
          <p:cNvPr id="3" name="Title 2"/>
          <p:cNvSpPr>
            <a:spLocks noGrp="1"/>
          </p:cNvSpPr>
          <p:nvPr>
            <p:ph type="title"/>
          </p:nvPr>
        </p:nvSpPr>
        <p:spPr/>
        <p:txBody>
          <a:bodyPr/>
          <a:lstStyle/>
          <a:p>
            <a:pPr algn="ctr"/>
            <a:r>
              <a:rPr lang="x-none" dirty="0" smtClean="0"/>
              <a:t>Alternativne koncepcije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07183"/>
          </a:xfrm>
        </p:spPr>
        <p:txBody>
          <a:bodyPr>
            <a:normAutofit fontScale="85000" lnSpcReduction="20000"/>
          </a:bodyPr>
          <a:lstStyle/>
          <a:p>
            <a:r>
              <a:rPr lang="x-none" dirty="0" smtClean="0"/>
              <a:t>Povod liberalno-komunit</a:t>
            </a:r>
            <a:r>
              <a:rPr lang="en-US" dirty="0" err="1" smtClean="0"/>
              <a:t>ar</a:t>
            </a:r>
            <a:r>
              <a:rPr lang="x-none" dirty="0" smtClean="0"/>
              <a:t>ne rasprave</a:t>
            </a:r>
            <a:r>
              <a:rPr lang="en-US" dirty="0" smtClean="0"/>
              <a:t> bile </a:t>
            </a:r>
            <a:r>
              <a:rPr lang="en-US" dirty="0" err="1" smtClean="0"/>
              <a:t>su</a:t>
            </a:r>
            <a:r>
              <a:rPr lang="en-US" dirty="0" smtClean="0"/>
              <a:t> </a:t>
            </a:r>
            <a:r>
              <a:rPr lang="en-US" dirty="0" err="1" smtClean="0"/>
              <a:t>temeljne</a:t>
            </a:r>
            <a:r>
              <a:rPr lang="en-US" dirty="0" smtClean="0"/>
              <a:t> </a:t>
            </a:r>
            <a:r>
              <a:rPr lang="en-US" dirty="0" err="1" smtClean="0"/>
              <a:t>postavke</a:t>
            </a:r>
            <a:r>
              <a:rPr lang="en-US" dirty="0" smtClean="0"/>
              <a:t> </a:t>
            </a:r>
            <a:r>
              <a:rPr lang="en-US" dirty="0" err="1" smtClean="0"/>
              <a:t>Rolsovog</a:t>
            </a:r>
            <a:r>
              <a:rPr lang="en-US" dirty="0" smtClean="0"/>
              <a:t> </a:t>
            </a:r>
            <a:r>
              <a:rPr lang="en-US" dirty="0" err="1" smtClean="0"/>
              <a:t>liberalizma</a:t>
            </a:r>
            <a:r>
              <a:rPr lang="en-US" dirty="0" smtClean="0"/>
              <a:t>.</a:t>
            </a:r>
            <a:endParaRPr lang="x-none" dirty="0" smtClean="0"/>
          </a:p>
          <a:p>
            <a:r>
              <a:rPr lang="x-none" smtClean="0"/>
              <a:t>Učesnici rasprave</a:t>
            </a:r>
            <a:r>
              <a:rPr lang="sr-Latn-RS" dirty="0" smtClean="0"/>
              <a:t>:</a:t>
            </a:r>
            <a:endParaRPr lang="x-none" dirty="0" smtClean="0"/>
          </a:p>
          <a:p>
            <a:pPr>
              <a:buNone/>
            </a:pPr>
            <a:r>
              <a:rPr lang="x-none" dirty="0" smtClean="0"/>
              <a:t>Liberali</a:t>
            </a:r>
            <a:r>
              <a:rPr lang="en-US" dirty="0" smtClean="0"/>
              <a:t>: </a:t>
            </a:r>
            <a:r>
              <a:rPr lang="en-US" dirty="0" err="1" smtClean="0"/>
              <a:t>Rols</a:t>
            </a:r>
            <a:r>
              <a:rPr lang="en-US" dirty="0" smtClean="0"/>
              <a:t>, </a:t>
            </a:r>
            <a:r>
              <a:rPr lang="en-US" dirty="0" err="1" smtClean="0"/>
              <a:t>Dvorkin</a:t>
            </a:r>
            <a:r>
              <a:rPr lang="en-US" dirty="0" smtClean="0"/>
              <a:t>, </a:t>
            </a:r>
            <a:r>
              <a:rPr lang="en-US" dirty="0" err="1" smtClean="0"/>
              <a:t>Nejgel</a:t>
            </a:r>
            <a:r>
              <a:rPr lang="en-US" dirty="0" smtClean="0"/>
              <a:t>, </a:t>
            </a:r>
            <a:r>
              <a:rPr lang="en-US" dirty="0" err="1" smtClean="0"/>
              <a:t>Skenlon</a:t>
            </a:r>
            <a:r>
              <a:rPr lang="en-US" dirty="0" smtClean="0"/>
              <a:t>.</a:t>
            </a:r>
          </a:p>
          <a:p>
            <a:pPr>
              <a:buNone/>
            </a:pPr>
            <a:r>
              <a:rPr lang="en-US" dirty="0" err="1" smtClean="0"/>
              <a:t>Komunitarci</a:t>
            </a:r>
            <a:r>
              <a:rPr lang="en-US" dirty="0" smtClean="0"/>
              <a:t>: </a:t>
            </a:r>
            <a:r>
              <a:rPr lang="en-US" dirty="0" err="1" smtClean="0"/>
              <a:t>Sandel</a:t>
            </a:r>
            <a:r>
              <a:rPr lang="en-US" dirty="0" smtClean="0"/>
              <a:t>, </a:t>
            </a:r>
            <a:r>
              <a:rPr lang="en-US" dirty="0" err="1" smtClean="0"/>
              <a:t>Tejlor</a:t>
            </a:r>
            <a:r>
              <a:rPr lang="en-US" dirty="0" smtClean="0"/>
              <a:t>, </a:t>
            </a:r>
            <a:r>
              <a:rPr lang="en-US" dirty="0" err="1" smtClean="0"/>
              <a:t>Volcer</a:t>
            </a:r>
            <a:r>
              <a:rPr lang="en-US" dirty="0" smtClean="0"/>
              <a:t>, </a:t>
            </a:r>
            <a:r>
              <a:rPr lang="en-US" dirty="0" err="1" smtClean="0"/>
              <a:t>Mekintajer</a:t>
            </a:r>
            <a:r>
              <a:rPr lang="en-US" dirty="0" smtClean="0"/>
              <a:t>.</a:t>
            </a:r>
            <a:endParaRPr lang="x-none" dirty="0" smtClean="0"/>
          </a:p>
          <a:p>
            <a:r>
              <a:rPr lang="x-none" u="sng" dirty="0" smtClean="0"/>
              <a:t>Terminološke i </a:t>
            </a:r>
            <a:r>
              <a:rPr lang="x-none" u="sng" smtClean="0"/>
              <a:t>konceptualne pometnje</a:t>
            </a:r>
            <a:r>
              <a:rPr lang="sr-Latn-RS" u="sng" dirty="0" smtClean="0"/>
              <a:t>:</a:t>
            </a:r>
            <a:endParaRPr lang="en-US" u="sng" dirty="0" smtClean="0"/>
          </a:p>
          <a:p>
            <a:pPr marL="624078" indent="-514350">
              <a:buAutoNum type="arabicPeriod"/>
            </a:pPr>
            <a:r>
              <a:rPr lang="en-US" dirty="0" err="1" smtClean="0"/>
              <a:t>Neprihva</a:t>
            </a:r>
            <a:r>
              <a:rPr lang="x-none" dirty="0" smtClean="0"/>
              <a:t>ćenost termina “</a:t>
            </a:r>
            <a:r>
              <a:rPr lang="x-none" smtClean="0"/>
              <a:t>komunitarizam”</a:t>
            </a:r>
            <a:r>
              <a:rPr lang="sr-Latn-RS" dirty="0" smtClean="0"/>
              <a:t> (termin nametnut od strane liberala).</a:t>
            </a:r>
            <a:endParaRPr lang="x-none" dirty="0" smtClean="0"/>
          </a:p>
          <a:p>
            <a:pPr marL="624078" indent="-514350">
              <a:buAutoNum type="arabicPeriod"/>
            </a:pPr>
            <a:r>
              <a:rPr lang="en-US" dirty="0" err="1" smtClean="0"/>
              <a:t>Razjedinjenost</a:t>
            </a:r>
            <a:r>
              <a:rPr lang="en-US" dirty="0" smtClean="0"/>
              <a:t> </a:t>
            </a:r>
            <a:r>
              <a:rPr lang="x-none" smtClean="0"/>
              <a:t>komunitarne političke teorije</a:t>
            </a:r>
            <a:r>
              <a:rPr lang="sr-Latn-RS" dirty="0" smtClean="0"/>
              <a:t> (česte unutar-komunitarne nesuglasice)</a:t>
            </a:r>
            <a:r>
              <a:rPr lang="x-none" smtClean="0"/>
              <a:t>.</a:t>
            </a:r>
            <a:endParaRPr lang="x-none" dirty="0" smtClean="0"/>
          </a:p>
          <a:p>
            <a:pPr marL="624078" indent="-514350">
              <a:buAutoNum type="arabicPeriod"/>
            </a:pPr>
            <a:r>
              <a:rPr lang="x-none" dirty="0" smtClean="0"/>
              <a:t>Dva nivoa liberalno-komunitarne rasprave</a:t>
            </a:r>
            <a:r>
              <a:rPr lang="en-US" dirty="0" smtClean="0"/>
              <a:t>: </a:t>
            </a:r>
            <a:r>
              <a:rPr lang="x-none" dirty="0" smtClean="0"/>
              <a:t>filozofski </a:t>
            </a:r>
            <a:r>
              <a:rPr lang="x-none" smtClean="0"/>
              <a:t>i politički</a:t>
            </a:r>
            <a:r>
              <a:rPr lang="sr-Latn-RS" dirty="0" smtClean="0"/>
              <a:t> (filozofski komunitarci drže distancu u odnosu na različite političke “izvedbe” komunirarnih ideja)</a:t>
            </a:r>
            <a:r>
              <a:rPr lang="x-none" smtClean="0"/>
              <a:t>.</a:t>
            </a:r>
            <a:endParaRPr lang="x-none" dirty="0" smtClean="0"/>
          </a:p>
          <a:p>
            <a:pPr marL="624078" indent="-514350">
              <a:buAutoNum type="arabicPeriod"/>
            </a:pPr>
            <a:r>
              <a:rPr lang="x-none" dirty="0" smtClean="0"/>
              <a:t>Pravi spor ili nesporazum?</a:t>
            </a:r>
          </a:p>
          <a:p>
            <a:pPr marL="624078" indent="-514350">
              <a:buAutoNum type="arabicPeriod"/>
            </a:pPr>
            <a:endParaRPr lang="en-US" dirty="0"/>
          </a:p>
        </p:txBody>
      </p:sp>
      <p:sp>
        <p:nvSpPr>
          <p:cNvPr id="2" name="Title 1"/>
          <p:cNvSpPr>
            <a:spLocks noGrp="1"/>
          </p:cNvSpPr>
          <p:nvPr>
            <p:ph type="title"/>
          </p:nvPr>
        </p:nvSpPr>
        <p:spPr>
          <a:xfrm>
            <a:off x="457200" y="274638"/>
            <a:ext cx="8229600" cy="654032"/>
          </a:xfrm>
        </p:spPr>
        <p:txBody>
          <a:bodyPr>
            <a:normAutofit fontScale="90000"/>
          </a:bodyPr>
          <a:lstStyle/>
          <a:p>
            <a:pPr algn="ctr"/>
            <a:r>
              <a:rPr lang="x-none" dirty="0" smtClean="0"/>
              <a:t>Uvodne napomene</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433654" cy="5391168"/>
          </a:xfrm>
        </p:spPr>
        <p:txBody>
          <a:bodyPr>
            <a:normAutofit fontScale="92500" lnSpcReduction="10000"/>
          </a:bodyPr>
          <a:lstStyle/>
          <a:p>
            <a:r>
              <a:rPr lang="sr-Latn-RS" dirty="0" smtClean="0"/>
              <a:t>I </a:t>
            </a:r>
            <a:r>
              <a:rPr lang="en-US" b="1" dirty="0" smtClean="0"/>
              <a:t>Problem </a:t>
            </a:r>
            <a:r>
              <a:rPr lang="en-US" b="1" dirty="0" err="1" smtClean="0"/>
              <a:t>liberalnog</a:t>
            </a:r>
            <a:r>
              <a:rPr lang="en-US" b="1" dirty="0" smtClean="0"/>
              <a:t> </a:t>
            </a:r>
            <a:r>
              <a:rPr lang="en-US" b="1" dirty="0" err="1" smtClean="0"/>
              <a:t>sopst</a:t>
            </a:r>
            <a:r>
              <a:rPr lang="sr-Latn-RS" b="1" dirty="0" smtClean="0"/>
              <a:t>va (self)</a:t>
            </a:r>
            <a:endParaRPr lang="x-none" b="1" smtClean="0"/>
          </a:p>
          <a:p>
            <a:pPr>
              <a:buNone/>
            </a:pPr>
            <a:r>
              <a:rPr lang="en-US" sz="2600" dirty="0" err="1" smtClean="0"/>
              <a:t>Teza</a:t>
            </a:r>
            <a:r>
              <a:rPr lang="en-US" sz="2600" dirty="0" smtClean="0"/>
              <a:t> o </a:t>
            </a:r>
            <a:r>
              <a:rPr lang="sr-Latn-RS" sz="2600" dirty="0" smtClean="0"/>
              <a:t>(</a:t>
            </a:r>
            <a:r>
              <a:rPr lang="en-US" sz="2600" dirty="0" smtClean="0"/>
              <a:t>ne</a:t>
            </a:r>
            <a:r>
              <a:rPr lang="sr-Latn-RS" sz="2600" dirty="0" smtClean="0"/>
              <a:t>)</a:t>
            </a:r>
            <a:r>
              <a:rPr lang="en-US" sz="2600" dirty="0" err="1" smtClean="0"/>
              <a:t>ukorenjenom</a:t>
            </a:r>
            <a:r>
              <a:rPr lang="en-US" sz="2600" dirty="0" smtClean="0"/>
              <a:t> </a:t>
            </a:r>
            <a:r>
              <a:rPr lang="en-US" sz="2600" dirty="0" err="1" smtClean="0"/>
              <a:t>sopstvu</a:t>
            </a:r>
            <a:r>
              <a:rPr lang="en-US" sz="2600" dirty="0" smtClean="0"/>
              <a:t>: </a:t>
            </a:r>
            <a:r>
              <a:rPr lang="en-US" sz="2600" dirty="0" err="1" smtClean="0"/>
              <a:t>Majkl</a:t>
            </a:r>
            <a:r>
              <a:rPr lang="en-US" sz="2600" dirty="0" smtClean="0"/>
              <a:t> </a:t>
            </a:r>
            <a:r>
              <a:rPr lang="en-US" sz="2600" dirty="0" err="1" smtClean="0"/>
              <a:t>Sandel</a:t>
            </a:r>
            <a:endParaRPr lang="sr-Latn-RS" sz="2600" dirty="0" smtClean="0"/>
          </a:p>
          <a:p>
            <a:r>
              <a:rPr lang="sr-Latn-RS" sz="2000" i="1" dirty="0" smtClean="0"/>
              <a:t>Sažeto: rasprava o tome šta konstituiše identitet pojedinca (sopstvo</a:t>
            </a:r>
            <a:r>
              <a:rPr lang="sr-Latn-RS" sz="2000" dirty="0" smtClean="0"/>
              <a:t>), da li su pojedinci ono što biraju da budu (liberalna pozicija) ili postoje neke koncepcije dobra u koje su pojedinci “ukorenjeni”, koje nisu predmet izbora, niti se mogu (lako) menjati?</a:t>
            </a:r>
            <a:endParaRPr lang="en-US" sz="2400" dirty="0" smtClean="0"/>
          </a:p>
          <a:p>
            <a:r>
              <a:rPr lang="sr-Latn-RS" b="1" dirty="0" smtClean="0"/>
              <a:t>II </a:t>
            </a:r>
            <a:r>
              <a:rPr lang="en-US" b="1" dirty="0" smtClean="0"/>
              <a:t>Problem </a:t>
            </a:r>
            <a:r>
              <a:rPr lang="en-US" b="1" dirty="0" err="1" smtClean="0"/>
              <a:t>liberalnog</a:t>
            </a:r>
            <a:r>
              <a:rPr lang="en-US" b="1" dirty="0" smtClean="0"/>
              <a:t> </a:t>
            </a:r>
            <a:r>
              <a:rPr lang="en-US" b="1" dirty="0" err="1" smtClean="0"/>
              <a:t>atomizma</a:t>
            </a:r>
            <a:endParaRPr lang="en-US" b="1" dirty="0" smtClean="0"/>
          </a:p>
          <a:p>
            <a:pPr>
              <a:buNone/>
            </a:pPr>
            <a:r>
              <a:rPr lang="en-US" sz="2600" dirty="0" err="1" smtClean="0"/>
              <a:t>Dru</a:t>
            </a:r>
            <a:r>
              <a:rPr lang="x-none" sz="2600" dirty="0" smtClean="0"/>
              <a:t>štvena teza</a:t>
            </a:r>
            <a:r>
              <a:rPr lang="en-US" sz="2600" dirty="0" smtClean="0"/>
              <a:t>: </a:t>
            </a:r>
            <a:r>
              <a:rPr lang="x-none" sz="2600" smtClean="0"/>
              <a:t>Čarls Tejlor</a:t>
            </a:r>
            <a:endParaRPr lang="sr-Latn-RS" sz="2600" dirty="0" smtClean="0"/>
          </a:p>
          <a:p>
            <a:pPr>
              <a:buNone/>
            </a:pPr>
            <a:r>
              <a:rPr lang="sr-Latn-RS" sz="2000" i="1" dirty="0" smtClean="0"/>
              <a:t>Sažeto</a:t>
            </a:r>
            <a:r>
              <a:rPr lang="sr-Latn-RS" sz="2000" dirty="0" smtClean="0"/>
              <a:t>: rasprava o tome šta konstituše političku zajednicu, da li je politička zajednica prost zbir pojedinaca i njihovih koncepcija dobra koje na okupu drže procedure i principi pravde neutralne države (liberalna pozicija) ili je politička zajednica uokvirena zajedničkim koncepcijama dobra koje se ne mogu svesti na individualne transakcije (komunitarna i republikanska pozicija).</a:t>
            </a:r>
            <a:endParaRPr lang="en-US" sz="2400" dirty="0" smtClean="0"/>
          </a:p>
          <a:p>
            <a:r>
              <a:rPr lang="sr-Latn-RS" b="1" dirty="0" smtClean="0"/>
              <a:t>III </a:t>
            </a:r>
            <a:r>
              <a:rPr lang="en-US" b="1" dirty="0" smtClean="0"/>
              <a:t>Problem </a:t>
            </a:r>
            <a:r>
              <a:rPr lang="en-US" b="1" dirty="0" err="1" smtClean="0"/>
              <a:t>liberalnog</a:t>
            </a:r>
            <a:r>
              <a:rPr lang="en-US" b="1" dirty="0" smtClean="0"/>
              <a:t> </a:t>
            </a:r>
            <a:r>
              <a:rPr lang="en-US" b="1" dirty="0" err="1" smtClean="0"/>
              <a:t>univerzalizma</a:t>
            </a:r>
            <a:endParaRPr lang="x-none" b="1" dirty="0" smtClean="0"/>
          </a:p>
          <a:p>
            <a:pPr>
              <a:buNone/>
            </a:pPr>
            <a:r>
              <a:rPr lang="x-none" sz="2400" dirty="0" smtClean="0"/>
              <a:t>Teza o kulturnoj relativnosti pravde</a:t>
            </a:r>
            <a:r>
              <a:rPr lang="en-US" sz="2400" dirty="0" smtClean="0"/>
              <a:t>: </a:t>
            </a:r>
            <a:r>
              <a:rPr lang="en-US" sz="2400" dirty="0" err="1" smtClean="0"/>
              <a:t>Majkl</a:t>
            </a:r>
            <a:r>
              <a:rPr lang="en-US" sz="2400" dirty="0" smtClean="0"/>
              <a:t> </a:t>
            </a:r>
            <a:r>
              <a:rPr lang="en-US" sz="2400" dirty="0" err="1" smtClean="0"/>
              <a:t>Volcer</a:t>
            </a:r>
            <a:endParaRPr lang="x-none" sz="2400" dirty="0" smtClean="0"/>
          </a:p>
        </p:txBody>
      </p:sp>
      <p:sp>
        <p:nvSpPr>
          <p:cNvPr id="2" name="Title 1"/>
          <p:cNvSpPr>
            <a:spLocks noGrp="1"/>
          </p:cNvSpPr>
          <p:nvPr>
            <p:ph type="title"/>
          </p:nvPr>
        </p:nvSpPr>
        <p:spPr>
          <a:xfrm>
            <a:off x="457200" y="274638"/>
            <a:ext cx="8229600" cy="654032"/>
          </a:xfrm>
        </p:spPr>
        <p:txBody>
          <a:bodyPr>
            <a:normAutofit fontScale="90000"/>
          </a:bodyPr>
          <a:lstStyle/>
          <a:p>
            <a:pPr algn="ctr"/>
            <a:r>
              <a:rPr lang="x-none" smtClean="0"/>
              <a:t>Tačke</a:t>
            </a:r>
            <a:r>
              <a:rPr lang="x-none" dirty="0" smtClean="0"/>
              <a:t> (faze)</a:t>
            </a:r>
            <a:r>
              <a:rPr lang="x-none" smtClean="0"/>
              <a:t> </a:t>
            </a:r>
            <a:r>
              <a:rPr lang="x-none" dirty="0" smtClean="0"/>
              <a:t>sukoba</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229600" cy="5000660"/>
          </a:xfrm>
        </p:spPr>
        <p:txBody>
          <a:bodyPr>
            <a:normAutofit fontScale="70000" lnSpcReduction="20000"/>
          </a:bodyPr>
          <a:lstStyle/>
          <a:p>
            <a:r>
              <a:rPr lang="sr-Latn-RS" dirty="0" smtClean="0"/>
              <a:t>Liberalno-komunitarna debata započinje reakcijom jedne grupe političkih teoretičara (kasnije nazvani “komunitarcima”) na Rolsov prikaz pojedinca u Teoriji pravde:</a:t>
            </a:r>
          </a:p>
          <a:p>
            <a:pPr marL="624078" indent="-514350">
              <a:buFont typeface="+mj-lt"/>
              <a:buAutoNum type="arabicPeriod"/>
            </a:pPr>
            <a:r>
              <a:rPr lang="en-US" dirty="0" smtClean="0"/>
              <a:t>“</a:t>
            </a:r>
            <a:r>
              <a:rPr lang="en-US" dirty="0" err="1" smtClean="0"/>
              <a:t>Rastere</a:t>
            </a:r>
            <a:r>
              <a:rPr lang="x-none" dirty="0" smtClean="0"/>
              <a:t>ćeni</a:t>
            </a:r>
            <a:r>
              <a:rPr lang="en-US" dirty="0" smtClean="0"/>
              <a:t>” </a:t>
            </a:r>
            <a:r>
              <a:rPr lang="en-US" dirty="0" err="1" smtClean="0"/>
              <a:t>pojedinci</a:t>
            </a:r>
            <a:r>
              <a:rPr lang="en-US" dirty="0" smtClean="0"/>
              <a:t> pod “</a:t>
            </a:r>
            <a:r>
              <a:rPr lang="en-US" dirty="0" err="1" smtClean="0"/>
              <a:t>velom</a:t>
            </a:r>
            <a:r>
              <a:rPr lang="en-US" dirty="0" smtClean="0"/>
              <a:t> </a:t>
            </a:r>
            <a:r>
              <a:rPr lang="en-US" dirty="0" err="1" smtClean="0"/>
              <a:t>neznanja</a:t>
            </a:r>
            <a:r>
              <a:rPr lang="en-US" dirty="0" smtClean="0"/>
              <a:t>”</a:t>
            </a:r>
            <a:r>
              <a:rPr lang="sr-Latn-RS" dirty="0" smtClean="0"/>
              <a:t> – ne znaju svoje koncepcije dobra, položaj i talente. Uslov nepristrasnosti.</a:t>
            </a:r>
            <a:endParaRPr lang="en-US" dirty="0" smtClean="0"/>
          </a:p>
          <a:p>
            <a:pPr marL="624078" indent="-514350">
              <a:buFont typeface="+mj-lt"/>
              <a:buAutoNum type="arabicPeriod"/>
            </a:pPr>
            <a:r>
              <a:rPr lang="sr-Latn-CS" dirty="0" smtClean="0"/>
              <a:t>Međutim, znaju da je sposobnost autonomnog delovanja (samoodređenje) važna sposobnost i nastoje da je očuvaju </a:t>
            </a:r>
            <a:r>
              <a:rPr lang="sr-Latn-RS" dirty="0" err="1" smtClean="0"/>
              <a:t>p</a:t>
            </a:r>
            <a:r>
              <a:rPr lang="en-US" dirty="0" err="1" smtClean="0"/>
              <a:t>rilikom</a:t>
            </a:r>
            <a:r>
              <a:rPr lang="en-US" dirty="0" smtClean="0"/>
              <a:t> </a:t>
            </a:r>
            <a:r>
              <a:rPr lang="en-US" dirty="0" err="1" smtClean="0"/>
              <a:t>izbora</a:t>
            </a:r>
            <a:r>
              <a:rPr lang="en-US" dirty="0" smtClean="0"/>
              <a:t> </a:t>
            </a:r>
            <a:r>
              <a:rPr lang="en-US" dirty="0" err="1" smtClean="0"/>
              <a:t>principa</a:t>
            </a:r>
            <a:r>
              <a:rPr lang="en-US" dirty="0" smtClean="0"/>
              <a:t> </a:t>
            </a:r>
            <a:r>
              <a:rPr lang="en-US" dirty="0" err="1" smtClean="0"/>
              <a:t>pravde</a:t>
            </a:r>
            <a:r>
              <a:rPr lang="sr-Latn-RS" dirty="0" smtClean="0"/>
              <a:t>. Shodno tome, pojedinci ne biraju principe pravde koji brane određene koncepcije dobra jer sami ne znaju koje su njihove koncepcije dobra, već biraju one principe pravde koji će zaštititi njihovu sposobnost autnonomnog delovanja – sposobnost koja će im pomoći da slede i menjaju svoje koncepcije dobra onda kada se veo neznanja podigne.</a:t>
            </a:r>
            <a:endParaRPr lang="en-US" dirty="0" smtClean="0"/>
          </a:p>
          <a:p>
            <a:r>
              <a:rPr lang="x-none" smtClean="0"/>
              <a:t>Liberalna koncepcija sopstva</a:t>
            </a:r>
            <a:r>
              <a:rPr lang="sr-Latn-RS" dirty="0" smtClean="0"/>
              <a:t> stoga počiva na dve pretpostavke</a:t>
            </a:r>
            <a:r>
              <a:rPr lang="en-US" dirty="0" smtClean="0"/>
              <a:t>: </a:t>
            </a:r>
            <a:endParaRPr lang="x-none" dirty="0" smtClean="0"/>
          </a:p>
          <a:p>
            <a:pPr marL="624078" indent="-514350">
              <a:buFont typeface="+mj-lt"/>
              <a:buAutoNum type="arabicPeriod"/>
            </a:pPr>
            <a:r>
              <a:rPr lang="sr-Latn-RS" dirty="0" err="1" smtClean="0"/>
              <a:t>S</a:t>
            </a:r>
            <a:r>
              <a:rPr lang="en-US" dirty="0" err="1" smtClean="0"/>
              <a:t>opstvo</a:t>
            </a:r>
            <a:r>
              <a:rPr lang="en-US" dirty="0" smtClean="0"/>
              <a:t> </a:t>
            </a:r>
            <a:r>
              <a:rPr lang="en-US" dirty="0" err="1" smtClean="0"/>
              <a:t>prethodi</a:t>
            </a:r>
            <a:r>
              <a:rPr lang="en-US" dirty="0" smtClean="0"/>
              <a:t> </a:t>
            </a:r>
            <a:r>
              <a:rPr lang="en-US" dirty="0" err="1" smtClean="0"/>
              <a:t>ciljevima</a:t>
            </a:r>
            <a:r>
              <a:rPr lang="en-US" dirty="0" smtClean="0"/>
              <a:t> </a:t>
            </a:r>
            <a:r>
              <a:rPr lang="x-none" dirty="0" smtClean="0"/>
              <a:t>(koncepcijama </a:t>
            </a:r>
            <a:r>
              <a:rPr lang="x-none" smtClean="0"/>
              <a:t>dobra)</a:t>
            </a:r>
            <a:endParaRPr lang="x-none" dirty="0" smtClean="0"/>
          </a:p>
          <a:p>
            <a:pPr marL="624078" indent="-514350">
              <a:buFont typeface="+mj-lt"/>
              <a:buAutoNum type="arabicPeriod"/>
            </a:pPr>
            <a:r>
              <a:rPr lang="sr-Latn-RS" dirty="0" smtClean="0"/>
              <a:t>S</a:t>
            </a:r>
            <a:r>
              <a:rPr lang="x-none" smtClean="0"/>
              <a:t>vi </a:t>
            </a:r>
            <a:r>
              <a:rPr lang="x-none" dirty="0" smtClean="0"/>
              <a:t>ciljevi </a:t>
            </a:r>
            <a:r>
              <a:rPr lang="x-none" smtClean="0"/>
              <a:t>su podložni </a:t>
            </a:r>
            <a:r>
              <a:rPr lang="x-none" dirty="0" smtClean="0"/>
              <a:t>biranju </a:t>
            </a:r>
            <a:r>
              <a:rPr lang="x-none" smtClean="0"/>
              <a:t>i </a:t>
            </a:r>
            <a:r>
              <a:rPr lang="en-US" dirty="0" err="1" smtClean="0"/>
              <a:t>promeni</a:t>
            </a:r>
            <a:r>
              <a:rPr lang="en-US" dirty="0" smtClean="0"/>
              <a:t> </a:t>
            </a:r>
            <a:r>
              <a:rPr lang="x-none" smtClean="0"/>
              <a:t>(načelo individualne autonomije)</a:t>
            </a:r>
            <a:endParaRPr lang="x-none" dirty="0" smtClean="0"/>
          </a:p>
        </p:txBody>
      </p:sp>
      <p:sp>
        <p:nvSpPr>
          <p:cNvPr id="3" name="Title 2"/>
          <p:cNvSpPr>
            <a:spLocks noGrp="1"/>
          </p:cNvSpPr>
          <p:nvPr>
            <p:ph type="title"/>
          </p:nvPr>
        </p:nvSpPr>
        <p:spPr/>
        <p:txBody>
          <a:bodyPr/>
          <a:lstStyle/>
          <a:p>
            <a:pPr algn="ctr"/>
            <a:r>
              <a:rPr lang="sr-Latn-CS" dirty="0" smtClean="0"/>
              <a:t>Liberalna koncepcija </a:t>
            </a:r>
            <a:r>
              <a:rPr lang="en-US" dirty="0" err="1" smtClean="0"/>
              <a:t>sopstva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0174"/>
            <a:ext cx="8229600" cy="4507117"/>
          </a:xfrm>
        </p:spPr>
        <p:txBody>
          <a:bodyPr>
            <a:normAutofit fontScale="92500" lnSpcReduction="20000"/>
          </a:bodyPr>
          <a:lstStyle/>
          <a:p>
            <a:pPr marL="624078" indent="-514350"/>
            <a:r>
              <a:rPr lang="sr-Latn-CS" dirty="0" smtClean="0"/>
              <a:t>Američki politički teoretičar Majkl Sandel razvija nekoliko argumenata kojima nastoji da ospori liberalnu tezu da sopstvo prethodi ciljevima, odnosno da su pojedinci ono što, koristeći sposobnost samoodređenja, odaberu da budu u svom životu.</a:t>
            </a:r>
          </a:p>
          <a:p>
            <a:pPr marL="624078" indent="-514350">
              <a:buFont typeface="+mj-lt"/>
              <a:buAutoNum type="arabicPeriod"/>
            </a:pPr>
            <a:r>
              <a:rPr lang="sr-Latn-CS" dirty="0" smtClean="0"/>
              <a:t>Prvi argument: Liberalno sopstvo je prazno.</a:t>
            </a:r>
          </a:p>
          <a:p>
            <a:pPr marL="624078" indent="-514350">
              <a:buFont typeface="+mj-lt"/>
              <a:buAutoNum type="arabicPeriod"/>
            </a:pPr>
            <a:r>
              <a:rPr lang="sr-Latn-CS" dirty="0" smtClean="0"/>
              <a:t>Drugi argument: Liberalno sopstvo je neukorenjeno (</a:t>
            </a:r>
            <a:r>
              <a:rPr lang="sr-Latn-CS" i="1" dirty="0" smtClean="0"/>
              <a:t>unencumbered self </a:t>
            </a:r>
            <a:r>
              <a:rPr lang="sr-Latn-CS" dirty="0" smtClean="0"/>
              <a:t>).</a:t>
            </a:r>
          </a:p>
          <a:p>
            <a:pPr marL="624078" indent="-514350">
              <a:buFont typeface="+mj-lt"/>
              <a:buAutoNum type="arabicPeriod"/>
            </a:pPr>
            <a:r>
              <a:rPr lang="sr-Latn-CS" dirty="0" smtClean="0"/>
              <a:t>Treći argument: Liberalno sopstvo ne uvažava značaj posebnih odnosa</a:t>
            </a:r>
            <a:r>
              <a:rPr lang="en-US" dirty="0" smtClean="0"/>
              <a:t>.</a:t>
            </a:r>
          </a:p>
          <a:p>
            <a:pPr marL="624078" indent="-514350">
              <a:buFont typeface="+mj-lt"/>
              <a:buAutoNum type="arabicPeriod"/>
            </a:pPr>
            <a:r>
              <a:rPr lang="sr-Latn-CS" dirty="0" smtClean="0"/>
              <a:t>Četvrti argument: Samo</a:t>
            </a:r>
            <a:r>
              <a:rPr lang="en-US" dirty="0" err="1" smtClean="0"/>
              <a:t>otkrivaju</a:t>
            </a:r>
            <a:r>
              <a:rPr lang="sr-Latn-CS" dirty="0" smtClean="0"/>
              <a:t>ći umesto autonomnog pojedinca.</a:t>
            </a:r>
          </a:p>
          <a:p>
            <a:pPr marL="624078" indent="-514350"/>
            <a:endParaRPr lang="sr-Latn-CS" dirty="0" smtClean="0"/>
          </a:p>
        </p:txBody>
      </p:sp>
      <p:sp>
        <p:nvSpPr>
          <p:cNvPr id="3" name="Title 2"/>
          <p:cNvSpPr>
            <a:spLocks noGrp="1"/>
          </p:cNvSpPr>
          <p:nvPr>
            <p:ph type="title"/>
          </p:nvPr>
        </p:nvSpPr>
        <p:spPr>
          <a:xfrm>
            <a:off x="457200" y="274638"/>
            <a:ext cx="8229600" cy="1011222"/>
          </a:xfrm>
        </p:spPr>
        <p:txBody>
          <a:bodyPr>
            <a:normAutofit fontScale="90000"/>
          </a:bodyPr>
          <a:lstStyle/>
          <a:p>
            <a:pPr algn="ctr"/>
            <a:r>
              <a:rPr lang="en-US" dirty="0" smtClean="0"/>
              <a:t>K</a:t>
            </a:r>
            <a:r>
              <a:rPr lang="sr-Latn-CS" dirty="0" smtClean="0"/>
              <a:t>ritika liberalnog sopstva</a:t>
            </a:r>
            <a:r>
              <a:rPr lang="en-US" dirty="0" smtClean="0"/>
              <a:t/>
            </a:r>
            <a:br>
              <a:rPr lang="en-US" dirty="0" smtClean="0"/>
            </a:br>
            <a:r>
              <a:rPr lang="en-US" sz="3600" i="1" dirty="0" err="1" smtClean="0"/>
              <a:t>Majkl</a:t>
            </a:r>
            <a:r>
              <a:rPr lang="en-US" sz="3600" i="1" dirty="0" smtClean="0"/>
              <a:t> </a:t>
            </a:r>
            <a:r>
              <a:rPr lang="en-US" sz="3600" i="1" dirty="0" err="1" smtClean="0"/>
              <a:t>Sandel</a:t>
            </a:r>
            <a:endParaRPr lang="sr-Latn-CS" sz="3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Ukoliko</a:t>
            </a:r>
            <a:r>
              <a:rPr lang="en-US" dirty="0" smtClean="0"/>
              <a:t> </a:t>
            </a:r>
            <a:r>
              <a:rPr lang="en-US" dirty="0" err="1" smtClean="0"/>
              <a:t>su</a:t>
            </a:r>
            <a:r>
              <a:rPr lang="en-US" dirty="0" smtClean="0"/>
              <a:t> </a:t>
            </a:r>
            <a:r>
              <a:rPr lang="en-US" dirty="0" err="1" smtClean="0"/>
              <a:t>liberali</a:t>
            </a:r>
            <a:r>
              <a:rPr lang="en-US" dirty="0" smtClean="0"/>
              <a:t> u </a:t>
            </a:r>
            <a:r>
              <a:rPr lang="en-US" dirty="0" err="1" smtClean="0"/>
              <a:t>pravu</a:t>
            </a:r>
            <a:r>
              <a:rPr lang="sr-Latn-CS" dirty="0" smtClean="0"/>
              <a:t>, i sopstvo zaista prethodi svim cljevima, </a:t>
            </a:r>
            <a:r>
              <a:rPr lang="en-US" dirty="0" err="1" smtClean="0"/>
              <a:t>morali</a:t>
            </a:r>
            <a:r>
              <a:rPr lang="en-US" dirty="0" smtClean="0"/>
              <a:t> bi</a:t>
            </a:r>
            <a:r>
              <a:rPr lang="sr-Latn-CS" dirty="0" smtClean="0"/>
              <a:t>smo</a:t>
            </a:r>
            <a:r>
              <a:rPr lang="en-US" dirty="0" smtClean="0"/>
              <a:t> </a:t>
            </a:r>
            <a:r>
              <a:rPr lang="en-US" dirty="0" err="1" smtClean="0"/>
              <a:t>da</a:t>
            </a:r>
            <a:r>
              <a:rPr lang="en-US" dirty="0" smtClean="0"/>
              <a:t> </a:t>
            </a:r>
            <a:r>
              <a:rPr lang="en-US" dirty="0" err="1" smtClean="0"/>
              <a:t>budemo</a:t>
            </a:r>
            <a:r>
              <a:rPr lang="en-US" dirty="0" smtClean="0"/>
              <a:t> u </a:t>
            </a:r>
            <a:r>
              <a:rPr lang="en-US" dirty="0" err="1" smtClean="0"/>
              <a:t>stanju</a:t>
            </a:r>
            <a:r>
              <a:rPr lang="en-US" dirty="0" smtClean="0"/>
              <a:t> </a:t>
            </a:r>
            <a:r>
              <a:rPr lang="en-US" dirty="0" err="1" smtClean="0"/>
              <a:t>da</a:t>
            </a:r>
            <a:r>
              <a:rPr lang="en-US" dirty="0" smtClean="0"/>
              <a:t> </a:t>
            </a:r>
            <a:r>
              <a:rPr lang="en-US" dirty="0" err="1" smtClean="0"/>
              <a:t>samoopa</a:t>
            </a:r>
            <a:r>
              <a:rPr lang="sr-Latn-CS" dirty="0" smtClean="0"/>
              <a:t>žanjem, razgrćući sve što smo ikada birali u životu, dođemo do “nulte tačke” u kojoj postoji prazno sopstvo – tačka od koje smo krenuli da pravimo izbore.</a:t>
            </a:r>
          </a:p>
          <a:p>
            <a:r>
              <a:rPr lang="sr-Latn-CS" dirty="0" smtClean="0"/>
              <a:t>Mi naša sopstva nikada ne opažamo kao stvar bez svojstava, već uvek sebe vidimo kao bića sa puno karakteristika i ciljeva. Niko nikada nije video “praznog” sebe.</a:t>
            </a:r>
          </a:p>
          <a:p>
            <a:r>
              <a:rPr lang="sr-Latn-CS" dirty="0" smtClean="0"/>
              <a:t>To znači da neki ciljevi ipak prethode sopstvu i sposobnosti sopstva da pravi izbore (na primer, većina Hrišćana je krštena pre nego što su mogli da donesu racionalnu odluku o tom činu i to svojstvo smatraju važnim delom ličnog identiteta iako nije stvar </a:t>
            </a:r>
            <a:r>
              <a:rPr lang="sr-Latn-CS" dirty="0" smtClean="0"/>
              <a:t>ličnog izbora</a:t>
            </a:r>
            <a:r>
              <a:rPr lang="sr-Latn-CS" dirty="0" smtClean="0"/>
              <a:t>, već najčešće izbora njihovih roditelja ili šire zajednice).</a:t>
            </a:r>
          </a:p>
          <a:p>
            <a:pPr>
              <a:buNone/>
            </a:pPr>
            <a:endParaRPr lang="en-US" dirty="0"/>
          </a:p>
        </p:txBody>
      </p:sp>
      <p:sp>
        <p:nvSpPr>
          <p:cNvPr id="3" name="Title 2"/>
          <p:cNvSpPr>
            <a:spLocks noGrp="1"/>
          </p:cNvSpPr>
          <p:nvPr>
            <p:ph type="title"/>
          </p:nvPr>
        </p:nvSpPr>
        <p:spPr/>
        <p:txBody>
          <a:bodyPr/>
          <a:lstStyle/>
          <a:p>
            <a:pPr algn="ctr"/>
            <a:r>
              <a:rPr lang="x-none" smtClean="0"/>
              <a:t>Argument </a:t>
            </a:r>
            <a:r>
              <a:rPr lang="sr-Latn-CS" dirty="0" smtClean="0"/>
              <a:t>“punog”</a:t>
            </a:r>
            <a:r>
              <a:rPr lang="x-none" smtClean="0"/>
              <a:t> sopstva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normAutofit fontScale="70000" lnSpcReduction="20000"/>
          </a:bodyPr>
          <a:lstStyle/>
          <a:p>
            <a:pPr>
              <a:buFont typeface="Arial" pitchFamily="34" charset="0"/>
              <a:buChar char="•"/>
            </a:pPr>
            <a:r>
              <a:rPr lang="sr-Latn-RS" dirty="0" smtClean="0"/>
              <a:t>Ukoliko je prethodni argument tačan i ukoliko se liberalno shvatanje sopstva odista kosi sa našim intuicijama o tome kako stvarni pojedinci funkcionišu, onda su identiteti pojedinaca konstituisani i koncepcijama dobra koje nisu birali.</a:t>
            </a:r>
          </a:p>
          <a:p>
            <a:pPr>
              <a:buFont typeface="Arial" pitchFamily="34" charset="0"/>
              <a:buChar char="•"/>
            </a:pPr>
            <a:r>
              <a:rPr lang="sr-Latn-RS" dirty="0" smtClean="0"/>
              <a:t>Ovo nije argument protiv individualne autonomije već pokušaj da se ona “uokviri</a:t>
            </a:r>
            <a:r>
              <a:rPr lang="sr-Latn-RS" dirty="0" smtClean="0"/>
              <a:t>”. Kritička refleksija pretpostavlja pozadinu koja se uzima kao samorazumljiva i koja sama ne može biti predmet refleksije.</a:t>
            </a:r>
            <a:endParaRPr lang="x-none" dirty="0" smtClean="0"/>
          </a:p>
          <a:p>
            <a:pPr>
              <a:buFont typeface="Wingdings" pitchFamily="2" charset="2"/>
              <a:buChar char="Ø"/>
            </a:pPr>
            <a:r>
              <a:rPr lang="sr-Latn-CS" dirty="0" smtClean="0"/>
              <a:t>Naša sopstva su nužno i neizbežno ukorenjena u zajednicama koje našoj individualnoj autonomiju pružaju smisao, kriterijume i opseg izbora. </a:t>
            </a:r>
          </a:p>
          <a:p>
            <a:pPr>
              <a:buFont typeface="Wingdings" pitchFamily="2" charset="2"/>
              <a:buChar char="Ø"/>
            </a:pPr>
            <a:r>
              <a:rPr lang="sr-Latn-CS" dirty="0" smtClean="0"/>
              <a:t>Da bi bila moguća, individualna autonomija mora biti kontekstualizovana. Kontekst nam nudi standarde na osnovu kojih biramo i menjamo ciljeve u životu. Takvi standardi predstavljaju konstitutivne ciljeve koji </a:t>
            </a:r>
            <a:r>
              <a:rPr lang="sr-Latn-CS" u="sng" dirty="0" smtClean="0"/>
              <a:t>prethode</a:t>
            </a:r>
            <a:r>
              <a:rPr lang="sr-Latn-CS" dirty="0" smtClean="0"/>
              <a:t> našem sopstvu i u koje je naše sopstvo ukorenjeno. Dakle, kada pojedinci prave svoje izbore, oni to čine prema pozadinskim </a:t>
            </a:r>
            <a:r>
              <a:rPr lang="sr-Latn-CS" dirty="0" smtClean="0"/>
              <a:t>kriterijumima (“skrivenim uputstvima”) </a:t>
            </a:r>
            <a:r>
              <a:rPr lang="sr-Latn-CS" dirty="0" smtClean="0"/>
              <a:t>koje obezbeđuje zajednica.</a:t>
            </a:r>
          </a:p>
          <a:p>
            <a:pPr>
              <a:buNone/>
            </a:pPr>
            <a:endParaRPr lang="x-none" dirty="0" smtClean="0"/>
          </a:p>
        </p:txBody>
      </p:sp>
      <p:sp>
        <p:nvSpPr>
          <p:cNvPr id="3" name="Title 2"/>
          <p:cNvSpPr>
            <a:spLocks noGrp="1"/>
          </p:cNvSpPr>
          <p:nvPr>
            <p:ph type="title"/>
          </p:nvPr>
        </p:nvSpPr>
        <p:spPr/>
        <p:txBody>
          <a:bodyPr>
            <a:normAutofit fontScale="90000"/>
          </a:bodyPr>
          <a:lstStyle/>
          <a:p>
            <a:pPr algn="ctr"/>
            <a:r>
              <a:rPr lang="x-none" smtClean="0"/>
              <a:t>Argument ukorenjenog sopstva</a:t>
            </a:r>
            <a:r>
              <a:rPr lang="sr-Latn-CS" dirty="0" smtClean="0"/>
              <a:t/>
            </a:r>
            <a:br>
              <a:rPr lang="sr-Latn-CS" dirty="0" smtClean="0"/>
            </a:br>
            <a:r>
              <a:rPr lang="sr-Latn-CS" sz="2700" dirty="0" smtClean="0"/>
              <a:t>(</a:t>
            </a:r>
            <a:r>
              <a:rPr lang="x-none" sz="2700" smtClean="0"/>
              <a:t>ukorenjeno/situirano/sraslo/sputano</a:t>
            </a:r>
            <a:r>
              <a:rPr lang="sr-Latn-CS" sz="2700" dirty="0" smtClean="0"/>
              <a:t>)</a:t>
            </a:r>
            <a:r>
              <a:rPr lang="sr-Latn-CS" dirty="0" smtClean="0"/>
              <a:t/>
            </a:r>
            <a:br>
              <a:rPr lang="sr-Latn-C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x-none" dirty="0" smtClean="0"/>
              <a:t>Osnovno načelo liberalne moralnosti</a:t>
            </a:r>
            <a:r>
              <a:rPr lang="en-US" dirty="0" smtClean="0"/>
              <a:t>: </a:t>
            </a:r>
            <a:r>
              <a:rPr lang="en-US" dirty="0" err="1" smtClean="0"/>
              <a:t>sve</a:t>
            </a:r>
            <a:r>
              <a:rPr lang="en-US" dirty="0" smtClean="0"/>
              <a:t> </a:t>
            </a:r>
            <a:r>
              <a:rPr lang="en-US" dirty="0" err="1" smtClean="0"/>
              <a:t>os</a:t>
            </a:r>
            <a:r>
              <a:rPr lang="x-none" dirty="0" smtClean="0"/>
              <a:t>o</a:t>
            </a:r>
            <a:r>
              <a:rPr lang="en-US" dirty="0" smtClean="0"/>
              <a:t>be </a:t>
            </a:r>
            <a:r>
              <a:rPr lang="en-US" dirty="0" err="1" smtClean="0"/>
              <a:t>jednako</a:t>
            </a:r>
            <a:r>
              <a:rPr lang="en-US" dirty="0" smtClean="0"/>
              <a:t> </a:t>
            </a:r>
            <a:r>
              <a:rPr lang="en-US" dirty="0" err="1" smtClean="0"/>
              <a:t>vrede</a:t>
            </a:r>
            <a:r>
              <a:rPr lang="en-US" dirty="0" smtClean="0"/>
              <a:t> </a:t>
            </a:r>
            <a:r>
              <a:rPr lang="en-US" dirty="0" err="1" smtClean="0"/>
              <a:t>i</a:t>
            </a:r>
            <a:r>
              <a:rPr lang="en-US" dirty="0" smtClean="0"/>
              <a:t> </a:t>
            </a:r>
            <a:r>
              <a:rPr lang="en-US" dirty="0" err="1" smtClean="0"/>
              <a:t>kao</a:t>
            </a:r>
            <a:r>
              <a:rPr lang="en-US" dirty="0" smtClean="0"/>
              <a:t> </a:t>
            </a:r>
            <a:r>
              <a:rPr lang="en-US" dirty="0" err="1" smtClean="0"/>
              <a:t>takve</a:t>
            </a:r>
            <a:r>
              <a:rPr lang="en-US" dirty="0" smtClean="0"/>
              <a:t> </a:t>
            </a:r>
            <a:r>
              <a:rPr lang="en-US" dirty="0" err="1" smtClean="0"/>
              <a:t>zaslu</a:t>
            </a:r>
            <a:r>
              <a:rPr lang="x-none" dirty="0" smtClean="0"/>
              <a:t>žuju jednaku brigu i poštovanje. Time se</a:t>
            </a:r>
            <a:r>
              <a:rPr lang="en-US" dirty="0" smtClean="0"/>
              <a:t>, me</a:t>
            </a:r>
            <a:r>
              <a:rPr lang="x-none" dirty="0" smtClean="0"/>
              <a:t>đutim, ne uviđa značaj posebnih odnosa u kojima se pojedinci nalaze i posebnih dužnosti koje neretko podrazumevaju favorizovanje jedne grupe ljudi (nama bliske) u odnosu na sve druge.</a:t>
            </a:r>
          </a:p>
          <a:p>
            <a:r>
              <a:rPr lang="x-none" dirty="0" smtClean="0"/>
              <a:t>Slučaj dva deteta koja se dave. Koje bi</a:t>
            </a:r>
            <a:r>
              <a:rPr lang="en-US" dirty="0" err="1" smtClean="0"/>
              <a:t>ste</a:t>
            </a:r>
            <a:r>
              <a:rPr lang="x-none" dirty="0" smtClean="0"/>
              <a:t> spasili?</a:t>
            </a:r>
          </a:p>
          <a:p>
            <a:r>
              <a:rPr lang="x-none" dirty="0" smtClean="0"/>
              <a:t>Sandelova kritika Rolsa</a:t>
            </a:r>
            <a:r>
              <a:rPr lang="en-US" dirty="0" smtClean="0"/>
              <a:t>: </a:t>
            </a:r>
            <a:r>
              <a:rPr lang="en-US" dirty="0" err="1" smtClean="0"/>
              <a:t>obaveze</a:t>
            </a:r>
            <a:r>
              <a:rPr lang="en-US" dirty="0" smtClean="0"/>
              <a:t> </a:t>
            </a:r>
            <a:r>
              <a:rPr lang="en-US" dirty="0" err="1" smtClean="0"/>
              <a:t>koje</a:t>
            </a:r>
            <a:r>
              <a:rPr lang="en-US" dirty="0" smtClean="0"/>
              <a:t> </a:t>
            </a:r>
            <a:r>
              <a:rPr lang="en-US" dirty="0" err="1" smtClean="0"/>
              <a:t>proizilaze</a:t>
            </a:r>
            <a:r>
              <a:rPr lang="en-US" dirty="0" smtClean="0"/>
              <a:t> </a:t>
            </a:r>
            <a:r>
              <a:rPr lang="en-US" dirty="0" err="1" smtClean="0"/>
              <a:t>iz</a:t>
            </a:r>
            <a:r>
              <a:rPr lang="en-US" dirty="0" smtClean="0"/>
              <a:t> </a:t>
            </a:r>
            <a:r>
              <a:rPr lang="en-US" dirty="0" err="1" smtClean="0"/>
              <a:t>drugog</a:t>
            </a:r>
            <a:r>
              <a:rPr lang="en-US" dirty="0" smtClean="0"/>
              <a:t> </a:t>
            </a:r>
            <a:r>
              <a:rPr lang="en-US" dirty="0" err="1" smtClean="0"/>
              <a:t>principa</a:t>
            </a:r>
            <a:r>
              <a:rPr lang="en-US" dirty="0" smtClean="0"/>
              <a:t> </a:t>
            </a:r>
            <a:r>
              <a:rPr lang="en-US" dirty="0" err="1" smtClean="0"/>
              <a:t>pravde</a:t>
            </a:r>
            <a:r>
              <a:rPr lang="en-US" dirty="0" smtClean="0"/>
              <a:t> </a:t>
            </a:r>
            <a:r>
              <a:rPr lang="en-US" dirty="0" err="1" smtClean="0"/>
              <a:t>mogu</a:t>
            </a:r>
            <a:r>
              <a:rPr lang="en-US" dirty="0" smtClean="0"/>
              <a:t> </a:t>
            </a:r>
            <a:r>
              <a:rPr lang="en-US" dirty="0" err="1" smtClean="0"/>
              <a:t>prihvatiti</a:t>
            </a:r>
            <a:r>
              <a:rPr lang="en-US" dirty="0" smtClean="0"/>
              <a:t> </a:t>
            </a:r>
            <a:r>
              <a:rPr lang="en-US" dirty="0" err="1" smtClean="0"/>
              <a:t>samo</a:t>
            </a:r>
            <a:r>
              <a:rPr lang="en-US" dirty="0" smtClean="0"/>
              <a:t> </a:t>
            </a:r>
            <a:r>
              <a:rPr lang="en-US" dirty="0" err="1" smtClean="0"/>
              <a:t>pojedinci</a:t>
            </a:r>
            <a:r>
              <a:rPr lang="en-US" dirty="0" smtClean="0"/>
              <a:t> </a:t>
            </a:r>
            <a:r>
              <a:rPr lang="en-US" dirty="0" err="1" smtClean="0"/>
              <a:t>koji</a:t>
            </a:r>
            <a:r>
              <a:rPr lang="en-US" dirty="0" smtClean="0"/>
              <a:t> </a:t>
            </a:r>
            <a:r>
              <a:rPr lang="en-US" dirty="0" err="1" smtClean="0"/>
              <a:t>ose</a:t>
            </a:r>
            <a:r>
              <a:rPr lang="x-none" dirty="0" smtClean="0"/>
              <a:t>ćaju jaku privrženost i solidarnost prema zajednici.</a:t>
            </a:r>
            <a:endParaRPr lang="en-US" dirty="0"/>
          </a:p>
        </p:txBody>
      </p:sp>
      <p:sp>
        <p:nvSpPr>
          <p:cNvPr id="3" name="Title 2"/>
          <p:cNvSpPr>
            <a:spLocks noGrp="1"/>
          </p:cNvSpPr>
          <p:nvPr>
            <p:ph type="title"/>
          </p:nvPr>
        </p:nvSpPr>
        <p:spPr/>
        <p:txBody>
          <a:bodyPr/>
          <a:lstStyle/>
          <a:p>
            <a:pPr algn="ctr"/>
            <a:r>
              <a:rPr lang="x-none" dirty="0" smtClean="0"/>
              <a:t>Argument posebnih odnosa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4649993"/>
          </a:xfrm>
        </p:spPr>
        <p:txBody>
          <a:bodyPr>
            <a:normAutofit fontScale="85000" lnSpcReduction="10000"/>
          </a:bodyPr>
          <a:lstStyle/>
          <a:p>
            <a:r>
              <a:rPr lang="sr-Latn-CS" dirty="0" smtClean="0"/>
              <a:t>Umesto pitanja “Šta ja sve mogu da budem i da biram u životu?”, pojedinci imaju zadatak da postavljaju pitanje “Šta ja to već jesam i u šta sam ukorenjen?”, a obaveza države je da im pomaže u tom poduhvatu.</a:t>
            </a:r>
          </a:p>
          <a:p>
            <a:r>
              <a:rPr lang="en-US" dirty="0" err="1" smtClean="0"/>
              <a:t>Budući</a:t>
            </a:r>
            <a:r>
              <a:rPr lang="en-US" dirty="0" smtClean="0"/>
              <a:t> </a:t>
            </a:r>
            <a:r>
              <a:rPr lang="en-US" dirty="0" err="1" smtClean="0"/>
              <a:t>da</a:t>
            </a:r>
            <a:r>
              <a:rPr lang="en-US" dirty="0" smtClean="0"/>
              <a:t> </a:t>
            </a:r>
            <a:r>
              <a:rPr lang="en-US" dirty="0" err="1" smtClean="0"/>
              <a:t>su</a:t>
            </a:r>
            <a:r>
              <a:rPr lang="en-US" dirty="0" smtClean="0"/>
              <a:t> </a:t>
            </a:r>
            <a:r>
              <a:rPr lang="en-US" dirty="0" err="1" smtClean="0"/>
              <a:t>ti</a:t>
            </a:r>
            <a:r>
              <a:rPr lang="en-US" dirty="0" smtClean="0"/>
              <a:t> </a:t>
            </a:r>
            <a:r>
              <a:rPr lang="en-US" dirty="0" err="1" smtClean="0"/>
              <a:t>ciljevi</a:t>
            </a:r>
            <a:r>
              <a:rPr lang="en-US" dirty="0" smtClean="0"/>
              <a:t> </a:t>
            </a:r>
            <a:r>
              <a:rPr lang="en-US" dirty="0" err="1" smtClean="0"/>
              <a:t>konstitutivni</a:t>
            </a:r>
            <a:r>
              <a:rPr lang="en-US" dirty="0" smtClean="0"/>
              <a:t> </a:t>
            </a:r>
            <a:r>
              <a:rPr lang="en-US" dirty="0" err="1" smtClean="0"/>
              <a:t>za</a:t>
            </a:r>
            <a:r>
              <a:rPr lang="en-US" dirty="0" smtClean="0"/>
              <a:t> </a:t>
            </a:r>
            <a:r>
              <a:rPr lang="en-US" dirty="0" err="1" smtClean="0"/>
              <a:t>mene</a:t>
            </a:r>
            <a:r>
              <a:rPr lang="en-US" dirty="0" smtClean="0"/>
              <a:t> </a:t>
            </a:r>
            <a:r>
              <a:rPr lang="en-US" dirty="0" err="1" smtClean="0"/>
              <a:t>kao</a:t>
            </a:r>
            <a:r>
              <a:rPr lang="en-US" dirty="0" smtClean="0"/>
              <a:t> </a:t>
            </a:r>
            <a:r>
              <a:rPr lang="en-US" dirty="0" err="1" smtClean="0"/>
              <a:t>ličnost</a:t>
            </a:r>
            <a:r>
              <a:rPr lang="en-US" dirty="0" smtClean="0"/>
              <a:t>, </a:t>
            </a:r>
            <a:r>
              <a:rPr lang="en-US" dirty="0" err="1" smtClean="0"/>
              <a:t>ja</a:t>
            </a:r>
            <a:r>
              <a:rPr lang="en-US" dirty="0" smtClean="0"/>
              <a:t> </a:t>
            </a:r>
            <a:r>
              <a:rPr lang="en-US" dirty="0" err="1" smtClean="0"/>
              <a:t>ih</a:t>
            </a:r>
            <a:r>
              <a:rPr lang="en-US" dirty="0" smtClean="0"/>
              <a:t> </a:t>
            </a:r>
            <a:r>
              <a:rPr lang="en-US" dirty="0" err="1" smtClean="0"/>
              <a:t>moram</a:t>
            </a:r>
            <a:r>
              <a:rPr lang="en-US" dirty="0" smtClean="0"/>
              <a:t> </a:t>
            </a:r>
            <a:r>
              <a:rPr lang="en-US" dirty="0" err="1" smtClean="0"/>
              <a:t>uzeti</a:t>
            </a:r>
            <a:r>
              <a:rPr lang="en-US" dirty="0" smtClean="0"/>
              <a:t> </a:t>
            </a:r>
            <a:r>
              <a:rPr lang="en-US" dirty="0" err="1" smtClean="0"/>
              <a:t>kao</a:t>
            </a:r>
            <a:r>
              <a:rPr lang="en-US" dirty="0" smtClean="0"/>
              <a:t> date </a:t>
            </a:r>
            <a:r>
              <a:rPr lang="en-US" dirty="0" err="1" smtClean="0"/>
              <a:t>pri</a:t>
            </a:r>
            <a:r>
              <a:rPr lang="en-US" dirty="0" smtClean="0"/>
              <a:t> </a:t>
            </a:r>
            <a:r>
              <a:rPr lang="en-US" dirty="0" err="1" smtClean="0"/>
              <a:t>odlučivanju</a:t>
            </a:r>
            <a:r>
              <a:rPr lang="en-US" dirty="0" smtClean="0"/>
              <a:t> o tome </a:t>
            </a:r>
            <a:r>
              <a:rPr lang="en-US" dirty="0" err="1" smtClean="0"/>
              <a:t>šta</a:t>
            </a:r>
            <a:r>
              <a:rPr lang="en-US" dirty="0" smtClean="0"/>
              <a:t> </a:t>
            </a:r>
            <a:r>
              <a:rPr lang="en-US" dirty="0" err="1" smtClean="0"/>
              <a:t>da</a:t>
            </a:r>
            <a:r>
              <a:rPr lang="en-US" dirty="0" smtClean="0"/>
              <a:t> </a:t>
            </a:r>
            <a:r>
              <a:rPr lang="en-US" dirty="0" err="1" smtClean="0"/>
              <a:t>uradim</a:t>
            </a:r>
            <a:r>
              <a:rPr lang="en-US" dirty="0" smtClean="0"/>
              <a:t> </a:t>
            </a:r>
            <a:r>
              <a:rPr lang="en-US" dirty="0" err="1" smtClean="0"/>
              <a:t>sa</a:t>
            </a:r>
            <a:r>
              <a:rPr lang="en-US" dirty="0" smtClean="0"/>
              <a:t> </a:t>
            </a:r>
            <a:r>
              <a:rPr lang="en-US" dirty="0" err="1" smtClean="0"/>
              <a:t>svojim</a:t>
            </a:r>
            <a:r>
              <a:rPr lang="en-US" dirty="0" smtClean="0"/>
              <a:t> </a:t>
            </a:r>
            <a:r>
              <a:rPr lang="en-US" dirty="0" err="1" smtClean="0"/>
              <a:t>životom</a:t>
            </a:r>
            <a:r>
              <a:rPr lang="sr-Latn-RS" dirty="0" smtClean="0"/>
              <a:t> i ne bi trebalo da ih dovodim u pitanje, bar ne na način na koji to činim sa “običnim” koncepcijama dobra (izbor fakulteta, hrane, mesta za izlazak itd)</a:t>
            </a:r>
            <a:r>
              <a:rPr lang="en-US" dirty="0" smtClean="0"/>
              <a:t>. </a:t>
            </a:r>
            <a:endParaRPr lang="sr-Latn-RS" dirty="0" smtClean="0"/>
          </a:p>
          <a:p>
            <a:r>
              <a:rPr lang="sr-Latn-RS" dirty="0" smtClean="0"/>
              <a:t>Na primeru Srbije, konstitutivni ciljevi u koje su pojedinci ukorenjeni mogli bi biti ćirlica, pravoslavlje, heteroseksualni brak i drugo.</a:t>
            </a:r>
            <a:endParaRPr lang="en-US" dirty="0"/>
          </a:p>
        </p:txBody>
      </p:sp>
      <p:sp>
        <p:nvSpPr>
          <p:cNvPr id="3" name="Title 2"/>
          <p:cNvSpPr>
            <a:spLocks noGrp="1"/>
          </p:cNvSpPr>
          <p:nvPr>
            <p:ph type="title"/>
          </p:nvPr>
        </p:nvSpPr>
        <p:spPr/>
        <p:txBody>
          <a:bodyPr>
            <a:normAutofit fontScale="90000"/>
          </a:bodyPr>
          <a:lstStyle/>
          <a:p>
            <a:pPr algn="ctr"/>
            <a:r>
              <a:rPr lang="x-none" dirty="0" smtClean="0"/>
              <a:t>S</a:t>
            </a:r>
            <a:r>
              <a:rPr lang="x-none" smtClean="0"/>
              <a:t>amootkrivajući</a:t>
            </a:r>
            <a:r>
              <a:rPr lang="x-none" dirty="0" smtClean="0"/>
              <a:t> umesto autonomnog</a:t>
            </a:r>
            <a:r>
              <a:rPr lang="x-none" smtClean="0"/>
              <a:t> pojedinca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6640</TotalTime>
  <Words>1629</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Prava i zajednica Liberalizam, komunitarizam, republikanizam</vt:lpstr>
      <vt:lpstr>Uvodne napomene</vt:lpstr>
      <vt:lpstr>Tačke (faze) sukoba</vt:lpstr>
      <vt:lpstr>Liberalna koncepcija sopstva</vt:lpstr>
      <vt:lpstr>Kritika liberalnog sopstva Majkl Sandel</vt:lpstr>
      <vt:lpstr>Argument “punog” sopstva</vt:lpstr>
      <vt:lpstr>Argument ukorenjenog sopstva (ukorenjeno/situirano/sraslo/sputano) </vt:lpstr>
      <vt:lpstr>Argument posebnih odnosa</vt:lpstr>
      <vt:lpstr>Samootkrivajući umesto autonomnog pojedinca</vt:lpstr>
      <vt:lpstr>Liberali uzvraćaju udarac</vt:lpstr>
      <vt:lpstr>Kritika liberalnog atomizma Čarls Tejlor, Nesporazumi:rasprava između liberala i komunitaraca</vt:lpstr>
      <vt:lpstr>Ontološke pretpostavke proceduralnog liberalizma</vt:lpstr>
      <vt:lpstr>Tejlorova kritika ontoloških pretpostavki proceduralnog liberalizma</vt:lpstr>
      <vt:lpstr>Argument neodrživosti</vt:lpstr>
      <vt:lpstr>Zajednička dobra</vt:lpstr>
      <vt:lpstr>Komunitarizovanje liberalizma</vt:lpstr>
      <vt:lpstr>Alternativne koncepcije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Prava i zajednica Liberalizam, komunitarizam, republikanizam</dc:title>
  <dc:creator>Nikolina</dc:creator>
  <cp:lastModifiedBy>Nikola</cp:lastModifiedBy>
  <cp:revision>507</cp:revision>
  <dcterms:created xsi:type="dcterms:W3CDTF">2013-03-20T17:40:42Z</dcterms:created>
  <dcterms:modified xsi:type="dcterms:W3CDTF">2020-03-18T18:15:48Z</dcterms:modified>
</cp:coreProperties>
</file>