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58" r:id="rId5"/>
    <p:sldId id="259" r:id="rId6"/>
    <p:sldId id="265" r:id="rId7"/>
    <p:sldId id="264" r:id="rId8"/>
    <p:sldId id="266" r:id="rId9"/>
    <p:sldId id="267" r:id="rId10"/>
    <p:sldId id="268" r:id="rId11"/>
    <p:sldId id="26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417A43-ED54-414D-A334-5E840E415718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C5910E-A4AF-48E6-B27C-0922FE5D9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chr.org/EN/HRBodies/UPR/Pages/RSindex.aspx" TargetMode="External"/><Relationship Id="rId2" Type="http://schemas.openxmlformats.org/officeDocument/2006/relationships/hyperlink" Target="https://ljudskaprava.gov.rs/sh/node/1986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chr.org/EN/pages/hom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Politička tela međunarodnih organizacija i ljudska prava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Savet bezbednosti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cs typeface="Times New Roman" pitchFamily="18" charset="0"/>
              </a:rPr>
              <a:t>Savet bezbednosti je odgovoran za održanje mira i bezbednosti</a:t>
            </a:r>
          </a:p>
          <a:p>
            <a:r>
              <a:rPr lang="en-GB" dirty="0" smtClean="0">
                <a:cs typeface="Times New Roman" pitchFamily="18" charset="0"/>
              </a:rPr>
              <a:t>K</a:t>
            </a:r>
            <a:r>
              <a:rPr lang="sr-Latn-RS" dirty="0" smtClean="0">
                <a:cs typeface="Times New Roman" pitchFamily="18" charset="0"/>
              </a:rPr>
              <a:t>akva je veza međunarodnog mira i bezbednosti i ljudskih prava?</a:t>
            </a:r>
          </a:p>
          <a:p>
            <a:r>
              <a:rPr lang="sr-Latn-RS" dirty="0" smtClean="0">
                <a:cs typeface="Times New Roman" pitchFamily="18" charset="0"/>
              </a:rPr>
              <a:t>SB je razmatrao pitanje Frankove Španije, Južnoafričke Republike, Somalije, Haitija…ne spominjući eksplicitno ljudska prava ali koristeći izraze poput “humanitarne krize” ili “klime straha i progona” šireći koncept međunarodnog mira i bezbednosti</a:t>
            </a:r>
          </a:p>
          <a:p>
            <a:r>
              <a:rPr lang="en-GB" dirty="0" smtClean="0">
                <a:cs typeface="Times New Roman" pitchFamily="18" charset="0"/>
              </a:rPr>
              <a:t>K</a:t>
            </a:r>
            <a:r>
              <a:rPr lang="sr-Latn-RS" dirty="0" smtClean="0">
                <a:cs typeface="Times New Roman" pitchFamily="18" charset="0"/>
              </a:rPr>
              <a:t>rajem 90-tih već eksplicitno spominje ljudska prava u rezolucijama o Avganistanu i Kongu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439850"/>
          </a:xfrm>
        </p:spPr>
        <p:txBody>
          <a:bodyPr>
            <a:noAutofit/>
          </a:bodyPr>
          <a:lstStyle/>
          <a:p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Evropska </a:t>
            </a:r>
            <a:r>
              <a:rPr lang="sr-Latn-RS" sz="3200" dirty="0"/>
              <a:t>unija – zaštita i unapređenje ljudskih prava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U početku četiri ekonomske slobode: sloboda kretanja robe, ljudi, usluga i kapitala</a:t>
            </a:r>
          </a:p>
          <a:p>
            <a:r>
              <a:rPr lang="sr-Latn-RS" dirty="0" smtClean="0"/>
              <a:t>Povelja o osnovnim pravima EU</a:t>
            </a:r>
          </a:p>
          <a:p>
            <a:r>
              <a:rPr lang="sr-Latn-RS" dirty="0" smtClean="0"/>
              <a:t>Evropski sud pravde (Luksemburg) – telo EU</a:t>
            </a:r>
          </a:p>
          <a:p>
            <a:r>
              <a:rPr lang="sr-Latn-RS" dirty="0" smtClean="0"/>
              <a:t>Evropski sud za ljudska prava (Strazbur) – telo Saveta Evrope</a:t>
            </a:r>
          </a:p>
          <a:p>
            <a:r>
              <a:rPr lang="sr-Latn-RS" dirty="0" smtClean="0"/>
              <a:t>Suspendovanje </a:t>
            </a:r>
            <a:r>
              <a:rPr lang="sr-Latn-RS" dirty="0"/>
              <a:t>prava države članice EU (Austrija 2000? Mađarska 2017?)</a:t>
            </a:r>
          </a:p>
          <a:p>
            <a:r>
              <a:rPr lang="sr-Latn-RS" dirty="0"/>
              <a:t>Izveštaji o stanju ljudskih </a:t>
            </a:r>
            <a:r>
              <a:rPr lang="sr-Latn-RS" dirty="0" smtClean="0"/>
              <a:t>prava u trećim zemljama razmatrani od strane </a:t>
            </a:r>
            <a:r>
              <a:rPr lang="sr-Latn-RS" dirty="0"/>
              <a:t>Evropskog parlamenta</a:t>
            </a:r>
          </a:p>
          <a:p>
            <a:r>
              <a:rPr lang="sr-Latn-RS" dirty="0"/>
              <a:t>Godišnji izveštaj o ljudskim pravima Evropskog </a:t>
            </a:r>
            <a:r>
              <a:rPr lang="sr-Latn-RS" dirty="0" smtClean="0"/>
              <a:t>saveta</a:t>
            </a:r>
          </a:p>
          <a:p>
            <a:r>
              <a:rPr lang="sr-Latn-RS" dirty="0" smtClean="0"/>
              <a:t>Od 2007. godine postoji EU Agencija za ljudska prava (</a:t>
            </a:r>
            <a:r>
              <a:rPr lang="en-GB" dirty="0" smtClean="0"/>
              <a:t>European Union Agency for Fundamental</a:t>
            </a:r>
            <a:r>
              <a:rPr lang="sr-Latn-RS" dirty="0" smtClean="0"/>
              <a:t> </a:t>
            </a:r>
            <a:r>
              <a:rPr lang="en-GB" dirty="0" smtClean="0"/>
              <a:t>Rights</a:t>
            </a:r>
            <a:r>
              <a:rPr lang="sr-Latn-R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17637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Druge organizacije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Savet Evrope: Evropska konvencija o ljudskim pravima, Evropska socijalna povelja, Evropska konvencija o zabrani mučenja i nečovečnog ili ponižavajućeg tretmana i kažnjavanja, Okvirna konvencija o zaštiti nacionalnih manjina</a:t>
            </a:r>
          </a:p>
          <a:p>
            <a:r>
              <a:rPr lang="en-GB" dirty="0" smtClean="0"/>
              <a:t>T</a:t>
            </a:r>
            <a:r>
              <a:rPr lang="sr-Latn-RS" dirty="0" smtClean="0"/>
              <a:t>ela Saveta Evrope za nadzor nad sprovođenjem ovih konvencija – najvažniji Evropski sud za ljudska prava</a:t>
            </a:r>
          </a:p>
          <a:p>
            <a:r>
              <a:rPr lang="sr-Latn-RS" dirty="0" smtClean="0"/>
              <a:t>Parlamentarna skupština Saveta Evrope</a:t>
            </a:r>
          </a:p>
          <a:p>
            <a:r>
              <a:rPr lang="sr-Latn-RS" dirty="0" smtClean="0"/>
              <a:t>Komesarka za ljudska prava Saveta Evrope (Dunja Mijatović)</a:t>
            </a:r>
          </a:p>
          <a:p>
            <a:r>
              <a:rPr lang="sr-Latn-RS" dirty="0" smtClean="0"/>
              <a:t>OEBS: </a:t>
            </a:r>
            <a:r>
              <a:rPr lang="en-GB" dirty="0" smtClean="0"/>
              <a:t>Office for Democratic Institutions and Human</a:t>
            </a:r>
            <a:r>
              <a:rPr lang="sr-Latn-RS" dirty="0" smtClean="0"/>
              <a:t> </a:t>
            </a:r>
            <a:r>
              <a:rPr lang="en-GB" dirty="0" smtClean="0"/>
              <a:t>Rights (ODIHR), </a:t>
            </a:r>
            <a:r>
              <a:rPr lang="sr-Latn-RS" dirty="0" smtClean="0"/>
              <a:t>sa sedištem u Varšavi, specijalizovanom za posmatračke misije tokom izbora</a:t>
            </a:r>
            <a:r>
              <a:rPr lang="en-GB" dirty="0" smtClean="0"/>
              <a:t>, </a:t>
            </a:r>
            <a:r>
              <a:rPr lang="sr-Latn-RS" dirty="0" smtClean="0"/>
              <a:t>i Visoki komesar za nacionalne manjine (</a:t>
            </a:r>
            <a:r>
              <a:rPr lang="en-GB" dirty="0" smtClean="0"/>
              <a:t>the High Commissioner on</a:t>
            </a:r>
            <a:r>
              <a:rPr lang="sr-Latn-RS" dirty="0" smtClean="0"/>
              <a:t> </a:t>
            </a:r>
            <a:r>
              <a:rPr lang="en-GB" dirty="0" smtClean="0"/>
              <a:t>National Minorities</a:t>
            </a:r>
            <a:r>
              <a:rPr lang="sr-Latn-RS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Povelja UN usvojena i da bi se…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“…</a:t>
            </a:r>
            <a:r>
              <a:rPr lang="en-GB" dirty="0" err="1" smtClean="0"/>
              <a:t>ponovo</a:t>
            </a:r>
            <a:r>
              <a:rPr lang="en-GB" dirty="0" smtClean="0"/>
              <a:t> </a:t>
            </a:r>
            <a:r>
              <a:rPr lang="en-GB" dirty="0" err="1" smtClean="0"/>
              <a:t>potvrdi</a:t>
            </a:r>
            <a:r>
              <a:rPr lang="sr-Latn-RS" dirty="0" smtClean="0"/>
              <a:t>la </a:t>
            </a:r>
            <a:r>
              <a:rPr lang="en-GB" dirty="0" err="1" smtClean="0"/>
              <a:t>ver</a:t>
            </a:r>
            <a:r>
              <a:rPr lang="sr-Latn-RS" dirty="0" smtClean="0"/>
              <a:t>a</a:t>
            </a:r>
            <a:r>
              <a:rPr lang="en-GB" dirty="0" smtClean="0"/>
              <a:t> u </a:t>
            </a:r>
            <a:r>
              <a:rPr lang="en-GB" dirty="0" err="1" smtClean="0"/>
              <a:t>osnovna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r>
              <a:rPr lang="en-GB" dirty="0" smtClean="0"/>
              <a:t> </a:t>
            </a:r>
            <a:r>
              <a:rPr lang="en-GB" dirty="0" err="1" smtClean="0"/>
              <a:t>čoveka</a:t>
            </a:r>
            <a:r>
              <a:rPr lang="en-GB" dirty="0" smtClean="0"/>
              <a:t>, u </a:t>
            </a:r>
            <a:r>
              <a:rPr lang="en-GB" dirty="0" err="1" smtClean="0"/>
              <a:t>dostojanstvo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vrednost</a:t>
            </a:r>
            <a:r>
              <a:rPr lang="en-GB" dirty="0" smtClean="0"/>
              <a:t> </a:t>
            </a:r>
            <a:r>
              <a:rPr lang="en-GB" dirty="0" err="1" smtClean="0"/>
              <a:t>ljudske</a:t>
            </a:r>
            <a:r>
              <a:rPr lang="en-GB" dirty="0" smtClean="0"/>
              <a:t> </a:t>
            </a:r>
            <a:r>
              <a:rPr lang="en-GB" dirty="0" err="1" smtClean="0"/>
              <a:t>ličnosti</a:t>
            </a:r>
            <a:r>
              <a:rPr lang="en-GB" dirty="0" smtClean="0"/>
              <a:t>, u </a:t>
            </a:r>
            <a:r>
              <a:rPr lang="en-GB" dirty="0" err="1" smtClean="0"/>
              <a:t>ravnopravnost</a:t>
            </a:r>
            <a:r>
              <a:rPr lang="en-GB" dirty="0" smtClean="0"/>
              <a:t> </a:t>
            </a:r>
            <a:r>
              <a:rPr lang="en-GB" dirty="0" err="1" smtClean="0"/>
              <a:t>ljudi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žena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nacija</a:t>
            </a:r>
            <a:r>
              <a:rPr lang="en-GB" dirty="0" smtClean="0"/>
              <a:t> </a:t>
            </a:r>
            <a:r>
              <a:rPr lang="en-GB" dirty="0" err="1" smtClean="0"/>
              <a:t>velikih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malih</a:t>
            </a:r>
            <a:r>
              <a:rPr lang="sr-Latn-RS" dirty="0" smtClean="0"/>
              <a:t>” (iz preambule Povelje UN)</a:t>
            </a:r>
          </a:p>
          <a:p>
            <a:r>
              <a:rPr lang="vi-VN" dirty="0" smtClean="0"/>
              <a:t>Član 1. Ciljevi Ujedinjenih nacija su: 1. </a:t>
            </a:r>
            <a:r>
              <a:rPr lang="vi-VN" b="1" dirty="0" smtClean="0"/>
              <a:t>održanje međunarodnog mira i bezbednosti</a:t>
            </a:r>
            <a:r>
              <a:rPr lang="vi-VN" dirty="0" smtClean="0"/>
              <a:t> i u tu svrhu: preduzimanje efikasnih kolektivnih mera radi sprečavanja i otklanjanja pretnji miru i suzbijanje akata agresije ili drugih povreda mira, kao i postizanje mirnim sredstvima, a u skladu s načelima pravde i međunarodnog prava, sređivanja ili rešavanja međunarodnih sporova ili situacija koji bi mogli dovesti do povrede mira; 2. </a:t>
            </a:r>
            <a:r>
              <a:rPr lang="vi-VN" b="1" dirty="0" smtClean="0"/>
              <a:t>razvijanje među nacijama prijateljskih odnosa </a:t>
            </a:r>
            <a:r>
              <a:rPr lang="vi-VN" dirty="0" smtClean="0"/>
              <a:t>zasnovanih na poštovanju načela ravnopravnosti i samoopredeljenja naroda i preduzimanje drugih odgovarajućih mera radi učvršćenja opšteg mira; 3. </a:t>
            </a:r>
            <a:r>
              <a:rPr lang="vi-VN" b="1" dirty="0" smtClean="0"/>
              <a:t>postizanje međunarodne saradnje </a:t>
            </a:r>
            <a:r>
              <a:rPr lang="vi-VN" dirty="0" smtClean="0"/>
              <a:t>rešavanjem međunarodnih problema, ekonomske, socijalne, kulturne ili humanitarne prirode, </a:t>
            </a:r>
            <a:r>
              <a:rPr lang="vi-VN" b="1" i="1" dirty="0" smtClean="0"/>
              <a:t>i unapređivanje i podsticanje poštovanja prava čoveka i osnovnih sloboda za sve bez obzira na rasu, pol, jezik ili veru</a:t>
            </a:r>
            <a:r>
              <a:rPr lang="vi-VN" dirty="0" smtClean="0"/>
              <a:t>; i 4. da postanu središte za usklađivanje akcija preduzetih radi postizanja ovih zajedničkih ciljeva.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Ujedinjene nacije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Uspostavljanje standarda je prvi korak ka promovisanju i zaštiti ljudskih prava: da bi se prava međunarodno štitila, moraju postojati međunarodni standardi – UN ima ulogu u postavljanju ovih standarda</a:t>
            </a:r>
          </a:p>
          <a:p>
            <a:r>
              <a:rPr lang="sr-Latn-RS" dirty="0" smtClean="0"/>
              <a:t>Procena situacije stanja ljudskih prava u konkretnim zemljama i u konkretnim slučajevima </a:t>
            </a:r>
          </a:p>
          <a:p>
            <a:r>
              <a:rPr lang="sr-Latn-RS" dirty="0" smtClean="0"/>
              <a:t>Koji je posao lakši i manje kontroverzan?</a:t>
            </a:r>
          </a:p>
          <a:p>
            <a:r>
              <a:rPr lang="en-GB" dirty="0" smtClean="0"/>
              <a:t>P</a:t>
            </a:r>
            <a:r>
              <a:rPr lang="sr-Latn-RS" dirty="0" smtClean="0"/>
              <a:t>olitička tela i ekspertska tela u zaštiti ljudskih prava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Ujedinjene nacije – stvaranje normi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r-Latn-RS" dirty="0"/>
              <a:t>Stvaranje normi u UN kao unapređivanje </a:t>
            </a:r>
            <a:r>
              <a:rPr lang="sr-Latn-RS" dirty="0" smtClean="0"/>
              <a:t>ljudskih prava</a:t>
            </a:r>
            <a:endParaRPr lang="en-GB" dirty="0"/>
          </a:p>
          <a:p>
            <a:r>
              <a:rPr lang="sr-Latn-RS" dirty="0" smtClean="0"/>
              <a:t>Politička tela koja čine predstavnici država: Generalna skupština (sve države članice UN); Komisija </a:t>
            </a:r>
            <a:r>
              <a:rPr lang="sr-Latn-RS" dirty="0"/>
              <a:t>za ljudska </a:t>
            </a:r>
            <a:r>
              <a:rPr lang="sr-Latn-RS" dirty="0" smtClean="0"/>
              <a:t>prava (funkcionalno telo Ekonomsko-socijalnog saveta), koju je 2006. godine nasledio Savet UN za ljudska prava (47 država)</a:t>
            </a:r>
          </a:p>
          <a:p>
            <a:r>
              <a:rPr lang="en-GB" dirty="0" smtClean="0"/>
              <a:t>P</a:t>
            </a:r>
            <a:r>
              <a:rPr lang="sr-Latn-RS" dirty="0" smtClean="0"/>
              <a:t>olitička tela često ne mogu biti fer i objektivna u oceni stanja u konkretnim zemljama, ali njihove ocene imaju veću težinu od ocena ekspertskih tela</a:t>
            </a:r>
            <a:endParaRPr lang="sr-Latn-RS" dirty="0"/>
          </a:p>
          <a:p>
            <a:r>
              <a:rPr lang="sr-Latn-RS" dirty="0" smtClean="0"/>
              <a:t>Proces stvaranja normi </a:t>
            </a:r>
            <a:r>
              <a:rPr lang="sr-Latn-RS" dirty="0"/>
              <a:t>obično počinje deklaracijama </a:t>
            </a:r>
            <a:r>
              <a:rPr lang="sr-Latn-RS" dirty="0" smtClean="0"/>
              <a:t>u Generalnoj skupštini UN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85891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Ujedinjene nacije – monitoring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5124472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 smtClean="0"/>
              <a:t>“</a:t>
            </a:r>
            <a:r>
              <a:rPr lang="vi-VN" dirty="0" smtClean="0"/>
              <a:t>ništa u ovoj Povelji ne ovlašćuje Ujedinjene nacije da se mešaju u pitanja koja se po suštini nalaze u unutrašnjoj nadležnosti svake države niti zahteva od </a:t>
            </a:r>
            <a:r>
              <a:rPr lang="vi-VN" dirty="0" smtClean="0"/>
              <a:t>članova </a:t>
            </a:r>
            <a:r>
              <a:rPr lang="vi-VN" dirty="0" smtClean="0"/>
              <a:t>da takva pitanja iznose na rešavanje na osnovu ove Povelje; ali ovo načelo neće uticati na primenu prinudnih mera predviđenih u glavi VII.</a:t>
            </a:r>
            <a:r>
              <a:rPr lang="sr-Latn-RS" dirty="0" smtClean="0"/>
              <a:t>” (član 2, stav 7, Povelje UN)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ok se nije razvila jasna procedura ocene stanja ljudskih prava u pojedinim zemljama, države nisu bile voljne da podlegnu ovoj proceni; konkretni slučajevi kršenja prava (Južnoafrička Republika, SSSR i zemlje Istočnog bloka) naterali su GS na krene da osmišljava proceduru kako bi utvrdila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postojanje konzistentnog šablona kršenja ljudskih prava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ECOSOC inicijalno nije davao mogućnost Komisiji za ljudska prava da reaguje na peticije koje su pristizale; posle godina pritisaka i sporog napredovanja, krajem 70tih se moglo saznati koje države se preispituju mada ne i iz kojih razloga; reakcija i na državni udar u Čileu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ok se procedura razvila kako u Komisiji tako i u Generalnoj skupštini, već je nastao i Komitet za ljudska prava (ekspertsko telo)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1024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Univerzalni periodični pregled (Universal periodic review)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Univerzalni</a:t>
            </a:r>
            <a:r>
              <a:rPr lang="en-GB" dirty="0" smtClean="0"/>
              <a:t> </a:t>
            </a:r>
            <a:r>
              <a:rPr lang="en-GB" dirty="0" err="1" smtClean="0"/>
              <a:t>periodični</a:t>
            </a:r>
            <a:r>
              <a:rPr lang="en-GB" dirty="0" smtClean="0"/>
              <a:t> </a:t>
            </a:r>
            <a:r>
              <a:rPr lang="en-GB" dirty="0" err="1" smtClean="0"/>
              <a:t>pregled</a:t>
            </a:r>
            <a:r>
              <a:rPr lang="en-GB" dirty="0" smtClean="0"/>
              <a:t> </a:t>
            </a:r>
            <a:r>
              <a:rPr lang="en-GB" dirty="0" err="1" smtClean="0"/>
              <a:t>Savet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ljudska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r>
              <a:rPr lang="en-GB" dirty="0" smtClean="0"/>
              <a:t> </a:t>
            </a:r>
            <a:r>
              <a:rPr lang="en-GB" dirty="0" err="1" smtClean="0"/>
              <a:t>ostvaruje</a:t>
            </a:r>
            <a:r>
              <a:rPr lang="en-GB" dirty="0" smtClean="0"/>
              <a:t> </a:t>
            </a:r>
            <a:r>
              <a:rPr lang="en-GB" dirty="0" err="1" smtClean="0"/>
              <a:t>razmatranjem</a:t>
            </a:r>
            <a:r>
              <a:rPr lang="en-GB" dirty="0" smtClean="0"/>
              <a:t> tri </a:t>
            </a:r>
            <a:r>
              <a:rPr lang="en-GB" dirty="0" err="1" smtClean="0"/>
              <a:t>osnovna</a:t>
            </a:r>
            <a:r>
              <a:rPr lang="en-GB" dirty="0" smtClean="0"/>
              <a:t> </a:t>
            </a:r>
            <a:r>
              <a:rPr lang="en-GB" dirty="0" err="1" smtClean="0"/>
              <a:t>dokumenta</a:t>
            </a:r>
            <a:r>
              <a:rPr lang="en-GB" dirty="0" smtClean="0"/>
              <a:t> (</a:t>
            </a:r>
            <a:r>
              <a:rPr lang="en-GB" dirty="0" err="1" smtClean="0"/>
              <a:t>državni</a:t>
            </a:r>
            <a:r>
              <a:rPr lang="en-GB" dirty="0" smtClean="0"/>
              <a:t>  </a:t>
            </a:r>
            <a:r>
              <a:rPr lang="en-GB" dirty="0" err="1" smtClean="0"/>
              <a:t>izveštaj</a:t>
            </a:r>
            <a:r>
              <a:rPr lang="en-GB" dirty="0" smtClean="0"/>
              <a:t> o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ljudskih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r>
              <a:rPr lang="en-GB" dirty="0" smtClean="0"/>
              <a:t>, </a:t>
            </a:r>
            <a:r>
              <a:rPr lang="en-GB" dirty="0" err="1" smtClean="0"/>
              <a:t>izveštaj</a:t>
            </a:r>
            <a:r>
              <a:rPr lang="en-GB" dirty="0" smtClean="0"/>
              <a:t> </a:t>
            </a:r>
            <a:r>
              <a:rPr lang="en-GB" dirty="0" err="1" smtClean="0"/>
              <a:t>Kancelarije</a:t>
            </a:r>
            <a:r>
              <a:rPr lang="en-GB" dirty="0" smtClean="0"/>
              <a:t> </a:t>
            </a:r>
            <a:r>
              <a:rPr lang="en-GB" dirty="0" err="1" smtClean="0"/>
              <a:t>visokog</a:t>
            </a:r>
            <a:r>
              <a:rPr lang="en-GB" dirty="0" smtClean="0"/>
              <a:t> </a:t>
            </a:r>
            <a:r>
              <a:rPr lang="en-GB" dirty="0" err="1" smtClean="0"/>
              <a:t>komesara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ljudska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zasniva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izveštajima</a:t>
            </a:r>
            <a:r>
              <a:rPr lang="en-GB" dirty="0" smtClean="0"/>
              <a:t> </a:t>
            </a:r>
            <a:r>
              <a:rPr lang="en-GB" dirty="0" err="1" smtClean="0"/>
              <a:t>ugovornih</a:t>
            </a:r>
            <a:r>
              <a:rPr lang="en-GB" dirty="0" smtClean="0"/>
              <a:t> </a:t>
            </a:r>
            <a:r>
              <a:rPr lang="en-GB" dirty="0" err="1" smtClean="0"/>
              <a:t>tela</a:t>
            </a:r>
            <a:r>
              <a:rPr lang="en-GB" dirty="0" smtClean="0"/>
              <a:t> UN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informacijama</a:t>
            </a:r>
            <a:r>
              <a:rPr lang="en-GB" dirty="0" smtClean="0"/>
              <a:t> </a:t>
            </a:r>
            <a:r>
              <a:rPr lang="en-GB" dirty="0" err="1" smtClean="0"/>
              <a:t>specijalnih</a:t>
            </a:r>
            <a:r>
              <a:rPr lang="en-GB" dirty="0" smtClean="0"/>
              <a:t> </a:t>
            </a:r>
            <a:r>
              <a:rPr lang="en-GB" dirty="0" err="1" smtClean="0"/>
              <a:t>procedura</a:t>
            </a:r>
            <a:r>
              <a:rPr lang="en-GB" dirty="0" smtClean="0"/>
              <a:t> UN, </a:t>
            </a:r>
            <a:r>
              <a:rPr lang="en-GB" dirty="0" err="1" smtClean="0"/>
              <a:t>izveštaj</a:t>
            </a:r>
            <a:r>
              <a:rPr lang="en-GB" dirty="0" smtClean="0"/>
              <a:t> </a:t>
            </a:r>
            <a:r>
              <a:rPr lang="en-GB" dirty="0" err="1" smtClean="0"/>
              <a:t>Kancelarije</a:t>
            </a:r>
            <a:r>
              <a:rPr lang="en-GB" dirty="0" smtClean="0"/>
              <a:t> </a:t>
            </a:r>
            <a:r>
              <a:rPr lang="en-GB" dirty="0" err="1" smtClean="0"/>
              <a:t>visokog</a:t>
            </a:r>
            <a:r>
              <a:rPr lang="en-GB" dirty="0" smtClean="0"/>
              <a:t> </a:t>
            </a:r>
            <a:r>
              <a:rPr lang="en-GB" dirty="0" err="1" smtClean="0"/>
              <a:t>komesara</a:t>
            </a:r>
            <a:r>
              <a:rPr lang="en-GB" dirty="0" smtClean="0"/>
              <a:t> UN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ljudska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zasniva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informacijama</a:t>
            </a:r>
            <a:r>
              <a:rPr lang="en-GB" dirty="0" smtClean="0"/>
              <a:t> </a:t>
            </a:r>
            <a:r>
              <a:rPr lang="en-GB" dirty="0" err="1" smtClean="0"/>
              <a:t>nevladinih</a:t>
            </a:r>
            <a:r>
              <a:rPr lang="en-GB" dirty="0" smtClean="0"/>
              <a:t> </a:t>
            </a:r>
            <a:r>
              <a:rPr lang="en-GB" dirty="0" err="1" smtClean="0"/>
              <a:t>organizacija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drugih</a:t>
            </a:r>
            <a:r>
              <a:rPr lang="en-GB" dirty="0" smtClean="0"/>
              <a:t> </a:t>
            </a:r>
            <a:r>
              <a:rPr lang="en-GB" dirty="0" err="1" smtClean="0"/>
              <a:t>zainteresovanih</a:t>
            </a:r>
            <a:r>
              <a:rPr lang="en-GB" dirty="0" smtClean="0"/>
              <a:t> </a:t>
            </a:r>
            <a:r>
              <a:rPr lang="en-GB" dirty="0" err="1" smtClean="0"/>
              <a:t>subjekata</a:t>
            </a:r>
            <a:r>
              <a:rPr lang="en-GB" dirty="0" smtClean="0"/>
              <a:t>) </a:t>
            </a:r>
            <a:r>
              <a:rPr lang="en-GB" dirty="0" err="1" smtClean="0"/>
              <a:t>i</a:t>
            </a:r>
            <a:r>
              <a:rPr lang="en-GB" dirty="0" smtClean="0"/>
              <a:t>  </a:t>
            </a:r>
            <a:r>
              <a:rPr lang="en-GB" dirty="0" err="1" smtClean="0"/>
              <a:t>usmenim</a:t>
            </a:r>
            <a:r>
              <a:rPr lang="en-GB" dirty="0" smtClean="0"/>
              <a:t> </a:t>
            </a:r>
            <a:r>
              <a:rPr lang="en-GB" dirty="0" err="1" smtClean="0"/>
              <a:t>dijalogom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državnom</a:t>
            </a:r>
            <a:r>
              <a:rPr lang="en-GB" dirty="0" smtClean="0"/>
              <a:t> </a:t>
            </a:r>
            <a:r>
              <a:rPr lang="en-GB" dirty="0" err="1" smtClean="0"/>
              <a:t>delegacijom</a:t>
            </a:r>
            <a:r>
              <a:rPr lang="en-GB" dirty="0" smtClean="0"/>
              <a:t>. </a:t>
            </a:r>
            <a:r>
              <a:rPr lang="en-GB" dirty="0" err="1" smtClean="0"/>
              <a:t>Pregled</a:t>
            </a:r>
            <a:r>
              <a:rPr lang="en-GB" dirty="0" smtClean="0"/>
              <a:t> se </a:t>
            </a:r>
            <a:r>
              <a:rPr lang="en-GB" dirty="0" err="1" smtClean="0"/>
              <a:t>sprovodi</a:t>
            </a:r>
            <a:r>
              <a:rPr lang="en-GB" dirty="0" smtClean="0"/>
              <a:t> u </a:t>
            </a:r>
            <a:r>
              <a:rPr lang="en-GB" dirty="0" err="1" smtClean="0"/>
              <a:t>okviru</a:t>
            </a:r>
            <a:r>
              <a:rPr lang="en-GB" dirty="0" smtClean="0"/>
              <a:t> </a:t>
            </a:r>
            <a:r>
              <a:rPr lang="en-GB" dirty="0" err="1" smtClean="0"/>
              <a:t>Radne</a:t>
            </a:r>
            <a:r>
              <a:rPr lang="en-GB" dirty="0" smtClean="0"/>
              <a:t> </a:t>
            </a:r>
            <a:r>
              <a:rPr lang="en-GB" dirty="0" err="1" smtClean="0"/>
              <a:t>grupe</a:t>
            </a:r>
            <a:r>
              <a:rPr lang="en-GB" dirty="0" smtClean="0"/>
              <a:t> </a:t>
            </a:r>
            <a:r>
              <a:rPr lang="en-GB" dirty="0" err="1" smtClean="0"/>
              <a:t>Saveta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ljudska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r>
              <a:rPr lang="en-GB" dirty="0" smtClean="0"/>
              <a:t>.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Izveštaji za Srbiju se mogu naći ovde: </a:t>
            </a:r>
            <a:r>
              <a:rPr lang="en-GB" dirty="0" smtClean="0">
                <a:hlinkClick r:id="rId2"/>
              </a:rPr>
              <a:t>https://ljudskaprava.gov.rs/sh/node/19860</a:t>
            </a:r>
            <a:endParaRPr lang="sr-Latn-RS" dirty="0" smtClean="0">
              <a:hlinkClick r:id="rId3"/>
            </a:endParaRP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Posebne procedure: kako doći do podataka?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Sistem izvestilaca o pojedinim zemljama: izvori u zemlji ili van zemlje, u slučaju uskraćivanja gostoprimstva izvestiocima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Tematski izvestioci</a:t>
            </a:r>
          </a:p>
          <a:p>
            <a:pPr lvl="0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Načelo neintervencije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Da li je npr. rezolucija Generalne skupštine o ljudskih pravima u nekoj konkretnoj zemlji čin mešanja u unutrašnje poslove te zemlje?</a:t>
            </a:r>
          </a:p>
          <a:p>
            <a:r>
              <a:rPr lang="sr-Latn-RS" dirty="0" smtClean="0"/>
              <a:t>Da li je pitanje ljudskih prava unutrašnje pitanje svake zemlje?</a:t>
            </a:r>
          </a:p>
          <a:p>
            <a:r>
              <a:rPr lang="sr-Latn-RS" dirty="0" smtClean="0"/>
              <a:t>Prema Savetodavnom mišljenju Stalnog suda međunarodne pravde </a:t>
            </a:r>
            <a:r>
              <a:rPr lang="vi-VN" sz="2400" dirty="0" smtClean="0"/>
              <a:t>koje se odnosi na uredbe o državljanstvu Tunisa i Maroka iz 1923. godine: “Pitanje da li je određena materija isključivo u unutrašnjoj nadležnosti određene države u suštini je relativno pitanje, odnosno zavisi od razvoja međunarodnih odnosa.” </a:t>
            </a:r>
            <a:endParaRPr lang="sr-Latn-RS" sz="2400" dirty="0" smtClean="0"/>
          </a:p>
          <a:p>
            <a:r>
              <a:rPr lang="sr-Latn-RS" sz="2400" dirty="0" smtClean="0">
                <a:latin typeface="Perpetua" pitchFamily="18" charset="0"/>
              </a:rPr>
              <a:t>R2P (Responsibility to protect): Odgovornost da se zaštiti</a:t>
            </a:r>
            <a:endParaRPr lang="en-GB" sz="24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OHCHR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cs typeface="Times New Roman" pitchFamily="18" charset="0"/>
              </a:rPr>
              <a:t>Visoki komesar UN za ljudska prava 1993.; danas Kancelarija visokog komesara za ljudska prava (</a:t>
            </a:r>
            <a:r>
              <a:rPr lang="en-GB" dirty="0" smtClean="0"/>
              <a:t>Office of the High</a:t>
            </a:r>
            <a:r>
              <a:rPr lang="sr-Latn-RS" dirty="0" smtClean="0"/>
              <a:t> </a:t>
            </a:r>
            <a:r>
              <a:rPr lang="en-GB" dirty="0" smtClean="0"/>
              <a:t>Commissioner for Human Rights </a:t>
            </a:r>
            <a:r>
              <a:rPr lang="sr-Latn-RS" dirty="0" smtClean="0"/>
              <a:t>- </a:t>
            </a:r>
            <a:r>
              <a:rPr lang="en-GB" dirty="0" smtClean="0"/>
              <a:t>OHCHR)</a:t>
            </a:r>
            <a:endParaRPr lang="sr-Latn-RS" dirty="0" smtClean="0"/>
          </a:p>
          <a:p>
            <a:r>
              <a:rPr lang="en-GB" dirty="0" smtClean="0">
                <a:cs typeface="Times New Roman" pitchFamily="18" charset="0"/>
              </a:rPr>
              <a:t>I</a:t>
            </a:r>
            <a:r>
              <a:rPr lang="sr-Latn-RS" dirty="0" smtClean="0">
                <a:cs typeface="Times New Roman" pitchFamily="18" charset="0"/>
              </a:rPr>
              <a:t>mplementacija odluka političkih tela, obezbeđenje materijalnih sredstava za različite misije u vezi sa ljudskim pravima, definiše konkretne zadatke…</a:t>
            </a:r>
          </a:p>
          <a:p>
            <a:r>
              <a:rPr lang="en-GB" dirty="0" smtClean="0">
                <a:cs typeface="Times New Roman" pitchFamily="18" charset="0"/>
              </a:rPr>
              <a:t>R</a:t>
            </a:r>
            <a:r>
              <a:rPr lang="sr-Latn-RS" dirty="0" smtClean="0">
                <a:cs typeface="Times New Roman" pitchFamily="18" charset="0"/>
              </a:rPr>
              <a:t>eaguje u hitnim situacijama kao na primer u vezi sa covid-19</a:t>
            </a:r>
          </a:p>
          <a:p>
            <a:r>
              <a:rPr lang="sr-Latn-RS" dirty="0" smtClean="0">
                <a:cs typeface="Times New Roman" pitchFamily="18" charset="0"/>
              </a:rPr>
              <a:t>Sadašnja Visoka komesarka za ljudska prava je </a:t>
            </a:r>
            <a:r>
              <a:rPr lang="en-GB" dirty="0" smtClean="0"/>
              <a:t>Michelle </a:t>
            </a:r>
            <a:r>
              <a:rPr lang="en-GB" dirty="0" err="1" smtClean="0"/>
              <a:t>Bachelet</a:t>
            </a:r>
            <a:r>
              <a:rPr lang="sr-Latn-RS" dirty="0" smtClean="0"/>
              <a:t>, bivša predsednica Čilea</a:t>
            </a:r>
          </a:p>
          <a:p>
            <a:r>
              <a:rPr lang="en-GB" dirty="0" smtClean="0">
                <a:hlinkClick r:id="rId2"/>
              </a:rPr>
              <a:t>https://www.ohchr.org/EN/pages/home.aspx</a:t>
            </a:r>
            <a:endParaRPr lang="sr-Latn-RS" dirty="0" smtClean="0"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307</TotalTime>
  <Words>1043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Politička tela međunarodnih organizacija i ljudska prava</vt:lpstr>
      <vt:lpstr>Povelja UN usvojena i da bi se…</vt:lpstr>
      <vt:lpstr>Ujedinjene nacije</vt:lpstr>
      <vt:lpstr>Ujedinjene nacije – stvaranje normi </vt:lpstr>
      <vt:lpstr>Ujedinjene nacije – monitoring  </vt:lpstr>
      <vt:lpstr>Univerzalni periodični pregled (Universal periodic review)</vt:lpstr>
      <vt:lpstr>Posebne procedure: kako doći do podataka?</vt:lpstr>
      <vt:lpstr>Načelo neintervencije</vt:lpstr>
      <vt:lpstr>OHCHR</vt:lpstr>
      <vt:lpstr>Savet bezbednosti</vt:lpstr>
      <vt:lpstr>    Evropska unija – zaštita i unapređenje ljudskih prava </vt:lpstr>
      <vt:lpstr>Druge organizacije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Politička tela međunarodnih organizacija i ljudska prava</dc:title>
  <dc:creator>Biljana Đorđević</dc:creator>
  <cp:lastModifiedBy>Biljana Đorđević</cp:lastModifiedBy>
  <cp:revision>21</cp:revision>
  <dcterms:created xsi:type="dcterms:W3CDTF">2020-04-21T20:51:56Z</dcterms:created>
  <dcterms:modified xsi:type="dcterms:W3CDTF">2020-04-22T13:19:24Z</dcterms:modified>
</cp:coreProperties>
</file>