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16" r:id="rId3"/>
    <p:sldId id="310" r:id="rId4"/>
    <p:sldId id="311" r:id="rId5"/>
    <p:sldId id="312" r:id="rId6"/>
    <p:sldId id="314" r:id="rId7"/>
    <p:sldId id="317" r:id="rId8"/>
    <p:sldId id="324" r:id="rId9"/>
    <p:sldId id="320" r:id="rId10"/>
    <p:sldId id="323" r:id="rId11"/>
    <p:sldId id="322" r:id="rId12"/>
    <p:sldId id="325" r:id="rId13"/>
    <p:sldId id="326" r:id="rId14"/>
    <p:sldId id="319" r:id="rId15"/>
    <p:sldId id="327" r:id="rId16"/>
    <p:sldId id="313" r:id="rId17"/>
    <p:sldId id="328" r:id="rId18"/>
    <p:sldId id="329" r:id="rId19"/>
    <p:sldId id="308" r:id="rId20"/>
    <p:sldId id="299" r:id="rId21"/>
    <p:sldId id="318" r:id="rId22"/>
    <p:sldId id="302" r:id="rId23"/>
    <p:sldId id="303" r:id="rId24"/>
    <p:sldId id="304" r:id="rId25"/>
    <p:sldId id="330" r:id="rId26"/>
    <p:sldId id="305" r:id="rId27"/>
    <p:sldId id="306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593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49CD7-A283-4A2D-A027-62913B3C5CD3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E5338-BD16-4B63-B6FC-9E075682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35B6-57CC-42EE-9CDC-AAE7AF787507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259A67D-8EE8-4E24-A3A8-CF48CB190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35B6-57CC-42EE-9CDC-AAE7AF787507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67D-8EE8-4E24-A3A8-CF48CB190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35B6-57CC-42EE-9CDC-AAE7AF787507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67D-8EE8-4E24-A3A8-CF48CB190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35B6-57CC-42EE-9CDC-AAE7AF787507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67D-8EE8-4E24-A3A8-CF48CB190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35B6-57CC-42EE-9CDC-AAE7AF787507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59A67D-8EE8-4E24-A3A8-CF48CB190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35B6-57CC-42EE-9CDC-AAE7AF787507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67D-8EE8-4E24-A3A8-CF48CB190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35B6-57CC-42EE-9CDC-AAE7AF787507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67D-8EE8-4E24-A3A8-CF48CB190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35B6-57CC-42EE-9CDC-AAE7AF787507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67D-8EE8-4E24-A3A8-CF48CB190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35B6-57CC-42EE-9CDC-AAE7AF787507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67D-8EE8-4E24-A3A8-CF48CB190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35B6-57CC-42EE-9CDC-AAE7AF787507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67D-8EE8-4E24-A3A8-CF48CB190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35B6-57CC-42EE-9CDC-AAE7AF787507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59A67D-8EE8-4E24-A3A8-CF48CB190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1F35B6-57CC-42EE-9CDC-AAE7AF787507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259A67D-8EE8-4E24-A3A8-CF48CB190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00438"/>
            <a:ext cx="6400800" cy="1300162"/>
          </a:xfrm>
        </p:spPr>
        <p:txBody>
          <a:bodyPr/>
          <a:lstStyle/>
          <a:p>
            <a:r>
              <a:rPr lang="sr-Latn-RS" dirty="0" smtClean="0"/>
              <a:t>Savremena politička teorija, 5.04. 2023.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x-none" sz="4400" smtClean="0"/>
              <a:t>POLITIKA PRIZNANJA</a:t>
            </a:r>
            <a:r>
              <a:rPr lang="sr-Latn-BA" sz="4400" dirty="0" smtClean="0"/>
              <a:t/>
            </a:r>
            <a:br>
              <a:rPr lang="sr-Latn-BA" sz="4400" dirty="0" smtClean="0"/>
            </a:br>
            <a:r>
              <a:rPr lang="sr-Latn-BA" sz="4400" dirty="0" smtClean="0"/>
              <a:t>- nastavak -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Windows\system32\config\systemprofile\Desktop\NEVERNICA-Ajan-Hirsi-Ali_slika_XL_4391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704856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kola\Desktop\Nikola Toshiba\multikult. fotke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643997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3200" dirty="0" smtClean="0"/>
              <a:t>Kritika III</a:t>
            </a:r>
            <a:br>
              <a:rPr lang="sr-Latn-BA" sz="3200" dirty="0" smtClean="0"/>
            </a:br>
            <a:r>
              <a:rPr lang="sr-Latn-BA" sz="3200" dirty="0" smtClean="0"/>
              <a:t>“Multikulturalizam urušava jednak tretman građana”</a:t>
            </a:r>
            <a:endParaRPr lang="en-US" sz="3200" dirty="0"/>
          </a:p>
        </p:txBody>
      </p:sp>
      <p:pic>
        <p:nvPicPr>
          <p:cNvPr id="49154" name="Picture 2" descr="C:\Users\milan.podunavac\Desktop\1500x900_361978-sikh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62847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3600" dirty="0" smtClean="0"/>
              <a:t>Kritika IV</a:t>
            </a:r>
            <a:br>
              <a:rPr lang="sr-Latn-BA" sz="3600" dirty="0" smtClean="0"/>
            </a:br>
            <a:r>
              <a:rPr lang="sr-Latn-BA" sz="3200" b="1" dirty="0" smtClean="0"/>
              <a:t> “</a:t>
            </a:r>
            <a:r>
              <a:rPr lang="sr-Latn-BA" sz="3200" dirty="0" smtClean="0"/>
              <a:t>Multikulturalizam je sklon esencijalizaciji, naturalizaciji i stvaranju oštrih razlika”</a:t>
            </a:r>
            <a:endParaRPr lang="en-US" sz="3600" dirty="0"/>
          </a:p>
        </p:txBody>
      </p:sp>
      <p:pic>
        <p:nvPicPr>
          <p:cNvPr id="50180" name="Picture 4" descr="C:\Users\milan.podunavac\Desktop\gettyimages-537364722_custom-e1da52abbf7d0123f46fc4f9c4add431fa165a40-s1100-c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54006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Biku Parek, “filozof među lordovima”</a:t>
            </a:r>
            <a:endParaRPr lang="en-US" dirty="0"/>
          </a:p>
        </p:txBody>
      </p:sp>
      <p:pic>
        <p:nvPicPr>
          <p:cNvPr id="47106" name="Picture 2" descr="C:\Users\milan.podunavac\Desktop\lord bhikhu parekh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472608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BA" dirty="0" smtClean="0"/>
              <a:t>Negativistički (oslobodilački) i pozitivstički (ujediniteljski) aspekt politika identiteta. Ovaj drugi može prerasti u novi vid tiranije zbog tri opasnosti koje u sebi nosi:</a:t>
            </a:r>
          </a:p>
          <a:p>
            <a:r>
              <a:rPr lang="sr-Latn-BA" u="sng" dirty="0" smtClean="0"/>
              <a:t>Esencijalizacija identiteta </a:t>
            </a:r>
            <a:r>
              <a:rPr lang="sr-Latn-BA" dirty="0" smtClean="0"/>
              <a:t>&gt; teza da je samo na jedan način moguće biti nosilac određenog identiteta (Srbin, pravoslavac, žena...), odnosno da svaki identitet sadrži  “esenciju” (suštinu) koju je potrebno negovati i čuvati po svaku cenu. Npr, materinstvo kod žena.</a:t>
            </a:r>
          </a:p>
          <a:p>
            <a:r>
              <a:rPr lang="sr-Latn-BA" u="sng" dirty="0" smtClean="0"/>
              <a:t>Naturalizacija identiteta </a:t>
            </a:r>
            <a:r>
              <a:rPr lang="sr-Latn-BA" dirty="0" smtClean="0"/>
              <a:t>&gt; pripisivanje vlastitom identitetu “kao prirodnih” karakteristika koje su rezultat istorijske diskriminacije; istorijsko “zamrzavanje” identiteta. Npr, slika Roma kao zabavljača; inicijativa A11 za dekriminalizaciju sakupljanja sekundarnih sirovina; inciijativa da se plaća kućni rad žena...</a:t>
            </a:r>
          </a:p>
          <a:p>
            <a:r>
              <a:rPr lang="sr-Latn-BA" u="sng" dirty="0" smtClean="0"/>
              <a:t>Stvaranje oštrih razlika </a:t>
            </a:r>
            <a:r>
              <a:rPr lang="sr-Latn-BA" dirty="0" smtClean="0"/>
              <a:t>&gt; generisanje lažnih suprotnosti između različitih identitetskih grupa. Npr, samo homoseksualci mogu govoriti u ime homoseksualaca.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3200" dirty="0" smtClean="0"/>
              <a:t>Kritika V</a:t>
            </a:r>
            <a:br>
              <a:rPr lang="sr-Latn-BA" sz="3200" dirty="0" smtClean="0"/>
            </a:br>
            <a:r>
              <a:rPr lang="sr-Latn-BA" sz="3200" dirty="0" smtClean="0"/>
              <a:t>Multikulturalizam skreće pažnju sa redistributivnih pitanja</a:t>
            </a:r>
            <a:endParaRPr lang="en-US" sz="3200" dirty="0"/>
          </a:p>
        </p:txBody>
      </p:sp>
      <p:pic>
        <p:nvPicPr>
          <p:cNvPr id="4" name="Picture 2" descr="C:\Windows\system32\config\systemprofile\Desktop\kritika politika identiteta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4824536" cy="5077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Politika preraspodele i(li) politika priznanja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BA" dirty="0" smtClean="0"/>
              <a:t>Redistribucionisti: pravda se tiče pitanja preraspodele, a ne priznanja; borbe za priznanje potkopavaju društvenu solidarnost i skreću pažnju sa centralnog problema – postojanja nejednake distribucije moći i bogatstva; jednom kada se uklone ekonomske nejednakosti, identitetski ratovi i kulturne nejednakosti će automatski nestati.</a:t>
            </a:r>
          </a:p>
          <a:p>
            <a:r>
              <a:rPr lang="sr-Latn-BA" dirty="0" smtClean="0"/>
              <a:t>Rekognicionisti:priznanje autentičnosti pojedinaca i grupa je prvi preduslov njihove dobrobiti; marginalizacija često nije povezana sa položajem pojedinaca i grupa na ekonomskoj hijerarhiji, već sa njihovim položajem na statusnoj/identitetskoj hijerarhiji.</a:t>
            </a:r>
          </a:p>
          <a:p>
            <a:r>
              <a:rPr lang="sr-Latn-BA" dirty="0" smtClean="0"/>
              <a:t>Komplementarnost i međuzavisnost dve politike (Parek): obe se bore protiv represije, ugnjetavanja i hegemonije; priznanje i redistribucija su uzajamno uslovljene strategije.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„</a:t>
            </a:r>
            <a:r>
              <a:rPr lang="en-US" dirty="0" err="1" smtClean="0"/>
              <a:t>Nacionalizam</a:t>
            </a:r>
            <a:r>
              <a:rPr lang="en-US" dirty="0" smtClean="0"/>
              <a:t> je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one do 300 </a:t>
            </a:r>
            <a:r>
              <a:rPr lang="en-US" dirty="0" err="1" smtClean="0"/>
              <a:t>evra</a:t>
            </a:r>
            <a:r>
              <a:rPr lang="en-US" dirty="0" smtClean="0"/>
              <a:t> </a:t>
            </a:r>
            <a:r>
              <a:rPr lang="en-US" dirty="0" err="1" smtClean="0"/>
              <a:t>prihoda</a:t>
            </a:r>
            <a:r>
              <a:rPr lang="en-US" dirty="0" smtClean="0"/>
              <a:t> </a:t>
            </a:r>
            <a:r>
              <a:rPr lang="en-US" dirty="0" err="1" smtClean="0"/>
              <a:t>mesečno</a:t>
            </a:r>
            <a:r>
              <a:rPr lang="en-US" dirty="0" smtClean="0"/>
              <a:t>. </a:t>
            </a:r>
            <a:r>
              <a:rPr lang="en-US" dirty="0" err="1" smtClean="0"/>
              <a:t>Njima</a:t>
            </a:r>
            <a:r>
              <a:rPr lang="en-US" dirty="0" smtClean="0"/>
              <a:t> se </a:t>
            </a:r>
            <a:r>
              <a:rPr lang="en-US" dirty="0" err="1" smtClean="0"/>
              <a:t>servira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priča</a:t>
            </a:r>
            <a:r>
              <a:rPr lang="en-US" dirty="0" smtClean="0"/>
              <a:t>.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plata</a:t>
            </a:r>
            <a:r>
              <a:rPr lang="en-US" dirty="0" smtClean="0"/>
              <a:t> </a:t>
            </a:r>
            <a:r>
              <a:rPr lang="en-US" dirty="0" err="1" smtClean="0"/>
              <a:t>pređe</a:t>
            </a:r>
            <a:r>
              <a:rPr lang="en-US" dirty="0" smtClean="0"/>
              <a:t> 500 </a:t>
            </a:r>
            <a:r>
              <a:rPr lang="en-US" dirty="0" err="1" smtClean="0"/>
              <a:t>evra</a:t>
            </a:r>
            <a:r>
              <a:rPr lang="en-US" dirty="0" smtClean="0"/>
              <a:t>, </a:t>
            </a:r>
            <a:r>
              <a:rPr lang="en-US" dirty="0" err="1" smtClean="0"/>
              <a:t>onda</a:t>
            </a:r>
            <a:r>
              <a:rPr lang="en-US" dirty="0" smtClean="0"/>
              <a:t> </a:t>
            </a:r>
            <a:r>
              <a:rPr lang="en-US" dirty="0" err="1" smtClean="0"/>
              <a:t>počinje</a:t>
            </a:r>
            <a:r>
              <a:rPr lang="en-US" dirty="0" smtClean="0"/>
              <a:t> </a:t>
            </a:r>
            <a:r>
              <a:rPr lang="en-US" dirty="0" err="1" smtClean="0"/>
              <a:t>razgovor</a:t>
            </a:r>
            <a:r>
              <a:rPr lang="en-US" dirty="0" smtClean="0"/>
              <a:t> o </a:t>
            </a:r>
            <a:r>
              <a:rPr lang="en-US" dirty="0" err="1" smtClean="0"/>
              <a:t>garderobi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kafićima</a:t>
            </a:r>
            <a:r>
              <a:rPr lang="en-US" dirty="0" smtClean="0"/>
              <a:t>.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pređe</a:t>
            </a:r>
            <a:r>
              <a:rPr lang="en-US" dirty="0" smtClean="0"/>
              <a:t> 1.000, </a:t>
            </a:r>
            <a:r>
              <a:rPr lang="en-US" dirty="0" err="1" smtClean="0"/>
              <a:t>onda</a:t>
            </a:r>
            <a:r>
              <a:rPr lang="en-US" dirty="0" smtClean="0"/>
              <a:t> je top-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zdrava</a:t>
            </a:r>
            <a:r>
              <a:rPr lang="en-US" dirty="0" smtClean="0"/>
              <a:t> </a:t>
            </a:r>
            <a:r>
              <a:rPr lang="en-US" dirty="0" err="1" smtClean="0"/>
              <a:t>hrana</a:t>
            </a:r>
            <a:r>
              <a:rPr lang="en-US" dirty="0" smtClean="0"/>
              <a:t>, </a:t>
            </a:r>
            <a:r>
              <a:rPr lang="en-US" dirty="0" err="1" smtClean="0"/>
              <a:t>letovanja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zimovanja</a:t>
            </a:r>
            <a:r>
              <a:rPr lang="en-US" dirty="0" smtClean="0"/>
              <a:t>, a </a:t>
            </a:r>
            <a:r>
              <a:rPr lang="en-US" dirty="0" err="1" smtClean="0"/>
              <a:t>kada</a:t>
            </a:r>
            <a:r>
              <a:rPr lang="en-US" dirty="0" smtClean="0"/>
              <a:t> se </a:t>
            </a:r>
            <a:r>
              <a:rPr lang="en-US" dirty="0" err="1" smtClean="0"/>
              <a:t>popne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3.000 </a:t>
            </a:r>
            <a:r>
              <a:rPr lang="en-US" dirty="0" err="1" smtClean="0"/>
              <a:t>onda</a:t>
            </a:r>
            <a:r>
              <a:rPr lang="en-US" dirty="0" smtClean="0"/>
              <a:t> </a:t>
            </a:r>
            <a:r>
              <a:rPr lang="en-US" dirty="0" err="1" smtClean="0"/>
              <a:t>prestaje</a:t>
            </a:r>
            <a:r>
              <a:rPr lang="en-US" dirty="0" smtClean="0"/>
              <a:t> </a:t>
            </a:r>
            <a:r>
              <a:rPr lang="en-US" dirty="0" err="1" smtClean="0"/>
              <a:t>svako</a:t>
            </a:r>
            <a:r>
              <a:rPr lang="en-US" dirty="0" smtClean="0"/>
              <a:t> </a:t>
            </a:r>
            <a:r>
              <a:rPr lang="en-US" dirty="0" err="1" smtClean="0"/>
              <a:t>palamuđenje</a:t>
            </a:r>
            <a:r>
              <a:rPr lang="en-US" dirty="0" smtClean="0"/>
              <a:t>.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onda</a:t>
            </a:r>
            <a:r>
              <a:rPr lang="en-US" dirty="0" smtClean="0"/>
              <a:t> </a:t>
            </a:r>
            <a:r>
              <a:rPr lang="en-US" dirty="0" err="1" smtClean="0"/>
              <a:t>pričaju</a:t>
            </a:r>
            <a:r>
              <a:rPr lang="en-US" dirty="0" smtClean="0"/>
              <a:t> o </a:t>
            </a:r>
            <a:r>
              <a:rPr lang="en-US" dirty="0" err="1" smtClean="0"/>
              <a:t>vremenskoj</a:t>
            </a:r>
            <a:r>
              <a:rPr lang="en-US" dirty="0" smtClean="0"/>
              <a:t> </a:t>
            </a:r>
            <a:r>
              <a:rPr lang="en-US" dirty="0" err="1" smtClean="0"/>
              <a:t>prognozi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ljubavi</a:t>
            </a:r>
            <a:r>
              <a:rPr lang="en-US" dirty="0" smtClean="0"/>
              <a:t>“</a:t>
            </a:r>
            <a:r>
              <a:rPr lang="sr-Latn-BA" dirty="0" smtClean="0"/>
              <a:t>.</a:t>
            </a:r>
            <a:endParaRPr lang="en-US" dirty="0"/>
          </a:p>
        </p:txBody>
      </p:sp>
      <p:pic>
        <p:nvPicPr>
          <p:cNvPr id="1026" name="Picture 2" descr="C:\Users\milan.podunavac\Desktop\index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03244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4400" dirty="0" smtClean="0"/>
              <a:t>Velika Britanija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sz="3600" dirty="0" smtClean="0"/>
              <a:t>Od “multikulturnog raja” do “mišićavog liberalizma”</a:t>
            </a:r>
            <a:r>
              <a:rPr lang="sr-Latn-RS" dirty="0" smtClean="0"/>
              <a:t/>
            </a:r>
            <a:br>
              <a:rPr lang="sr-Latn-RS" dirty="0" smtClean="0"/>
            </a:br>
            <a:endParaRPr lang="en-GB" dirty="0"/>
          </a:p>
        </p:txBody>
      </p:sp>
      <p:pic>
        <p:nvPicPr>
          <p:cNvPr id="2054" name="Picture 6" descr="C:\Users\milan.podunavac\Desktop\120813094508-mo-fara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3528392" cy="2664296"/>
          </a:xfrm>
          <a:prstGeom prst="rect">
            <a:avLst/>
          </a:prstGeom>
          <a:noFill/>
        </p:spPr>
      </p:pic>
      <p:pic>
        <p:nvPicPr>
          <p:cNvPr id="2057" name="Picture 9" descr="C:\Users\milan.podunavac\Desktop\ca-times.brightspotcd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4032448" cy="2664296"/>
          </a:xfrm>
          <a:prstGeom prst="rect">
            <a:avLst/>
          </a:prstGeom>
          <a:noFill/>
        </p:spPr>
      </p:pic>
      <p:pic>
        <p:nvPicPr>
          <p:cNvPr id="2059" name="Picture 11" descr="Rishi Sunak's New Task Force To Go After &quot;Vile&quot; Child Abus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93096"/>
            <a:ext cx="3528392" cy="2448272"/>
          </a:xfrm>
          <a:prstGeom prst="rect">
            <a:avLst/>
          </a:prstGeom>
          <a:noFill/>
        </p:spPr>
      </p:pic>
      <p:pic>
        <p:nvPicPr>
          <p:cNvPr id="2061" name="Picture 13" descr="Novi škotski lider pozvao na nezavisnost: Britanska vlada odbacila njegove  izjave - OPOZICIJA Na Jednom Mest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293096"/>
            <a:ext cx="403244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sr-Latn-BA" sz="2800" b="1" dirty="0" smtClean="0"/>
              <a:t>Uvodna diskusija</a:t>
            </a:r>
            <a:r>
              <a:rPr lang="sr-Latn-BA" sz="2800" dirty="0" smtClean="0"/>
              <a:t/>
            </a:r>
            <a:br>
              <a:rPr lang="sr-Latn-BA" sz="2800" dirty="0" smtClean="0"/>
            </a:br>
            <a:r>
              <a:rPr lang="sr-Latn-BA" sz="2800" dirty="0" smtClean="0"/>
              <a:t>Narodna poslanica u hidžabu – za ili protiv?</a:t>
            </a:r>
            <a:endParaRPr lang="en-US" sz="2800" dirty="0"/>
          </a:p>
        </p:txBody>
      </p:sp>
      <p:sp>
        <p:nvSpPr>
          <p:cNvPr id="1028" name="AutoShape 4" descr="C:\Users\milan.podunavac\Desktop\ZK0k9lLaHR0cDovL29jZG4uZXUvaW1hZ2VzL3B1bHNjbXMvTldZN01EQV8vOTJmMTJkMjRjNzI2OGJkZWEzNDhiZTIwYmM1NTZiNzguanBnkZMCzQKAAIEABQ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C:\Users\milan.podunavac\Desktop\ZK0k9lLaHR0cDovL29jZG4uZXUvaW1hZ2VzL3B1bHNjbXMvTldZN01EQV8vOTJmMTJkMjRjNzI2OGJkZWEzNDhiZTIwYmM1NTZiNzguanBnkZMCzQKAAIEABQ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78" name="Picture 2" descr="Prva državna poslanica pod hidžabom: Nova stranica u političkom životu  Srbi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08912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bour says he's black. Tories say he's British.&quot; - The Conservative Party  makes a pitch to black British voters in the election in 1983 [UK] :  r/PropagandaPos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6768752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milan.podunavac\Desktop\_methode_times_prod_web_bin_249888e8-6610-11eb-908c-00b0fcb974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228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 smtClean="0"/>
              <a:t>Francuska</a:t>
            </a:r>
            <a:br>
              <a:rPr lang="sr-Latn-BA" dirty="0" smtClean="0"/>
            </a:br>
            <a:r>
              <a:rPr lang="sr-Latn-BA" sz="3100" dirty="0" smtClean="0"/>
              <a:t>Afera “Marama” (Creil,1989)</a:t>
            </a:r>
            <a:endParaRPr lang="en-US" sz="3100" dirty="0"/>
          </a:p>
        </p:txBody>
      </p:sp>
      <p:pic>
        <p:nvPicPr>
          <p:cNvPr id="22529" name="Picture 1" descr="C:\Users\milan.podunavac\Desktop\NWJBKQYVKVIQCCEY6P4HFGXQT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99288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Doha Debate: Any Burqa Ban Common Ground? | MidEastPost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320480" cy="5760640"/>
          </a:xfrm>
          <a:prstGeom prst="rect">
            <a:avLst/>
          </a:prstGeom>
          <a:noFill/>
        </p:spPr>
      </p:pic>
      <p:pic>
        <p:nvPicPr>
          <p:cNvPr id="26631" name="Picture 7" descr="C:\Users\milan.podunavac\Desktop\79ee6919ca766bc00f4dd653aace96a320190203171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4392488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Azar Nafisi, </a:t>
            </a:r>
            <a:r>
              <a:rPr lang="sr-Latn-RS" i="1" dirty="0" smtClean="0"/>
              <a:t>Čitati Lolitu u Teheranu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Kad</a:t>
            </a:r>
            <a:r>
              <a:rPr lang="sr-Latn-RS" dirty="0" smtClean="0"/>
              <a:t>a</a:t>
            </a:r>
            <a:r>
              <a:rPr lang="en-US" dirty="0" smtClean="0"/>
              <a:t> bi </a:t>
            </a:r>
            <a:r>
              <a:rPr lang="en-US" dirty="0" err="1" smtClean="0"/>
              <a:t>moje</a:t>
            </a:r>
            <a:r>
              <a:rPr lang="en-US" dirty="0" smtClean="0"/>
              <a:t> student</a:t>
            </a:r>
            <a:r>
              <a:rPr lang="sr-Latn-RS" dirty="0" smtClean="0"/>
              <a:t>kinje</a:t>
            </a:r>
            <a:r>
              <a:rPr lang="en-US" dirty="0" smtClean="0"/>
              <a:t> </a:t>
            </a:r>
            <a:r>
              <a:rPr lang="en-US" dirty="0" err="1" smtClean="0"/>
              <a:t>ušle</a:t>
            </a:r>
            <a:r>
              <a:rPr lang="en-US" dirty="0" smtClean="0"/>
              <a:t> u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prostoriju</a:t>
            </a:r>
            <a:r>
              <a:rPr lang="en-US" dirty="0" smtClean="0"/>
              <a:t>, </a:t>
            </a:r>
            <a:r>
              <a:rPr lang="en-US" dirty="0" err="1" smtClean="0"/>
              <a:t>skinule</a:t>
            </a:r>
            <a:r>
              <a:rPr lang="en-US" dirty="0" smtClean="0"/>
              <a:t> bi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sebe</a:t>
            </a:r>
            <a:r>
              <a:rPr lang="en-US" dirty="0" smtClean="0"/>
              <a:t> </a:t>
            </a:r>
            <a:r>
              <a:rPr lang="en-US" dirty="0" err="1" smtClean="0"/>
              <a:t>nešto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samih</a:t>
            </a:r>
            <a:r>
              <a:rPr lang="en-US" dirty="0" smtClean="0"/>
              <a:t> </a:t>
            </a:r>
            <a:r>
              <a:rPr lang="en-US" dirty="0" err="1" smtClean="0"/>
              <a:t>velova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ogrtača</a:t>
            </a:r>
            <a:r>
              <a:rPr lang="en-US" dirty="0" smtClean="0"/>
              <a:t>. Post</a:t>
            </a:r>
            <a:r>
              <a:rPr lang="sr-Latn-RS" dirty="0" smtClean="0"/>
              <a:t>epeno, </a:t>
            </a:r>
            <a:r>
              <a:rPr lang="en-US" dirty="0" err="1" smtClean="0"/>
              <a:t>svaka</a:t>
            </a:r>
            <a:r>
              <a:rPr lang="en-US" dirty="0" smtClean="0"/>
              <a:t> je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njih</a:t>
            </a:r>
            <a:r>
              <a:rPr lang="en-US" dirty="0" smtClean="0"/>
              <a:t> </a:t>
            </a:r>
            <a:r>
              <a:rPr lang="en-US" dirty="0" err="1" smtClean="0"/>
              <a:t>zadobi</a:t>
            </a:r>
            <a:r>
              <a:rPr lang="sr-Latn-RS" dirty="0" smtClean="0"/>
              <a:t>jala </a:t>
            </a:r>
            <a:r>
              <a:rPr lang="en-US" dirty="0" err="1" smtClean="0"/>
              <a:t>obris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oblik</a:t>
            </a:r>
            <a:r>
              <a:rPr lang="en-US" dirty="0" smtClean="0"/>
              <a:t>, </a:t>
            </a:r>
            <a:r>
              <a:rPr lang="en-US" dirty="0" err="1" smtClean="0"/>
              <a:t>postajući</a:t>
            </a:r>
            <a:r>
              <a:rPr lang="en-US" dirty="0" smtClean="0"/>
              <a:t> </a:t>
            </a:r>
            <a:r>
              <a:rPr lang="en-US" dirty="0" err="1" smtClean="0"/>
              <a:t>vlastito</a:t>
            </a:r>
            <a:r>
              <a:rPr lang="en-US" dirty="0" smtClean="0"/>
              <a:t> </a:t>
            </a:r>
            <a:r>
              <a:rPr lang="en-US" dirty="0" err="1" smtClean="0"/>
              <a:t>neponovljivo</a:t>
            </a:r>
            <a:r>
              <a:rPr lang="en-US" dirty="0" smtClean="0"/>
              <a:t> </a:t>
            </a:r>
            <a:r>
              <a:rPr lang="sr-Latn-RS" dirty="0" err="1" smtClean="0"/>
              <a:t>J</a:t>
            </a:r>
            <a:r>
              <a:rPr lang="en-US" dirty="0" smtClean="0"/>
              <a:t>a. </a:t>
            </a:r>
            <a:r>
              <a:rPr lang="en-US" dirty="0" err="1" smtClean="0"/>
              <a:t>Naš</a:t>
            </a:r>
            <a:r>
              <a:rPr lang="en-US" dirty="0" smtClean="0"/>
              <a:t> </a:t>
            </a:r>
            <a:r>
              <a:rPr lang="en-US" dirty="0" err="1" smtClean="0"/>
              <a:t>svet</a:t>
            </a:r>
            <a:r>
              <a:rPr lang="en-US" dirty="0" smtClean="0"/>
              <a:t> u </a:t>
            </a:r>
            <a:r>
              <a:rPr lang="en-US" dirty="0" err="1" smtClean="0"/>
              <a:t>toj</a:t>
            </a:r>
            <a:r>
              <a:rPr lang="en-US" dirty="0" smtClean="0"/>
              <a:t> </a:t>
            </a:r>
            <a:r>
              <a:rPr lang="en-US" dirty="0" err="1" smtClean="0"/>
              <a:t>dnevnoj</a:t>
            </a:r>
            <a:r>
              <a:rPr lang="en-US" dirty="0" smtClean="0"/>
              <a:t> </a:t>
            </a:r>
            <a:r>
              <a:rPr lang="en-US" dirty="0" err="1" smtClean="0"/>
              <a:t>sobi</a:t>
            </a:r>
            <a:r>
              <a:rPr lang="en-US" dirty="0" smtClean="0"/>
              <a:t>, s </a:t>
            </a:r>
            <a:r>
              <a:rPr lang="en-US" dirty="0" err="1" smtClean="0"/>
              <a:t>prozorom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uokvirivao</a:t>
            </a:r>
            <a:r>
              <a:rPr lang="en-US" dirty="0" smtClean="0"/>
              <a:t> </a:t>
            </a:r>
            <a:r>
              <a:rPr lang="en-US" dirty="0" err="1" smtClean="0"/>
              <a:t>moj</a:t>
            </a:r>
            <a:r>
              <a:rPr lang="en-US" dirty="0" smtClean="0"/>
              <a:t> </a:t>
            </a:r>
            <a:r>
              <a:rPr lang="en-US" dirty="0" err="1" smtClean="0"/>
              <a:t>voljen</a:t>
            </a:r>
            <a:r>
              <a:rPr lang="sr-Latn-RS" dirty="0" smtClean="0"/>
              <a:t>i vrt </a:t>
            </a:r>
            <a:r>
              <a:rPr lang="en-US" dirty="0" smtClean="0"/>
              <a:t>Elburz, </a:t>
            </a:r>
            <a:r>
              <a:rPr lang="en-US" dirty="0" err="1" smtClean="0"/>
              <a:t>postao</a:t>
            </a:r>
            <a:r>
              <a:rPr lang="en-US" dirty="0" smtClean="0"/>
              <a:t> je </a:t>
            </a:r>
            <a:r>
              <a:rPr lang="en-US" dirty="0" err="1" smtClean="0"/>
              <a:t>naše</a:t>
            </a:r>
            <a:r>
              <a:rPr lang="en-US" dirty="0" smtClean="0"/>
              <a:t> </a:t>
            </a:r>
            <a:r>
              <a:rPr lang="en-US" dirty="0" err="1" smtClean="0"/>
              <a:t>sveti</a:t>
            </a:r>
            <a:r>
              <a:rPr lang="sr-Latn-RS" dirty="0" smtClean="0"/>
              <a:t>li</a:t>
            </a:r>
            <a:r>
              <a:rPr lang="en-US" dirty="0" err="1" smtClean="0"/>
              <a:t>šte</a:t>
            </a:r>
            <a:r>
              <a:rPr lang="en-US" dirty="0" smtClean="0"/>
              <a:t>, </a:t>
            </a:r>
            <a:r>
              <a:rPr lang="en-US" dirty="0" err="1" smtClean="0"/>
              <a:t>naš</a:t>
            </a:r>
            <a:r>
              <a:rPr lang="en-US" dirty="0" smtClean="0"/>
              <a:t> </a:t>
            </a:r>
            <a:r>
              <a:rPr lang="en-US" dirty="0" err="1" smtClean="0"/>
              <a:t>samodo</a:t>
            </a:r>
            <a:r>
              <a:rPr lang="sr-Latn-RS" dirty="0" smtClean="0"/>
              <a:t>voljni</a:t>
            </a:r>
            <a:r>
              <a:rPr lang="en-US" dirty="0" smtClean="0"/>
              <a:t> </a:t>
            </a:r>
            <a:r>
              <a:rPr lang="en-US" dirty="0" err="1" smtClean="0"/>
              <a:t>univerzum</a:t>
            </a:r>
            <a:r>
              <a:rPr lang="en-US" dirty="0" smtClean="0"/>
              <a:t>, </a:t>
            </a:r>
            <a:r>
              <a:rPr lang="en-US" dirty="0" err="1" smtClean="0"/>
              <a:t>rugajući</a:t>
            </a:r>
            <a:r>
              <a:rPr lang="en-US" dirty="0" smtClean="0"/>
              <a:t> se </a:t>
            </a:r>
            <a:r>
              <a:rPr lang="en-US" dirty="0" err="1" smtClean="0"/>
              <a:t>stvarnosti</a:t>
            </a:r>
            <a:r>
              <a:rPr lang="en-US" dirty="0" smtClean="0"/>
              <a:t> </a:t>
            </a:r>
            <a:r>
              <a:rPr lang="en-US" dirty="0" err="1" smtClean="0"/>
              <a:t>crno</a:t>
            </a:r>
            <a:r>
              <a:rPr lang="en-US" dirty="0" smtClean="0"/>
              <a:t> </a:t>
            </a:r>
            <a:r>
              <a:rPr lang="en-US" dirty="0" err="1" smtClean="0"/>
              <a:t>zaogrnutih</a:t>
            </a:r>
            <a:r>
              <a:rPr lang="en-US" dirty="0" smtClean="0"/>
              <a:t>, </a:t>
            </a:r>
            <a:r>
              <a:rPr lang="en-US" dirty="0" err="1" smtClean="0"/>
              <a:t>stidljivih</a:t>
            </a:r>
            <a:r>
              <a:rPr lang="en-US" dirty="0" smtClean="0"/>
              <a:t> </a:t>
            </a:r>
            <a:r>
              <a:rPr lang="en-US" dirty="0" err="1" smtClean="0"/>
              <a:t>lica</a:t>
            </a:r>
            <a:r>
              <a:rPr lang="en-US" dirty="0" smtClean="0"/>
              <a:t> u </a:t>
            </a:r>
            <a:r>
              <a:rPr lang="en-US" dirty="0" err="1" smtClean="0"/>
              <a:t>gradu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prostirao</a:t>
            </a:r>
            <a:r>
              <a:rPr lang="en-US" dirty="0" smtClean="0"/>
              <a:t> </a:t>
            </a:r>
            <a:r>
              <a:rPr lang="en-US" dirty="0" err="1" smtClean="0"/>
              <a:t>ispod</a:t>
            </a:r>
            <a:r>
              <a:rPr lang="en-US" dirty="0" smtClean="0"/>
              <a:t>.”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litika priznanja 2\Pokoravan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439248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4900" dirty="0" smtClean="0"/>
              <a:t>Nemačka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sz="3600" dirty="0" smtClean="0"/>
              <a:t>Slučaj Frehte Ludin (2002)</a:t>
            </a:r>
            <a:endParaRPr lang="en-GB" sz="3600" dirty="0"/>
          </a:p>
        </p:txBody>
      </p:sp>
      <p:pic>
        <p:nvPicPr>
          <p:cNvPr id="1026" name="Picture 2" descr="C:\Users\Nikola\Desktop\2-formatOrigina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032447" cy="4824536"/>
          </a:xfrm>
          <a:prstGeom prst="rect">
            <a:avLst/>
          </a:prstGeom>
          <a:noFill/>
        </p:spPr>
      </p:pic>
      <p:pic>
        <p:nvPicPr>
          <p:cNvPr id="1027" name="Picture 3" descr="C:\Users\Nikola\Desktop\fereshta-ludin-at-the-constitutional-court-24-sep-03-picture-alliance-dpa-u-de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536505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Windows\system32\config\systemprofile\Desktop\2128728296521f5ca35a2d4828821353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184576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dirty="0" err="1" smtClean="0">
                <a:latin typeface="Georgia" pitchFamily="18" charset="0"/>
              </a:rPr>
              <a:t>Tema</a:t>
            </a:r>
            <a:r>
              <a:rPr lang="en-US" sz="3600" dirty="0" smtClean="0">
                <a:latin typeface="Georgia" pitchFamily="18" charset="0"/>
              </a:rPr>
              <a:t> </a:t>
            </a:r>
            <a:r>
              <a:rPr lang="en-US" sz="3600" dirty="0" err="1" smtClean="0">
                <a:latin typeface="Georgia" pitchFamily="18" charset="0"/>
              </a:rPr>
              <a:t>za</a:t>
            </a:r>
            <a:r>
              <a:rPr lang="en-US" sz="3600" dirty="0" smtClean="0">
                <a:latin typeface="Georgia" pitchFamily="18" charset="0"/>
              </a:rPr>
              <a:t> </a:t>
            </a:r>
            <a:r>
              <a:rPr lang="en-US" sz="3600" dirty="0" err="1" smtClean="0">
                <a:latin typeface="Georgia" pitchFamily="18" charset="0"/>
              </a:rPr>
              <a:t>raspravu</a:t>
            </a:r>
            <a:r>
              <a:rPr lang="sr-Latn-CS" sz="3600" dirty="0" smtClean="0">
                <a:latin typeface="Georgia" pitchFamily="18" charset="0"/>
              </a:rPr>
              <a:t>: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sz="3200" dirty="0" smtClean="0"/>
              <a:t>„Liberalizam ne može da se temelji na grupnim pravima jer sve grupe ne dele liberalne vrednosti. (F. Fukuyama, “Identity, Immigration and Democracy”, 2006) </a:t>
            </a:r>
          </a:p>
          <a:p>
            <a:pPr eaLnBrk="1" hangingPunct="1"/>
            <a:r>
              <a:rPr lang="sr-Latn-CS" sz="3200" dirty="0" smtClean="0"/>
              <a:t>Kako Vi razumete prirodu </a:t>
            </a:r>
            <a:r>
              <a:rPr lang="en-US" sz="3200" dirty="0" err="1" smtClean="0"/>
              <a:t>navedenog</a:t>
            </a:r>
            <a:r>
              <a:rPr lang="sr-Latn-CS" sz="3200" dirty="0" smtClean="0"/>
              <a:t> problema i poruku </a:t>
            </a:r>
            <a:r>
              <a:rPr lang="en-US" sz="3200" dirty="0" err="1" smtClean="0"/>
              <a:t>Fukojaminog</a:t>
            </a:r>
            <a:r>
              <a:rPr lang="sr-Latn-CS" sz="3200" dirty="0" smtClean="0"/>
              <a:t> argumenta?</a:t>
            </a:r>
          </a:p>
          <a:p>
            <a:pPr eaLnBrk="1" hangingPunct="1">
              <a:buNone/>
            </a:pP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pPr algn="ctr"/>
            <a:r>
              <a:rPr lang="sr-Latn-BA" dirty="0" smtClean="0"/>
              <a:t>U prethodnoj epizodi...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BA" dirty="0" smtClean="0"/>
              <a:t>Veza identiteta i priznanja: (ne)priznanje gradi naš identitet.</a:t>
            </a:r>
          </a:p>
          <a:p>
            <a:r>
              <a:rPr lang="sr-Latn-BA" dirty="0" smtClean="0"/>
              <a:t>Dve vrste priznanja: priznanje naše univerzalne ljudskosti (dostojanstvo &gt; individualna autonomija) i priznanje naše autentičnosti (izvire iz naše kulturne pripadnosti).</a:t>
            </a:r>
          </a:p>
          <a:p>
            <a:r>
              <a:rPr lang="sr-Latn-BA" dirty="0" smtClean="0"/>
              <a:t>Dve politike priznanja: politika jednakog priznanja (liberalna država) i politika različitog priznanja (multikulturalizam).</a:t>
            </a:r>
          </a:p>
          <a:p>
            <a:r>
              <a:rPr lang="sr-Latn-BA" dirty="0" smtClean="0"/>
              <a:t>Politika jednakog priznanja se pravno-politički artikuliše kroz princip uniformnog građanstva, ideju neutralne države, razdvojenost javne i privatne sfere, načela tolerancije i nediskriminacije.</a:t>
            </a:r>
          </a:p>
          <a:p>
            <a:r>
              <a:rPr lang="sr-Latn-BA" dirty="0" smtClean="0"/>
              <a:t>Politika različitog priznanja se pravno-politički artikuliše kroz zahteve za diferenciranjem građanstva, odbacivanje “mita o neutralnosti </a:t>
            </a:r>
            <a:r>
              <a:rPr lang="sr-Latn-BA" dirty="0" smtClean="0"/>
              <a:t>države</a:t>
            </a:r>
            <a:r>
              <a:rPr lang="sr-Latn-BA" dirty="0" smtClean="0"/>
              <a:t>”, zalaganje za posebna (dodatna) prava namenjena očuvanju manjinskih etnokultura.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 smtClean="0"/>
              <a:t>Liberalna pozicija – sumiranje i pojmovna preciziranja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12776"/>
            <a:ext cx="7772400" cy="5616624"/>
          </a:xfrm>
        </p:spPr>
        <p:txBody>
          <a:bodyPr>
            <a:normAutofit fontScale="70000" lnSpcReduction="20000"/>
          </a:bodyPr>
          <a:lstStyle/>
          <a:p>
            <a:r>
              <a:rPr lang="sr-Latn-BA" dirty="0" smtClean="0"/>
              <a:t>Iako se liberalizam temelji na prvoj politici priznanja (jednako priznanje), u literaturi se najčešće opisuje kao “politika nepriznanja” ili kao “politika slepa na razlike” čime se sugeriše njegov odnos prema drugoj politici priznanja (različito priznanje).</a:t>
            </a:r>
          </a:p>
          <a:p>
            <a:r>
              <a:rPr lang="sr-Latn-BA" dirty="0" smtClean="0"/>
              <a:t>Neutralnost &gt; “benigno zanemarivanje”: ne stajući na stranu bilo kog posebnog identitata, država im omogućava da se nesmetano razvijaju.</a:t>
            </a:r>
          </a:p>
          <a:p>
            <a:r>
              <a:rPr lang="sr-Latn-BA" dirty="0" smtClean="0"/>
              <a:t>Uniformna građanska prava (civilna, politička i socijalna), skupa sa načelima tolerancije i nediskriminacije, su dovoljna da se zaštiti svaki način života koji građani smatraju bitnim.</a:t>
            </a:r>
          </a:p>
          <a:p>
            <a:r>
              <a:rPr lang="sr-Latn-BA" dirty="0" smtClean="0"/>
              <a:t>Neutralnost, razdvojenost javne od privatne sfere, ne znači da ljudi u javnom životu ne smeju da zagovaraju i afirmišu svoje posebne (identitetske) poglede na svet. Uslov je da to čine koristeći svoja jednaka građanska prava, a ne uz posebnu podršku države. Poput interesnog pluralizma i identitetski pluralizam je dopušten. </a:t>
            </a:r>
          </a:p>
          <a:p>
            <a:r>
              <a:rPr lang="sr-Latn-BA" dirty="0" smtClean="0"/>
              <a:t>Naše interesne, identitetske i sve druge različitosti su načelno legitimne i mogu biti opravdani razlozi na koje se pozivamo prilikom donošenje javnih politika do granice kada ti razlozi urgožavaju građanska prava drugih. Građanska prava su “aduti koji okončavaju partiju” (Dvorkin).</a:t>
            </a:r>
          </a:p>
          <a:p>
            <a:r>
              <a:rPr lang="sr-Latn-BA" dirty="0" smtClean="0"/>
              <a:t>Afirmativna akcija nije isto što i koncept grupno-diferenciranih, manjinska prava! To su mere ograničenog trajanja, tiču se korigovanja faktičke građanske nejednakosti (npr, u pirstupu obrazovanju) i nemaju nikakve veze sa zaštitom posebnog identiteta građana korisnika ovih mera.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BA" dirty="0" smtClean="0"/>
              <a:t>Multikulturalna pozicija – sumiranje i pojmovna preciziranja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93568"/>
          </a:xfrm>
        </p:spPr>
        <p:txBody>
          <a:bodyPr>
            <a:normAutofit fontScale="70000" lnSpcReduction="20000"/>
          </a:bodyPr>
          <a:lstStyle/>
          <a:p>
            <a:r>
              <a:rPr lang="sr-Latn-BA" dirty="0" smtClean="0"/>
              <a:t>Sinonimična upotreba termina “politika priznanja”, “politika identiteta”, “politika kolektivnog identiteta” i “politika razlike”.</a:t>
            </a:r>
          </a:p>
          <a:p>
            <a:r>
              <a:rPr lang="sr-Latn-BA" dirty="0" smtClean="0"/>
              <a:t>Multikulturalizam je jedna od nekoliko varijanti politike (različitog) priznanja, tiče se zahteva za javnim priznanjem posebnih etnokulturnih identiteta (nacionalne manjine, imigrantske zajednice, domorodački narodi).</a:t>
            </a:r>
          </a:p>
          <a:p>
            <a:r>
              <a:rPr lang="sr-Latn-BA" dirty="0" smtClean="0"/>
              <a:t>Oštrica multikulturalne pozicije je usmerana ka liberalnom principu neutralnosti:</a:t>
            </a:r>
          </a:p>
          <a:p>
            <a:pPr marL="514350" indent="-514350">
              <a:buAutoNum type="arabicPeriod"/>
            </a:pPr>
            <a:r>
              <a:rPr lang="sr-Latn-BA" dirty="0" smtClean="0"/>
              <a:t>Čak i kada bi bila moguća, neutralnost bi bila nepoželjna jer bi podrazumevala odsustvo priznanja.</a:t>
            </a:r>
          </a:p>
          <a:p>
            <a:pPr marL="514350" indent="-514350">
              <a:buAutoNum type="arabicPeriod"/>
            </a:pPr>
            <a:r>
              <a:rPr lang="sr-Latn-BA" dirty="0" smtClean="0"/>
              <a:t>Međutim, nijedna država nije neutralna, već se neizbežno temelji na kulturnim tradicijama većinske etnokulture (jezik, praznici, nastavni programi...). To po sebi nije loše sem u onom delu u kojem se briga za manjinske kulture, pod parolom navodne neutralnosti države, smešta u privatnu sferu (bez javne podrške koju već uživa većinska etnokultura) čime se otvaraju vrata asimilaciji ovih grupa.</a:t>
            </a:r>
          </a:p>
          <a:p>
            <a:pPr marL="514350" indent="-514350">
              <a:buAutoNum type="arabicPeriod"/>
            </a:pPr>
            <a:r>
              <a:rPr lang="sr-Latn-BA" dirty="0" smtClean="0"/>
              <a:t>Iz ovoga sledi da javnu sferu treba prekomponovati na način da se i posebnim identitima manjinskih etnokultura omogući ono čemu većinska etnokultura već ima pristup – državna podrška u zaštiti njihovih posebnih tradicija. Etnokulturna pravda zahteva dodatna, grupno-diferencirana prava u javnom polju.</a:t>
            </a:r>
          </a:p>
          <a:p>
            <a:r>
              <a:rPr lang="sr-Latn-BA" dirty="0" smtClean="0"/>
              <a:t>Dodatna prava ne znače ukidanje opštih uniformnih građanskih prava, već njihovu dopunu. A u situacijama eventualnog konflikta između opštih (građanskih) prava i posebnih (grupno-diferenciranih prava), treba pažljivo vagati pri odlučivanju kojim pravima dati prioritet (građanska prava nemaju automatsku prednost, nisu “aduti”).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pPr algn="ctr"/>
            <a:r>
              <a:rPr lang="sr-Latn-BA" dirty="0" smtClean="0"/>
              <a:t>U nastavku...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772400" cy="4463008"/>
          </a:xfrm>
        </p:spPr>
        <p:txBody>
          <a:bodyPr/>
          <a:lstStyle/>
          <a:p>
            <a:r>
              <a:rPr lang="sr-Latn-BA" dirty="0" smtClean="0"/>
              <a:t>Razmatramo najuticajnije kritike multikulturalizma.</a:t>
            </a:r>
          </a:p>
          <a:p>
            <a:r>
              <a:rPr lang="sr-Latn-BA" dirty="0" smtClean="0"/>
              <a:t>Ispitujemo zašto je multikulturalizam “mač sa dve oštrice”. (Parek)</a:t>
            </a:r>
          </a:p>
          <a:p>
            <a:r>
              <a:rPr lang="sr-Latn-BA" dirty="0" smtClean="0"/>
              <a:t>Istražujemo odnos između politike preraspodele i politike (različitog) priznanja. (Parek)</a:t>
            </a:r>
          </a:p>
          <a:p>
            <a:r>
              <a:rPr lang="sr-Latn-BA" dirty="0" smtClean="0"/>
              <a:t>Analiziramo “(multi)kulturne ratove” u Velikoj Britaniji, Francuskoj i Nemačkoj.</a:t>
            </a:r>
          </a:p>
          <a:p>
            <a:endParaRPr lang="sr-Latn-BA" dirty="0" smtClean="0"/>
          </a:p>
          <a:p>
            <a:endParaRPr lang="sr-Latn-BA" dirty="0" smtClean="0"/>
          </a:p>
          <a:p>
            <a:endParaRPr lang="sr-Latn-BA" dirty="0" smtClean="0"/>
          </a:p>
          <a:p>
            <a:endParaRPr lang="sr-Latn-BA" dirty="0" smtClean="0"/>
          </a:p>
          <a:p>
            <a:endParaRPr lang="sr-Latn-BA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x-none" smtClean="0"/>
              <a:t>Kritike</a:t>
            </a:r>
            <a:r>
              <a:rPr lang="sr-Latn-RS" dirty="0" smtClean="0"/>
              <a:t> multikulturalizma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00108"/>
            <a:ext cx="7772400" cy="571504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Multikulturalizam</a:t>
            </a:r>
            <a:r>
              <a:rPr lang="en-US" b="1" dirty="0" smtClean="0"/>
              <a:t> </a:t>
            </a:r>
            <a:r>
              <a:rPr lang="en-US" b="1" dirty="0" err="1" smtClean="0"/>
              <a:t>zagovara</a:t>
            </a:r>
            <a:r>
              <a:rPr lang="en-US" b="1" dirty="0" smtClean="0"/>
              <a:t> </a:t>
            </a:r>
            <a:r>
              <a:rPr lang="en-US" b="1" dirty="0" err="1" smtClean="0"/>
              <a:t>ideju</a:t>
            </a:r>
            <a:r>
              <a:rPr lang="en-US" b="1" dirty="0" smtClean="0"/>
              <a:t> </a:t>
            </a:r>
            <a:r>
              <a:rPr lang="en-US" b="1" dirty="0" err="1" smtClean="0"/>
              <a:t>kulturnog</a:t>
            </a:r>
            <a:r>
              <a:rPr lang="en-US" b="1" dirty="0" smtClean="0"/>
              <a:t> </a:t>
            </a:r>
            <a:r>
              <a:rPr lang="en-US" b="1" dirty="0" err="1" smtClean="0"/>
              <a:t>relativizma</a:t>
            </a:r>
            <a:r>
              <a:rPr lang="en-US" b="1" dirty="0" smtClean="0"/>
              <a:t>. (A. </a:t>
            </a:r>
            <a:r>
              <a:rPr lang="en-US" b="1" dirty="0" err="1" smtClean="0"/>
              <a:t>Šmit</a:t>
            </a:r>
            <a:r>
              <a:rPr lang="en-US" b="1" dirty="0" smtClean="0"/>
              <a:t>)</a:t>
            </a:r>
            <a:endParaRPr lang="sr-Latn-BA" b="1" dirty="0" smtClean="0"/>
          </a:p>
          <a:p>
            <a:r>
              <a:rPr lang="en-US" b="1" dirty="0" err="1" smtClean="0"/>
              <a:t>Multikulturalizam</a:t>
            </a:r>
            <a:r>
              <a:rPr lang="en-US" b="1" dirty="0" smtClean="0"/>
              <a:t> </a:t>
            </a:r>
            <a:r>
              <a:rPr lang="en-US" b="1" dirty="0" err="1" smtClean="0"/>
              <a:t>poništava</a:t>
            </a:r>
            <a:r>
              <a:rPr lang="en-US" b="1" dirty="0" smtClean="0"/>
              <a:t> </a:t>
            </a:r>
            <a:r>
              <a:rPr lang="en-US" b="1" dirty="0" err="1" smtClean="0"/>
              <a:t>prava</a:t>
            </a:r>
            <a:r>
              <a:rPr lang="en-US" b="1" dirty="0" smtClean="0"/>
              <a:t> </a:t>
            </a:r>
            <a:r>
              <a:rPr lang="en-US" b="1" dirty="0" err="1" smtClean="0"/>
              <a:t>žena</a:t>
            </a:r>
            <a:r>
              <a:rPr lang="sr-Latn-BA" b="1" dirty="0" smtClean="0"/>
              <a:t> i konzervira odnose rodne nejednakosti</a:t>
            </a:r>
            <a:r>
              <a:rPr lang="en-US" b="1" dirty="0" smtClean="0"/>
              <a:t>. (S. </a:t>
            </a:r>
            <a:r>
              <a:rPr lang="en-US" b="1" dirty="0" err="1" smtClean="0"/>
              <a:t>Okin</a:t>
            </a:r>
            <a:r>
              <a:rPr lang="en-US" b="1" dirty="0" smtClean="0"/>
              <a:t>)</a:t>
            </a:r>
            <a:endParaRPr lang="sr-Latn-BA" b="1" dirty="0" smtClean="0"/>
          </a:p>
          <a:p>
            <a:r>
              <a:rPr lang="en-US" b="1" dirty="0" err="1" smtClean="0"/>
              <a:t>Multikulturalizam</a:t>
            </a:r>
            <a:r>
              <a:rPr lang="en-US" b="1" dirty="0" smtClean="0"/>
              <a:t> </a:t>
            </a:r>
            <a:r>
              <a:rPr lang="en-US" b="1" dirty="0" err="1" smtClean="0"/>
              <a:t>ugrožava</a:t>
            </a:r>
            <a:r>
              <a:rPr lang="en-US" b="1" dirty="0" smtClean="0"/>
              <a:t> </a:t>
            </a:r>
            <a:r>
              <a:rPr lang="en-US" b="1" dirty="0" err="1" smtClean="0"/>
              <a:t>jednakost</a:t>
            </a:r>
            <a:r>
              <a:rPr lang="sr-Latn-RS" b="1" dirty="0" smtClean="0"/>
              <a:t> </a:t>
            </a:r>
            <a:r>
              <a:rPr lang="en-US" b="1" dirty="0" smtClean="0"/>
              <a:t>(B. </a:t>
            </a:r>
            <a:r>
              <a:rPr lang="en-US" b="1" dirty="0" err="1" smtClean="0"/>
              <a:t>Beri</a:t>
            </a:r>
            <a:r>
              <a:rPr lang="en-US" b="1" dirty="0" smtClean="0"/>
              <a:t>)</a:t>
            </a:r>
            <a:r>
              <a:rPr lang="sr-Latn-RS" dirty="0" smtClean="0"/>
              <a:t>: koncept dodatnih, grupno-diferenciranih prava narušava bazični prosvetiteljski princip da svaki čovek jednako vredi i da shodno tome treba da ima jednaka (ista) prava kao svi ostali.</a:t>
            </a:r>
            <a:endParaRPr lang="sr-Latn-BA" b="1" dirty="0" smtClean="0"/>
          </a:p>
          <a:p>
            <a:r>
              <a:rPr lang="sr-Latn-BA" b="1" dirty="0" smtClean="0"/>
              <a:t>Multikulturalizam je sklon esencijalizaciji, naturalizaciji i stvaranju oštrih razlika </a:t>
            </a:r>
            <a:r>
              <a:rPr lang="x-none" b="1" smtClean="0"/>
              <a:t>(</a:t>
            </a:r>
            <a:r>
              <a:rPr lang="sr-Latn-RS" b="1" dirty="0" smtClean="0"/>
              <a:t>Apaja, </a:t>
            </a:r>
            <a:r>
              <a:rPr lang="x-none" b="1" smtClean="0"/>
              <a:t>Parek)</a:t>
            </a:r>
            <a:r>
              <a:rPr lang="sr-Latn-RS" dirty="0" smtClean="0"/>
              <a:t>: borba za priznanje i dodatna prava često se završava kao početak nove tiranije, ovoga puta unutar “oslobođene grupe” u kojoj se, pod parolom očuvanja posebne kulture, potiskuju sopstvene manjine.</a:t>
            </a:r>
            <a:endParaRPr lang="x-none" dirty="0" smtClean="0"/>
          </a:p>
          <a:p>
            <a:r>
              <a:rPr lang="sr-Latn-BA" b="1" dirty="0" smtClean="0"/>
              <a:t>Multikulturalizam potkopava redistribuciju </a:t>
            </a:r>
            <a:r>
              <a:rPr lang="x-none" b="1" smtClean="0"/>
              <a:t>(Parek)</a:t>
            </a:r>
            <a:r>
              <a:rPr lang="sr-Latn-RS" dirty="0" smtClean="0"/>
              <a:t>: politika priznanja skreće pažnju sa krucijalnih tema u svakom društvu – raspodela resursa,ekonomske nejednakosti, nejednakost mogućnosti.</a:t>
            </a:r>
            <a:endParaRPr lang="x-none" dirty="0" smtClean="0"/>
          </a:p>
          <a:p>
            <a:r>
              <a:rPr lang="en-US" b="1" dirty="0" err="1" smtClean="0"/>
              <a:t>Multikulturalizam</a:t>
            </a:r>
            <a:r>
              <a:rPr lang="en-US" b="1" dirty="0" smtClean="0"/>
              <a:t> </a:t>
            </a:r>
            <a:r>
              <a:rPr lang="en-US" b="1" dirty="0" err="1" smtClean="0"/>
              <a:t>narušava</a:t>
            </a:r>
            <a:r>
              <a:rPr lang="en-US" b="1" dirty="0" smtClean="0"/>
              <a:t> </a:t>
            </a:r>
            <a:r>
              <a:rPr lang="en-US" b="1" dirty="0" err="1" smtClean="0"/>
              <a:t>jedinstvo</a:t>
            </a:r>
            <a:r>
              <a:rPr lang="en-US" b="1" dirty="0" smtClean="0"/>
              <a:t> </a:t>
            </a:r>
            <a:r>
              <a:rPr lang="en-US" b="1" dirty="0" err="1" smtClean="0"/>
              <a:t>države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kida</a:t>
            </a:r>
            <a:r>
              <a:rPr lang="en-US" b="1" dirty="0" smtClean="0"/>
              <a:t> </a:t>
            </a:r>
            <a:r>
              <a:rPr lang="en-US" b="1" dirty="0" err="1" smtClean="0"/>
              <a:t>spone</a:t>
            </a:r>
            <a:r>
              <a:rPr lang="en-US" b="1" dirty="0" smtClean="0"/>
              <a:t> </a:t>
            </a:r>
            <a:r>
              <a:rPr lang="en-US" b="1" dirty="0" err="1" smtClean="0"/>
              <a:t>građanske</a:t>
            </a:r>
            <a:r>
              <a:rPr lang="en-US" b="1" dirty="0" smtClean="0"/>
              <a:t> </a:t>
            </a:r>
            <a:r>
              <a:rPr lang="en-US" b="1" dirty="0" err="1" smtClean="0"/>
              <a:t>solidarnosti</a:t>
            </a:r>
            <a:r>
              <a:rPr lang="en-US" b="1" dirty="0" smtClean="0"/>
              <a:t>. (A. </a:t>
            </a:r>
            <a:r>
              <a:rPr lang="en-US" b="1" dirty="0" err="1" smtClean="0"/>
              <a:t>Šlezinger</a:t>
            </a:r>
            <a:r>
              <a:rPr lang="en-US" b="1" dirty="0" smtClean="0"/>
              <a:t>, D. Miler)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3600" dirty="0" smtClean="0"/>
              <a:t>Kritika I</a:t>
            </a:r>
            <a:br>
              <a:rPr lang="sr-Latn-BA" sz="3600" dirty="0" smtClean="0"/>
            </a:br>
            <a:r>
              <a:rPr lang="sr-Latn-BA" sz="3600" dirty="0" smtClean="0"/>
              <a:t>“Multikulturalizam otvara vrata kulturnom relativizmu”</a:t>
            </a:r>
            <a:r>
              <a:rPr lang="sr-Latn-BA" dirty="0" smtClean="0"/>
              <a:t/>
            </a:r>
            <a:br>
              <a:rPr lang="sr-Latn-BA" dirty="0" smtClean="0"/>
            </a:br>
            <a:endParaRPr lang="en-US" dirty="0"/>
          </a:p>
        </p:txBody>
      </p:sp>
      <p:pic>
        <p:nvPicPr>
          <p:cNvPr id="48130" name="Picture 2" descr="C:\Users\milan.podunavac\Desktop\imengine.prod.srp.navigaclou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7128792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98178"/>
          </a:xfrm>
        </p:spPr>
        <p:txBody>
          <a:bodyPr>
            <a:noAutofit/>
          </a:bodyPr>
          <a:lstStyle/>
          <a:p>
            <a:pPr algn="ctr"/>
            <a:r>
              <a:rPr lang="sr-Latn-BA" sz="3200" dirty="0" smtClean="0"/>
              <a:t>Kritika II</a:t>
            </a:r>
            <a:br>
              <a:rPr lang="sr-Latn-BA" sz="3200" dirty="0" smtClean="0"/>
            </a:br>
            <a:r>
              <a:rPr lang="sr-Latn-BA" sz="3200" dirty="0" smtClean="0"/>
              <a:t>“Multikulturalizam konzervira odnose rodne nejednakosti”</a:t>
            </a:r>
            <a:endParaRPr lang="en-US" sz="3200" dirty="0"/>
          </a:p>
        </p:txBody>
      </p:sp>
      <p:pic>
        <p:nvPicPr>
          <p:cNvPr id="4" name="Picture 4" descr="C:\Windows\system32\config\systemprofile\Desktop\the-stoning-of-soraya-m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00808"/>
            <a:ext cx="410445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7267</TotalTime>
  <Words>1330</Words>
  <Application>Microsoft Office PowerPoint</Application>
  <PresentationFormat>On-screen Show (4:3)</PresentationFormat>
  <Paragraphs>63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Equity</vt:lpstr>
      <vt:lpstr>POLITIKA PRIZNANJA - nastavak -</vt:lpstr>
      <vt:lpstr>Uvodna diskusija Narodna poslanica u hidžabu – za ili protiv?</vt:lpstr>
      <vt:lpstr>U prethodnoj epizodi...</vt:lpstr>
      <vt:lpstr>Liberalna pozicija – sumiranje i pojmovna preciziranja</vt:lpstr>
      <vt:lpstr>Multikulturalna pozicija – sumiranje i pojmovna preciziranja</vt:lpstr>
      <vt:lpstr>U nastavku...</vt:lpstr>
      <vt:lpstr>Kritike multikulturalizma</vt:lpstr>
      <vt:lpstr>Kritika I “Multikulturalizam otvara vrata kulturnom relativizmu” </vt:lpstr>
      <vt:lpstr>Kritika II “Multikulturalizam konzervira odnose rodne nejednakosti”</vt:lpstr>
      <vt:lpstr>Slide 10</vt:lpstr>
      <vt:lpstr>Slide 11</vt:lpstr>
      <vt:lpstr>Kritika III “Multikulturalizam urušava jednak tretman građana”</vt:lpstr>
      <vt:lpstr>Kritika IV  “Multikulturalizam je sklon esencijalizaciji, naturalizaciji i stvaranju oštrih razlika”</vt:lpstr>
      <vt:lpstr>Biku Parek, “filozof među lordovima”</vt:lpstr>
      <vt:lpstr>Slide 15</vt:lpstr>
      <vt:lpstr>Kritika V Multikulturalizam skreće pažnju sa redistributivnih pitanja</vt:lpstr>
      <vt:lpstr>Politika preraspodele i(li) politika priznanja</vt:lpstr>
      <vt:lpstr>Slide 18</vt:lpstr>
      <vt:lpstr>Velika Britanija Od “multikulturnog raja” do “mišićavog liberalizma” </vt:lpstr>
      <vt:lpstr>Slide 20</vt:lpstr>
      <vt:lpstr>Slide 21</vt:lpstr>
      <vt:lpstr>Francuska Afera “Marama” (Creil,1989)</vt:lpstr>
      <vt:lpstr>Slide 23</vt:lpstr>
      <vt:lpstr>Azar Nafisi, Čitati Lolitu u Teheranu</vt:lpstr>
      <vt:lpstr>Slide 25</vt:lpstr>
      <vt:lpstr>Nemačka Slučaj Frehte Ludin (2002)</vt:lpstr>
      <vt:lpstr>Slide 27</vt:lpstr>
      <vt:lpstr>Tema za raspravu: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POLITIKA PRIZNANJA</dc:title>
  <cp:lastModifiedBy>milan.podunavac</cp:lastModifiedBy>
  <cp:revision>235</cp:revision>
  <dcterms:created xsi:type="dcterms:W3CDTF">2015-04-20T18:48:12Z</dcterms:created>
  <dcterms:modified xsi:type="dcterms:W3CDTF">2023-04-05T06:23:19Z</dcterms:modified>
</cp:coreProperties>
</file>