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72" r:id="rId8"/>
    <p:sldId id="277" r:id="rId9"/>
    <p:sldId id="273" r:id="rId10"/>
    <p:sldId id="274" r:id="rId11"/>
    <p:sldId id="275" r:id="rId13"/>
    <p:sldId id="291" r:id="rId14"/>
    <p:sldId id="271" r:id="rId15"/>
    <p:sldId id="276" r:id="rId16"/>
    <p:sldId id="288" r:id="rId17"/>
    <p:sldId id="290" r:id="rId18"/>
    <p:sldId id="266" r:id="rId19"/>
    <p:sldId id="261" r:id="rId20"/>
    <p:sldId id="281" r:id="rId21"/>
    <p:sldId id="268" r:id="rId22"/>
    <p:sldId id="263" r:id="rId23"/>
    <p:sldId id="294" r:id="rId24"/>
    <p:sldId id="295" r:id="rId25"/>
    <p:sldId id="265" r:id="rId26"/>
    <p:sldId id="264" r:id="rId27"/>
    <p:sldId id="269" r:id="rId28"/>
    <p:sldId id="286" r:id="rId29"/>
    <p:sldId id="297" r:id="rId30"/>
    <p:sldId id="279" r:id="rId31"/>
    <p:sldId id="289" r:id="rId32"/>
    <p:sldId id="280" r:id="rId33"/>
    <p:sldId id="298" r:id="rId34"/>
    <p:sldId id="287" r:id="rId35"/>
    <p:sldId id="270" r:id="rId36"/>
    <p:sldId id="293" r:id="rId37"/>
    <p:sldId id="296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593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9CD7-A283-4A2D-A027-62913B3C5CD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5338-BD16-4B63-B6FC-9E075682AAA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E5338-BD16-4B63-B6FC-9E075682AAA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59A67D-8EE8-4E24-A3A8-CF48CB190A87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59A67D-8EE8-4E24-A3A8-CF48CB190A87}" type="slidenum">
              <a:rPr lang="en-US" smtClean="0"/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1F35B6-57CC-42EE-9CDC-AAE7AF78750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59A67D-8EE8-4E24-A3A8-CF48CB190A8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00438"/>
            <a:ext cx="6400800" cy="1300162"/>
          </a:xfrm>
        </p:spPr>
        <p:txBody>
          <a:bodyPr/>
          <a:lstStyle/>
          <a:p>
            <a:r>
              <a:rPr lang="sr-Latn-RS" dirty="0" smtClean="0"/>
              <a:t>Savremena politička teorija, </a:t>
            </a:r>
            <a:r>
              <a:rPr lang="sr-Latn-RS" dirty="0" smtClean="0"/>
              <a:t>mart 2023.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x-none" sz="4400" dirty="0" smtClean="0"/>
              <a:t>POLITIKA PRIZNANJA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indows\system32\config\systemprofile\Desktop\womenad2-e144770068176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214290"/>
            <a:ext cx="762000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\Desktop\womenad4-e144770065365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171450"/>
            <a:ext cx="8429684" cy="65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Reborn-to-be-aliv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8662" y="142876"/>
            <a:ext cx="7358114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system32\config\systemprofile\Desktop\womanad8-e144770083079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5786" y="285728"/>
            <a:ext cx="7620000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kola\Desktop\prilagodljiva svakoj podlozi za interne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2425" y="571480"/>
            <a:ext cx="843915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 ÐµÐ·ÑÐ»ÑÐ°Ñ ÑÐ»Ð¸ÐºÐ° Ð·Ð° lidl niska cena visok kvalit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8" name="AutoShape 4" descr="Ð ÐµÐ·ÑÐ»ÑÐ°Ñ ÑÐ»Ð¸ÐºÐ° Ð·Ð° lidl niska cena visok kvalit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0" name="Picture 6" descr="Ð ÐµÐ·ÑÐ»ÑÐ°Ñ ÑÐ»Ð¸ÐºÐ° Ð·Ð° lidl niska cena visok kvalitet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uimeobitelji-tportal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428604"/>
            <a:ext cx="5286412" cy="5929354"/>
          </a:xfrm>
          <a:prstGeom prst="rect">
            <a:avLst/>
          </a:prstGeom>
          <a:noFill/>
        </p:spPr>
      </p:pic>
      <p:pic>
        <p:nvPicPr>
          <p:cNvPr id="2" name="Picture 2" descr="C:\Windows\system32\config\systemprofile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04"/>
            <a:ext cx="3357586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Istorijski osvrt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57364"/>
            <a:ext cx="7772400" cy="4162436"/>
          </a:xfrm>
        </p:spPr>
        <p:txBody>
          <a:bodyPr/>
          <a:lstStyle/>
          <a:p>
            <a:r>
              <a:rPr lang="x-none" dirty="0" smtClean="0"/>
              <a:t>Dve velike istorijske promene u razumevanju odnosa između identiteta i </a:t>
            </a:r>
            <a:r>
              <a:rPr lang="x-none" smtClean="0"/>
              <a:t>priznanja.</a:t>
            </a:r>
            <a:r>
              <a:rPr lang="sr-Latn-CS" dirty="0" smtClean="0"/>
              <a:t> Iz njih se rađaju dve različite politike/diskursa priznanja.</a:t>
            </a:r>
            <a:endParaRPr lang="x-none" dirty="0" smtClean="0"/>
          </a:p>
          <a:p>
            <a:r>
              <a:rPr lang="x-none" dirty="0" smtClean="0"/>
              <a:t>Prva promena</a:t>
            </a:r>
            <a:r>
              <a:rPr lang="en-US" dirty="0" smtClean="0"/>
              <a:t>: </a:t>
            </a:r>
            <a:r>
              <a:rPr lang="x-none" dirty="0" smtClean="0"/>
              <a:t>propast predmodernih socijalnih hijerarhija u čijoj osnovi je bio koncept časti i </a:t>
            </a:r>
            <a:r>
              <a:rPr lang="x-none" smtClean="0"/>
              <a:t>prelazak na</a:t>
            </a:r>
            <a:r>
              <a:rPr lang="sr-Latn-BA" dirty="0" smtClean="0"/>
              <a:t> horizontalno ustrojena društva u čijoj osnovi se nalazilo </a:t>
            </a:r>
            <a:r>
              <a:rPr lang="x-none" u="sng" smtClean="0"/>
              <a:t> </a:t>
            </a:r>
            <a:r>
              <a:rPr lang="en-US" u="sng" dirty="0" err="1" smtClean="0"/>
              <a:t>priznanje</a:t>
            </a:r>
            <a:r>
              <a:rPr lang="en-US" u="sng" dirty="0" smtClean="0"/>
              <a:t> </a:t>
            </a:r>
            <a:r>
              <a:rPr lang="en-US" u="sng" dirty="0" err="1" smtClean="0"/>
              <a:t>jednakog</a:t>
            </a:r>
            <a:r>
              <a:rPr lang="en-US" u="sng" dirty="0" smtClean="0"/>
              <a:t> </a:t>
            </a:r>
            <a:r>
              <a:rPr lang="en-US" u="sng" dirty="0" err="1" smtClean="0"/>
              <a:t>dostojanstva</a:t>
            </a:r>
            <a:r>
              <a:rPr lang="en-US" u="sng" dirty="0" smtClean="0"/>
              <a:t> </a:t>
            </a:r>
            <a:r>
              <a:rPr lang="en-US" u="sng" dirty="0" err="1" smtClean="0"/>
              <a:t>svih</a:t>
            </a:r>
            <a:r>
              <a:rPr lang="en-US" u="sng" dirty="0" smtClean="0"/>
              <a:t> </a:t>
            </a:r>
            <a:r>
              <a:rPr lang="en-US" u="sng" dirty="0" err="1" smtClean="0"/>
              <a:t>ljudi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2b307dc62357e5d1f700f6d93e77fda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x-none" dirty="0" smtClean="0"/>
              <a:t>Nastavak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662502"/>
          </a:xfrm>
        </p:spPr>
        <p:txBody>
          <a:bodyPr/>
          <a:lstStyle/>
          <a:p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 smtClean="0"/>
              <a:t>promena</a:t>
            </a:r>
            <a:r>
              <a:rPr lang="en-US" dirty="0" smtClean="0"/>
              <a:t>:</a:t>
            </a:r>
            <a:r>
              <a:rPr lang="x-none" dirty="0" smtClean="0"/>
              <a:t> izvor našeg identiteta je u nama samima </a:t>
            </a:r>
            <a:r>
              <a:rPr lang="en-US" sz="2800" dirty="0" smtClean="0"/>
              <a:t>&gt; </a:t>
            </a:r>
            <a:r>
              <a:rPr lang="en-US" dirty="0" smtClean="0"/>
              <a:t>ideal </a:t>
            </a:r>
            <a:r>
              <a:rPr lang="x-none" dirty="0" smtClean="0"/>
              <a:t>autentičnosti (nemački romantizam)</a:t>
            </a:r>
            <a:r>
              <a:rPr lang="en-US" dirty="0" smtClean="0"/>
              <a:t> &gt; </a:t>
            </a:r>
            <a:r>
              <a:rPr lang="en-US" dirty="0" err="1" smtClean="0"/>
              <a:t>monolo</a:t>
            </a:r>
            <a:r>
              <a:rPr lang="x-none" dirty="0" smtClean="0"/>
              <a:t>ški </a:t>
            </a:r>
            <a:r>
              <a:rPr lang="x-none" smtClean="0"/>
              <a:t>pristup identitetu.</a:t>
            </a:r>
            <a:r>
              <a:rPr lang="sr-Latn-RS" dirty="0" smtClean="0"/>
              <a:t>Priznanje različitosti pojedinaca i čitavih kultura.</a:t>
            </a:r>
            <a:endParaRPr lang="x-none" dirty="0" smtClean="0"/>
          </a:p>
          <a:p>
            <a:r>
              <a:rPr lang="x-none" dirty="0" smtClean="0"/>
              <a:t>Tejlor u osnovi prihvata </a:t>
            </a:r>
            <a:r>
              <a:rPr lang="x-none" smtClean="0"/>
              <a:t>doprinos </a:t>
            </a:r>
            <a:r>
              <a:rPr lang="sr-Latn-BA" dirty="0" smtClean="0"/>
              <a:t>i prve i </a:t>
            </a:r>
            <a:r>
              <a:rPr lang="x-none" smtClean="0"/>
              <a:t>druge </a:t>
            </a:r>
            <a:r>
              <a:rPr lang="x-none" dirty="0" smtClean="0"/>
              <a:t>promene uz jednu napomenu: dijaloška nasuprot monološkoj koncepciji identiteta.</a:t>
            </a:r>
            <a:endParaRPr lang="x-none" dirty="0" smtClean="0"/>
          </a:p>
          <a:p>
            <a:r>
              <a:rPr lang="x-none" dirty="0" smtClean="0"/>
              <a:t>Svoj identitet uvek definišemo u dijalogu sa drugima.</a:t>
            </a:r>
            <a:endParaRPr lang="x-none" dirty="0" smtClean="0"/>
          </a:p>
          <a:p>
            <a:r>
              <a:rPr lang="x-none" dirty="0" smtClean="0"/>
              <a:t>Signifikantni (značajni) drugi.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/>
          <a:lstStyle/>
          <a:p>
            <a:pPr algn="ctr"/>
            <a:r>
              <a:rPr lang="x-none" dirty="0" smtClean="0"/>
              <a:t>Čarls Tejlor</a:t>
            </a:r>
            <a:endParaRPr lang="en-US" dirty="0"/>
          </a:p>
        </p:txBody>
      </p:sp>
      <p:pic>
        <p:nvPicPr>
          <p:cNvPr id="1026" name="Picture 2" descr="C:\Windows\system32\config\systemprofile\Desktop\screen-shot-2013-10-11-at-10-18-30-a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1484784"/>
            <a:ext cx="3571900" cy="4658860"/>
          </a:xfrm>
          <a:prstGeom prst="rect">
            <a:avLst/>
          </a:prstGeom>
          <a:noFill/>
        </p:spPr>
      </p:pic>
      <p:pic>
        <p:nvPicPr>
          <p:cNvPr id="5" name="Picture 2" descr="C:\Users\Nikolina\Desktop\multikult. fotke\quebec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84784"/>
            <a:ext cx="3857625" cy="46588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Priznanje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javna</a:t>
            </a:r>
            <a:r>
              <a:rPr lang="en-US" dirty="0" smtClean="0"/>
              <a:t> </a:t>
            </a:r>
            <a:r>
              <a:rPr lang="en-US" dirty="0" err="1" smtClean="0"/>
              <a:t>sfera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28670"/>
            <a:ext cx="7772400" cy="5091130"/>
          </a:xfrm>
        </p:spPr>
        <p:txBody>
          <a:bodyPr>
            <a:normAutofit fontScale="85000" lnSpcReduction="20000"/>
          </a:bodyPr>
          <a:lstStyle/>
          <a:p>
            <a:r>
              <a:rPr lang="x-none" u="sng" smtClean="0"/>
              <a:t>Politika jednakosti</a:t>
            </a:r>
            <a:r>
              <a:rPr lang="sr-Latn-RS" u="sng" dirty="0" smtClean="0"/>
              <a:t>/univerzalizma</a:t>
            </a:r>
            <a:r>
              <a:rPr lang="x-none" u="sng" smtClean="0"/>
              <a:t> </a:t>
            </a:r>
            <a:r>
              <a:rPr lang="x-none" u="sng" dirty="0" smtClean="0"/>
              <a:t>(liberalna država)</a:t>
            </a:r>
            <a:endParaRPr lang="en-US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/>
              <a:t>Građanstvo: status, skup prava, identitet.</a:t>
            </a:r>
            <a:endParaRPr lang="x-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 smtClean="0"/>
              <a:t>Razdvojenost javne i privatne sfere - p</a:t>
            </a:r>
            <a:r>
              <a:rPr lang="x-none" smtClean="0"/>
              <a:t>olitika </a:t>
            </a:r>
            <a:r>
              <a:rPr lang="x-none" dirty="0" smtClean="0"/>
              <a:t>s</a:t>
            </a:r>
            <a:r>
              <a:rPr lang="en-US" dirty="0" err="1" smtClean="0"/>
              <a:t>lep</a:t>
            </a:r>
            <a:r>
              <a:rPr lang="x-none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endParaRPr lang="x-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dirty="0" smtClean="0"/>
              <a:t>Tolerancija</a:t>
            </a:r>
            <a:endParaRPr lang="x-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dirty="0" smtClean="0"/>
              <a:t>Nediskriminacija</a:t>
            </a:r>
            <a:endParaRPr lang="x-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dirty="0" smtClean="0"/>
              <a:t>Afirmativna akcija </a:t>
            </a:r>
            <a:r>
              <a:rPr lang="en-US" dirty="0" smtClean="0"/>
              <a:t>(</a:t>
            </a:r>
            <a:r>
              <a:rPr lang="x-none" dirty="0" smtClean="0"/>
              <a:t>pozitivna diskriminacija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u="sng" dirty="0" err="1" smtClean="0"/>
              <a:t>Politika</a:t>
            </a:r>
            <a:r>
              <a:rPr lang="en-US" u="sng" dirty="0" smtClean="0"/>
              <a:t> </a:t>
            </a:r>
            <a:r>
              <a:rPr lang="en-US" u="sng" dirty="0" err="1" smtClean="0"/>
              <a:t>razlike</a:t>
            </a:r>
            <a:endParaRPr lang="x-none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BA" dirty="0" smtClean="0"/>
              <a:t>Istinsko p</a:t>
            </a:r>
            <a:r>
              <a:rPr lang="en-US" dirty="0" err="1" smtClean="0"/>
              <a:t>riznanje</a:t>
            </a:r>
            <a:r>
              <a:rPr lang="en-US" dirty="0" smtClean="0"/>
              <a:t> </a:t>
            </a:r>
            <a:r>
              <a:rPr lang="sr-Latn-BA" dirty="0" smtClean="0"/>
              <a:t>zahteva više od uniformnog građanstva, </a:t>
            </a:r>
            <a:r>
              <a:rPr lang="x-none" smtClean="0"/>
              <a:t>tolerancije</a:t>
            </a:r>
            <a:r>
              <a:rPr lang="x-none" dirty="0" smtClean="0"/>
              <a:t>, nediskriminacije i </a:t>
            </a:r>
            <a:r>
              <a:rPr lang="x-none" smtClean="0"/>
              <a:t>afirmativne akcije</a:t>
            </a:r>
            <a:r>
              <a:rPr lang="sr-Latn-BA" dirty="0" smtClean="0"/>
              <a:t>. </a:t>
            </a:r>
            <a:endParaRPr lang="sr-Latn-BA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smtClean="0"/>
              <a:t>Lažna neutralnost</a:t>
            </a:r>
            <a:r>
              <a:rPr lang="sr-Latn-RS" dirty="0" smtClean="0"/>
              <a:t>/zamaskirani partikularizam</a:t>
            </a:r>
            <a:endParaRPr lang="x-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dirty="0" smtClean="0"/>
              <a:t>Politika jednakosti vodi ka asimilaciji različitosti.</a:t>
            </a:r>
            <a:endParaRPr lang="x-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smtClean="0"/>
              <a:t>Treba priznati posebnost</a:t>
            </a:r>
            <a:r>
              <a:rPr lang="sr-Latn-BA" dirty="0" smtClean="0"/>
              <a:t> (autentičnost)</a:t>
            </a:r>
            <a:r>
              <a:rPr lang="x-none" smtClean="0"/>
              <a:t> pojedinaca </a:t>
            </a:r>
            <a:r>
              <a:rPr lang="x-none" dirty="0" smtClean="0"/>
              <a:t>i grupa i očuvati njihov način života</a:t>
            </a:r>
            <a:endParaRPr lang="x-non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</a:t>
            </a:r>
            <a:r>
              <a:rPr lang="x-none" dirty="0" smtClean="0"/>
              <a:t>rupno-diferencirana prava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kola\Desktop\image-placeholder-titl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357166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sr-Latn-RS" dirty="0" smtClean="0"/>
              <a:t>Little Rock Nine</a:t>
            </a:r>
            <a:endParaRPr lang="en-US" dirty="0"/>
          </a:p>
        </p:txBody>
      </p:sp>
      <p:pic>
        <p:nvPicPr>
          <p:cNvPr id="4" name="Picture 2" descr="C:\Users\Nikola\Desktop\https___www.history.com_.image_MTcxNzA5ODc5NDMyNTIxNjQ4_little-rock-nine-airborne-division-gettyimages-506967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034" y="1357298"/>
            <a:ext cx="818676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Sukob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 </a:t>
            </a:r>
            <a:r>
              <a:rPr lang="en-US" dirty="0" err="1" smtClean="0"/>
              <a:t>priznanja</a:t>
            </a:r>
            <a:r>
              <a:rPr lang="x-none" dirty="0" smtClean="0"/>
              <a:t>. Koja ima prednost?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x-none" dirty="0" smtClean="0"/>
              <a:t>Odgovor liberala </a:t>
            </a:r>
            <a:r>
              <a:rPr lang="en-US" dirty="0" smtClean="0"/>
              <a:t>&gt; </a:t>
            </a:r>
            <a:r>
              <a:rPr lang="en-US" dirty="0" err="1" smtClean="0"/>
              <a:t>jednakost</a:t>
            </a:r>
            <a:r>
              <a:rPr lang="en-US" dirty="0" smtClean="0"/>
              <a:t> </a:t>
            </a:r>
            <a:r>
              <a:rPr lang="en-US" dirty="0" err="1" smtClean="0"/>
              <a:t>pravnih</a:t>
            </a:r>
            <a:r>
              <a:rPr lang="en-US" dirty="0" smtClean="0"/>
              <a:t> </a:t>
            </a:r>
            <a:r>
              <a:rPr lang="en-US" dirty="0" err="1" smtClean="0"/>
              <a:t>statusa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svuda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prednost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zahteve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tretmanom</a:t>
            </a:r>
            <a:r>
              <a:rPr lang="en-US" dirty="0" smtClean="0"/>
              <a:t> </a:t>
            </a:r>
            <a:r>
              <a:rPr lang="x-none" dirty="0" smtClean="0"/>
              <a:t>jer oni vode ka </a:t>
            </a:r>
            <a:r>
              <a:rPr lang="en-US" dirty="0" err="1" smtClean="0"/>
              <a:t>refeudalizacija</a:t>
            </a:r>
            <a:r>
              <a:rPr lang="en-US" dirty="0" smtClean="0"/>
              <a:t> </a:t>
            </a:r>
            <a:r>
              <a:rPr lang="en-US" dirty="0" err="1" smtClean="0"/>
              <a:t>javne</a:t>
            </a:r>
            <a:r>
              <a:rPr lang="en-US" dirty="0" smtClean="0"/>
              <a:t> </a:t>
            </a:r>
            <a:r>
              <a:rPr lang="en-US" dirty="0" err="1" smtClean="0"/>
              <a:t>sfere</a:t>
            </a:r>
            <a:r>
              <a:rPr lang="x-none" dirty="0" smtClean="0"/>
              <a:t>.</a:t>
            </a:r>
            <a:endParaRPr lang="en-US" dirty="0" smtClean="0"/>
          </a:p>
          <a:p>
            <a:r>
              <a:rPr lang="en-US" dirty="0" err="1" smtClean="0"/>
              <a:t>Odgovor</a:t>
            </a:r>
            <a:r>
              <a:rPr lang="en-US" dirty="0" smtClean="0"/>
              <a:t> </a:t>
            </a:r>
            <a:r>
              <a:rPr lang="en-US" dirty="0" err="1" smtClean="0"/>
              <a:t>pristalica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 </a:t>
            </a:r>
            <a:r>
              <a:rPr lang="en-US" dirty="0" err="1" smtClean="0"/>
              <a:t>priznanja</a:t>
            </a:r>
            <a:r>
              <a:rPr lang="en-US" dirty="0" smtClean="0"/>
              <a:t> </a:t>
            </a:r>
            <a:r>
              <a:rPr lang="en-US" dirty="0" err="1" smtClean="0"/>
              <a:t>posebnih</a:t>
            </a:r>
            <a:r>
              <a:rPr lang="en-US" dirty="0" smtClean="0"/>
              <a:t> </a:t>
            </a:r>
            <a:r>
              <a:rPr lang="en-US" dirty="0" err="1" smtClean="0"/>
              <a:t>identiteta</a:t>
            </a:r>
            <a:r>
              <a:rPr lang="en-US" dirty="0" smtClean="0"/>
              <a:t> &gt; u </a:t>
            </a:r>
            <a:r>
              <a:rPr lang="en-US" dirty="0" err="1" smtClean="0"/>
              <a:t>slu</a:t>
            </a:r>
            <a:r>
              <a:rPr lang="x-none" dirty="0" smtClean="0"/>
              <a:t>čajevima kada se neko individualno (građansko) pravo sukobavljava sa namerom određene kulture da zaštiti i očuva svoj poseban način života</a:t>
            </a:r>
            <a:r>
              <a:rPr lang="x-none" smtClean="0"/>
              <a:t>, </a:t>
            </a:r>
            <a:r>
              <a:rPr lang="sr-Latn-BA" dirty="0" smtClean="0"/>
              <a:t>u nezanemraljivom broju slučajeva </a:t>
            </a:r>
            <a:r>
              <a:rPr lang="x-none" smtClean="0"/>
              <a:t>prednost </a:t>
            </a:r>
            <a:r>
              <a:rPr lang="x-none" dirty="0" smtClean="0"/>
              <a:t>treba dati potonjem.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Kvebek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x-none" dirty="0" smtClean="0"/>
              <a:t>Kvebek je mesto sučeljavanja politike jednakog priznanja i politike razlike.</a:t>
            </a:r>
            <a:endParaRPr lang="x-none" dirty="0" smtClean="0"/>
          </a:p>
          <a:p>
            <a:r>
              <a:rPr lang="x-none" dirty="0" smtClean="0"/>
              <a:t>Kanadska povelja o pravima (1982.) </a:t>
            </a:r>
            <a:r>
              <a:rPr lang="en-US" dirty="0" smtClean="0"/>
              <a:t>&gt; </a:t>
            </a:r>
            <a:r>
              <a:rPr lang="en-US" dirty="0" err="1" smtClean="0"/>
              <a:t>katalog</a:t>
            </a:r>
            <a:r>
              <a:rPr lang="en-US" dirty="0" smtClean="0"/>
              <a:t> </a:t>
            </a:r>
            <a:r>
              <a:rPr lang="en-US" dirty="0" err="1" smtClean="0"/>
              <a:t>jednakih</a:t>
            </a:r>
            <a:r>
              <a:rPr lang="en-US" dirty="0" smtClean="0"/>
              <a:t> </a:t>
            </a:r>
            <a:r>
              <a:rPr lang="en-US" dirty="0" err="1" smtClean="0"/>
              <a:t>prava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gra</a:t>
            </a:r>
            <a:r>
              <a:rPr lang="x-none" smtClean="0"/>
              <a:t>đane Kanade</a:t>
            </a:r>
            <a:r>
              <a:rPr lang="sr-Latn-RS" dirty="0" smtClean="0"/>
              <a:t> (zahtev prve politike priznanja)</a:t>
            </a:r>
            <a:r>
              <a:rPr lang="x-none" smtClean="0"/>
              <a:t>.</a:t>
            </a:r>
            <a:endParaRPr lang="x-none" dirty="0" smtClean="0"/>
          </a:p>
          <a:p>
            <a:r>
              <a:rPr lang="x-none" dirty="0" smtClean="0"/>
              <a:t>Mič amandman (Meech Lake Accord, 1987.) </a:t>
            </a:r>
            <a:r>
              <a:rPr lang="en-US" dirty="0" smtClean="0"/>
              <a:t>&gt; </a:t>
            </a:r>
            <a:r>
              <a:rPr lang="en-US" dirty="0" err="1" smtClean="0"/>
              <a:t>uva</a:t>
            </a:r>
            <a:r>
              <a:rPr lang="x-none" dirty="0" smtClean="0"/>
              <a:t>žava se poseban status Kvebeka i odobravaju mere zaštite </a:t>
            </a:r>
            <a:r>
              <a:rPr lang="x-none" smtClean="0"/>
              <a:t>frankofonske kulture</a:t>
            </a:r>
            <a:r>
              <a:rPr lang="sr-Latn-RS" dirty="0" smtClean="0"/>
              <a:t> (zahtev druge politike priznanja)</a:t>
            </a:r>
            <a:r>
              <a:rPr lang="x-none" smtClean="0"/>
              <a:t>.</a:t>
            </a:r>
            <a:endParaRPr lang="x-none" dirty="0" smtClean="0"/>
          </a:p>
          <a:p>
            <a:r>
              <a:rPr lang="x-none" dirty="0" smtClean="0"/>
              <a:t>“</a:t>
            </a:r>
            <a:r>
              <a:rPr lang="x-none" smtClean="0"/>
              <a:t>Neverendum”</a:t>
            </a:r>
            <a:r>
              <a:rPr lang="sr-Latn-RS" dirty="0" smtClean="0"/>
              <a:t>, dva neuspešna referenduma za otcepljenje</a:t>
            </a:r>
            <a:r>
              <a:rPr lang="x-none" smtClean="0"/>
              <a:t> </a:t>
            </a:r>
            <a:r>
              <a:rPr lang="x-none" dirty="0" smtClean="0"/>
              <a:t>(1980, 1995).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x-none" smtClean="0"/>
              <a:t>Kritike</a:t>
            </a:r>
            <a:r>
              <a:rPr lang="sr-Latn-RS" dirty="0" smtClean="0"/>
              <a:t> multikulturalizma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00108"/>
            <a:ext cx="7772400" cy="5715040"/>
          </a:xfrm>
        </p:spPr>
        <p:txBody>
          <a:bodyPr>
            <a:normAutofit fontScale="85000" lnSpcReduction="20000"/>
          </a:bodyPr>
          <a:lstStyle/>
          <a:p>
            <a:r>
              <a:rPr lang="x-none" b="1" dirty="0" smtClean="0"/>
              <a:t>Paradoks politike priznanja ili “kada jedna tiranija zameni </a:t>
            </a:r>
            <a:r>
              <a:rPr lang="x-none" b="1" smtClean="0"/>
              <a:t>drugu” (</a:t>
            </a:r>
            <a:r>
              <a:rPr lang="sr-Latn-RS" b="1" dirty="0" smtClean="0"/>
              <a:t>Apaja, </a:t>
            </a:r>
            <a:r>
              <a:rPr lang="x-none" b="1" smtClean="0"/>
              <a:t>Parek)</a:t>
            </a:r>
            <a:r>
              <a:rPr lang="sr-Latn-RS" dirty="0" smtClean="0"/>
              <a:t>: borba za priznanje i dodatna prava često se završava kao početak nove tiranije, ovoga puta unutar “oslobođene grupe” u kojoj se, pod parolom očuvanja posebne kulture, potiskuju sopstvene manjine.</a:t>
            </a:r>
            <a:endParaRPr lang="x-none" dirty="0" smtClean="0"/>
          </a:p>
          <a:p>
            <a:r>
              <a:rPr lang="x-none" b="1" dirty="0" smtClean="0"/>
              <a:t>Redistribucionisti vs. </a:t>
            </a:r>
            <a:r>
              <a:rPr lang="en-US" b="1" dirty="0" smtClean="0"/>
              <a:t>R</a:t>
            </a:r>
            <a:r>
              <a:rPr lang="x-none" b="1" smtClean="0"/>
              <a:t>ekong</a:t>
            </a:r>
            <a:r>
              <a:rPr lang="sr-Latn-RS" b="1" dirty="0" smtClean="0"/>
              <a:t>ni</a:t>
            </a:r>
            <a:r>
              <a:rPr lang="x-none" b="1" smtClean="0"/>
              <a:t>cionisti </a:t>
            </a:r>
            <a:r>
              <a:rPr lang="x-none" b="1" dirty="0" smtClean="0"/>
              <a:t>(</a:t>
            </a:r>
            <a:r>
              <a:rPr lang="x-none" b="1" smtClean="0"/>
              <a:t>Parek)</a:t>
            </a:r>
            <a:r>
              <a:rPr lang="sr-Latn-RS" dirty="0" smtClean="0"/>
              <a:t>: politika priznanja skreće pažnju sa krucijalnih tema u svakom društvu – raspodela resursa,ekonomske nejednakosti, nejednakost mogućnosti.</a:t>
            </a:r>
            <a:endParaRPr lang="x-none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ograničava</a:t>
            </a:r>
            <a:r>
              <a:rPr lang="en-US" b="1" dirty="0" smtClean="0"/>
              <a:t> </a:t>
            </a:r>
            <a:r>
              <a:rPr lang="en-US" b="1" dirty="0" err="1" smtClean="0"/>
              <a:t>individualnu</a:t>
            </a:r>
            <a:r>
              <a:rPr lang="en-US" b="1" dirty="0" smtClean="0"/>
              <a:t> </a:t>
            </a:r>
            <a:r>
              <a:rPr lang="en-US" b="1" dirty="0" err="1" smtClean="0"/>
              <a:t>autonomiju</a:t>
            </a:r>
            <a:r>
              <a:rPr lang="en-US" b="1" dirty="0" smtClean="0"/>
              <a:t>. (A. </a:t>
            </a:r>
            <a:r>
              <a:rPr lang="en-US" b="1" dirty="0" err="1" smtClean="0"/>
              <a:t>Sen</a:t>
            </a:r>
            <a:r>
              <a:rPr lang="en-US" b="1" dirty="0" smtClean="0"/>
              <a:t>)</a:t>
            </a:r>
            <a:endParaRPr lang="en-US" b="1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poništava</a:t>
            </a:r>
            <a:r>
              <a:rPr lang="en-US" b="1" dirty="0" smtClean="0"/>
              <a:t> </a:t>
            </a:r>
            <a:r>
              <a:rPr lang="en-US" b="1" dirty="0" err="1" smtClean="0"/>
              <a:t>prava</a:t>
            </a:r>
            <a:r>
              <a:rPr lang="en-US" b="1" dirty="0" smtClean="0"/>
              <a:t> </a:t>
            </a:r>
            <a:r>
              <a:rPr lang="en-US" b="1" dirty="0" err="1" smtClean="0"/>
              <a:t>žena</a:t>
            </a:r>
            <a:r>
              <a:rPr lang="en-US" b="1" dirty="0" smtClean="0"/>
              <a:t>. (S. </a:t>
            </a:r>
            <a:r>
              <a:rPr lang="en-US" b="1" dirty="0" err="1" smtClean="0"/>
              <a:t>Okin</a:t>
            </a:r>
            <a:r>
              <a:rPr lang="en-US" b="1" dirty="0" smtClean="0"/>
              <a:t>)</a:t>
            </a:r>
            <a:endParaRPr lang="en-US" b="1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narušava</a:t>
            </a:r>
            <a:r>
              <a:rPr lang="en-US" b="1" dirty="0" smtClean="0"/>
              <a:t> </a:t>
            </a:r>
            <a:r>
              <a:rPr lang="en-US" b="1" dirty="0" err="1" smtClean="0"/>
              <a:t>jedinstvo</a:t>
            </a:r>
            <a:r>
              <a:rPr lang="en-US" b="1" dirty="0" smtClean="0"/>
              <a:t> </a:t>
            </a:r>
            <a:r>
              <a:rPr lang="en-US" b="1" dirty="0" err="1" smtClean="0"/>
              <a:t>države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kida</a:t>
            </a:r>
            <a:r>
              <a:rPr lang="en-US" b="1" dirty="0" smtClean="0"/>
              <a:t> </a:t>
            </a:r>
            <a:r>
              <a:rPr lang="en-US" b="1" dirty="0" err="1" smtClean="0"/>
              <a:t>spone</a:t>
            </a:r>
            <a:r>
              <a:rPr lang="en-US" b="1" dirty="0" smtClean="0"/>
              <a:t> </a:t>
            </a:r>
            <a:r>
              <a:rPr lang="en-US" b="1" dirty="0" err="1" smtClean="0"/>
              <a:t>građanske</a:t>
            </a:r>
            <a:r>
              <a:rPr lang="en-US" b="1" dirty="0" smtClean="0"/>
              <a:t> </a:t>
            </a:r>
            <a:r>
              <a:rPr lang="en-US" b="1" dirty="0" err="1" smtClean="0"/>
              <a:t>solidarnosti</a:t>
            </a:r>
            <a:r>
              <a:rPr lang="en-US" b="1" dirty="0" smtClean="0"/>
              <a:t>. (A. </a:t>
            </a:r>
            <a:r>
              <a:rPr lang="en-US" b="1" dirty="0" err="1" smtClean="0"/>
              <a:t>Šlezinger</a:t>
            </a:r>
            <a:r>
              <a:rPr lang="en-US" b="1" dirty="0" smtClean="0"/>
              <a:t>, D. Miler)</a:t>
            </a:r>
            <a:endParaRPr lang="en-US" b="1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zagovara</a:t>
            </a:r>
            <a:r>
              <a:rPr lang="en-US" b="1" dirty="0" smtClean="0"/>
              <a:t> </a:t>
            </a:r>
            <a:r>
              <a:rPr lang="en-US" b="1" dirty="0" err="1" smtClean="0"/>
              <a:t>ideju</a:t>
            </a:r>
            <a:r>
              <a:rPr lang="en-US" b="1" dirty="0" smtClean="0"/>
              <a:t> </a:t>
            </a:r>
            <a:r>
              <a:rPr lang="en-US" b="1" dirty="0" err="1" smtClean="0"/>
              <a:t>kulturnog</a:t>
            </a:r>
            <a:r>
              <a:rPr lang="en-US" b="1" dirty="0" smtClean="0"/>
              <a:t> </a:t>
            </a:r>
            <a:r>
              <a:rPr lang="en-US" b="1" dirty="0" err="1" smtClean="0"/>
              <a:t>relativizma</a:t>
            </a:r>
            <a:r>
              <a:rPr lang="en-US" b="1" dirty="0" smtClean="0"/>
              <a:t>. (A. </a:t>
            </a:r>
            <a:r>
              <a:rPr lang="en-US" b="1" dirty="0" err="1" smtClean="0"/>
              <a:t>Šmit</a:t>
            </a:r>
            <a:r>
              <a:rPr lang="en-US" b="1" dirty="0" smtClean="0"/>
              <a:t>)</a:t>
            </a:r>
            <a:endParaRPr lang="en-US" b="1" dirty="0" smtClean="0"/>
          </a:p>
          <a:p>
            <a:r>
              <a:rPr lang="en-US" b="1" dirty="0" err="1" smtClean="0"/>
              <a:t>Multikulturalizam</a:t>
            </a:r>
            <a:r>
              <a:rPr lang="en-US" b="1" dirty="0" smtClean="0"/>
              <a:t> </a:t>
            </a:r>
            <a:r>
              <a:rPr lang="en-US" b="1" dirty="0" err="1" smtClean="0"/>
              <a:t>ugrožava</a:t>
            </a:r>
            <a:r>
              <a:rPr lang="en-US" b="1" dirty="0" smtClean="0"/>
              <a:t> </a:t>
            </a:r>
            <a:r>
              <a:rPr lang="en-US" b="1" dirty="0" err="1" smtClean="0"/>
              <a:t>jednakost</a:t>
            </a:r>
            <a:r>
              <a:rPr lang="sr-Latn-RS" b="1" dirty="0" smtClean="0"/>
              <a:t> </a:t>
            </a:r>
            <a:r>
              <a:rPr lang="en-US" b="1" dirty="0" smtClean="0"/>
              <a:t>(B. </a:t>
            </a:r>
            <a:r>
              <a:rPr lang="en-US" b="1" dirty="0" err="1" smtClean="0"/>
              <a:t>Beri</a:t>
            </a:r>
            <a:r>
              <a:rPr lang="en-US" b="1" dirty="0" smtClean="0"/>
              <a:t>)</a:t>
            </a:r>
            <a:r>
              <a:rPr lang="sr-Latn-RS" dirty="0" smtClean="0"/>
              <a:t>: koncept dodatnih, grupno-diferenciranih prava narušava bazični prosvetiteljski princip da svaki čovek jednako vredi i da shodno tome treba da ima jednaka (ista) prava kao svi ostali.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ola\Desktop\Nikola Toshiba\multikult. fotke\sikh_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20" y="285728"/>
            <a:ext cx="4143404" cy="3071834"/>
          </a:xfrm>
          <a:prstGeom prst="rect">
            <a:avLst/>
          </a:prstGeom>
          <a:noFill/>
        </p:spPr>
      </p:pic>
      <p:sp>
        <p:nvSpPr>
          <p:cNvPr id="2052" name="AutoShape 4" descr="Резултат слика за sikh knife in 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54" name="AutoShape 6" descr="Резултат слика за sikh knife in 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6" name="Picture 8" descr="C:\Users\Nikola\Desktop\Nikola Toshiba\multikult. fotke\amish10_gallery__470x3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143404" cy="3071834"/>
          </a:xfrm>
          <a:prstGeom prst="rect">
            <a:avLst/>
          </a:prstGeom>
          <a:noFill/>
        </p:spPr>
      </p:pic>
      <p:pic>
        <p:nvPicPr>
          <p:cNvPr id="1026" name="Picture 2" descr="C:\Users\Nikola\Desktop\e3e996d1377709a2f7ba60be3e9083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357718" cy="3000372"/>
          </a:xfrm>
          <a:prstGeom prst="rect">
            <a:avLst/>
          </a:prstGeom>
          <a:noFill/>
        </p:spPr>
      </p:pic>
      <p:pic>
        <p:nvPicPr>
          <p:cNvPr id="1027" name="Picture 3" descr="C:\Users\Nikola\Desktop\1336581765473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35771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an.podunavac\Desktop\thumbnail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404664"/>
            <a:ext cx="7920880" cy="5801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Windows\system32\config\systemprofile\Desktop\238847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000108"/>
            <a:ext cx="3071834" cy="4214842"/>
          </a:xfrm>
          <a:prstGeom prst="rect">
            <a:avLst/>
          </a:prstGeom>
          <a:noFill/>
        </p:spPr>
      </p:pic>
      <p:pic>
        <p:nvPicPr>
          <p:cNvPr id="3" name="Picture 2" descr="C:\Windows\system32\config\systemprofile\Desktop\Kayan_woman_with_neck_r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000108"/>
            <a:ext cx="2871814" cy="4214842"/>
          </a:xfrm>
          <a:prstGeom prst="rect">
            <a:avLst/>
          </a:prstGeom>
          <a:noFill/>
        </p:spPr>
      </p:pic>
      <p:pic>
        <p:nvPicPr>
          <p:cNvPr id="46082" name="Picture 2" descr="http://i2.wp.com/www.thelovelyplanet.net/wp-content/uploads/2012/05/apatani_woman_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00108"/>
            <a:ext cx="2928958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sati indian tradition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10" y="642918"/>
            <a:ext cx="778674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Prevedene k</a:t>
            </a:r>
            <a:r>
              <a:rPr lang="x-none" smtClean="0"/>
              <a:t>njige</a:t>
            </a:r>
            <a:endParaRPr lang="en-US" dirty="0"/>
          </a:p>
        </p:txBody>
      </p:sp>
      <p:pic>
        <p:nvPicPr>
          <p:cNvPr id="2050" name="Picture 2" descr="C:\Windows\system32\config\systemprofile\Desktop\izvori_sopstva-1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596" y="1857364"/>
            <a:ext cx="2428892" cy="3643338"/>
          </a:xfrm>
          <a:prstGeom prst="rect">
            <a:avLst/>
          </a:prstGeom>
          <a:noFill/>
        </p:spPr>
      </p:pic>
      <p:pic>
        <p:nvPicPr>
          <p:cNvPr id="2051" name="Picture 3" descr="C:\Windows\system32\config\systemprofile\Desktop\v_978866081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2500330" cy="3643338"/>
          </a:xfrm>
          <a:prstGeom prst="rect">
            <a:avLst/>
          </a:prstGeom>
          <a:noFill/>
        </p:spPr>
      </p:pic>
      <p:pic>
        <p:nvPicPr>
          <p:cNvPr id="2053" name="Picture 5" descr="C:\Windows\system32\config\systemprofile\Desktop\13112220315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57364"/>
            <a:ext cx="235745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zene u reklamama\maxresdefault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b="1" dirty="0" smtClean="0"/>
              <a:t>Obljuba nad detetom ili kulturna dispozicija?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vi-VN" dirty="0" smtClean="0">
                <a:cs typeface="Arial" panose="020B0604020202020204" pitchFamily="34" charset="0"/>
              </a:rPr>
              <a:t>Devetnaestogodišnji momak i trinaestogodišnja devojčica su se upoznali preko društvene mreže, ubrzo su stupili u redovne seksualne odnose koji su rezultirali trudnoćom, a kasnije i rođenjem zajedničkog deteta.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sr-Latn-BA" dirty="0" err="1" smtClean="0">
                <a:cs typeface="Arial" panose="020B0604020202020204" pitchFamily="34" charset="0"/>
              </a:rPr>
              <a:t>P</a:t>
            </a:r>
            <a:r>
              <a:rPr lang="en-US" dirty="0" err="1" smtClean="0">
                <a:cs typeface="Arial" panose="020B0604020202020204" pitchFamily="34" charset="0"/>
              </a:rPr>
              <a:t>očeli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žive</a:t>
            </a:r>
            <a:r>
              <a:rPr lang="en-US" dirty="0" smtClean="0">
                <a:cs typeface="Arial" panose="020B0604020202020204" pitchFamily="34" charset="0"/>
              </a:rPr>
              <a:t> u </a:t>
            </a:r>
            <a:r>
              <a:rPr lang="en-US" dirty="0" err="1" smtClean="0">
                <a:cs typeface="Arial" panose="020B0604020202020204" pitchFamily="34" charset="0"/>
              </a:rPr>
              <a:t>vanbračnoj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zajednici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jer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zakonu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osoba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koja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nije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napunila</a:t>
            </a:r>
            <a:r>
              <a:rPr lang="en-US" dirty="0" smtClean="0">
                <a:cs typeface="Arial" panose="020B0604020202020204" pitchFamily="34" charset="0"/>
              </a:rPr>
              <a:t> 16 </a:t>
            </a:r>
            <a:r>
              <a:rPr lang="en-US" dirty="0" err="1" smtClean="0">
                <a:cs typeface="Arial" panose="020B0604020202020204" pitchFamily="34" charset="0"/>
              </a:rPr>
              <a:t>godina</a:t>
            </a:r>
            <a:r>
              <a:rPr lang="en-US" dirty="0" smtClean="0">
                <a:cs typeface="Arial" panose="020B0604020202020204" pitchFamily="34" charset="0"/>
              </a:rPr>
              <a:t> ne </a:t>
            </a:r>
            <a:r>
              <a:rPr lang="en-US" dirty="0" err="1" smtClean="0">
                <a:cs typeface="Arial" panose="020B0604020202020204" pitchFamily="34" charset="0"/>
              </a:rPr>
              <a:t>može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zaključi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brak</a:t>
            </a:r>
            <a:r>
              <a:rPr lang="sr-Latn-BA" dirty="0" smtClean="0">
                <a:cs typeface="Arial" panose="020B0604020202020204" pitchFamily="34" charset="0"/>
              </a:rPr>
              <a:t>.</a:t>
            </a:r>
            <a:r>
              <a:rPr lang="vi-VN" dirty="0" smtClean="0">
                <a:cs typeface="Arial" panose="020B0604020202020204" pitchFamily="34" charset="0"/>
              </a:rPr>
              <a:t> </a:t>
            </a:r>
            <a:r>
              <a:rPr lang="sr-Latn-BA" dirty="0" smtClean="0">
                <a:cs typeface="Arial" panose="020B0604020202020204" pitchFamily="34" charset="0"/>
              </a:rPr>
              <a:t>Po našem zakonu, </a:t>
            </a:r>
            <a:r>
              <a:rPr lang="vi-VN" dirty="0" smtClean="0">
                <a:cs typeface="Arial" panose="020B0604020202020204" pitchFamily="34" charset="0"/>
              </a:rPr>
              <a:t>seksualni odnosi sa osobama mlađim od 14 godina predstavljaju krivično delo, a devojčici </a:t>
            </a:r>
            <a:r>
              <a:rPr lang="sr-Latn-BA" dirty="0" smtClean="0">
                <a:cs typeface="Arial" panose="020B0604020202020204" pitchFamily="34" charset="0"/>
              </a:rPr>
              <a:t>je </a:t>
            </a:r>
            <a:r>
              <a:rPr lang="vi-VN" dirty="0" smtClean="0">
                <a:cs typeface="Arial" panose="020B0604020202020204" pitchFamily="34" charset="0"/>
              </a:rPr>
              <a:t>u ovom slučaju nedostajalo dva meseca da napuni 14 godina</a:t>
            </a:r>
            <a:r>
              <a:rPr lang="sr-Latn-BA" dirty="0" smtClean="0">
                <a:cs typeface="Arial" panose="020B0604020202020204" pitchFamily="34" charset="0"/>
              </a:rPr>
              <a:t>.</a:t>
            </a:r>
            <a:endParaRPr lang="sr-Latn-BA" dirty="0" smtClean="0"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cs typeface="Arial" panose="020B0604020202020204" pitchFamily="34" charset="0"/>
              </a:rPr>
              <a:t>Nakon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što</a:t>
            </a:r>
            <a:r>
              <a:rPr lang="en-US" dirty="0" smtClean="0">
                <a:cs typeface="Arial" panose="020B0604020202020204" pitchFamily="34" charset="0"/>
              </a:rPr>
              <a:t> je </a:t>
            </a:r>
            <a:r>
              <a:rPr lang="en-US" dirty="0" err="1" smtClean="0">
                <a:cs typeface="Arial" panose="020B0604020202020204" pitchFamily="34" charset="0"/>
              </a:rPr>
              <a:t>trinaestogodišnjakinja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pregledana</a:t>
            </a:r>
            <a:r>
              <a:rPr lang="en-US" dirty="0" smtClean="0">
                <a:cs typeface="Arial" panose="020B0604020202020204" pitchFamily="34" charset="0"/>
              </a:rPr>
              <a:t> u </a:t>
            </a:r>
            <a:r>
              <a:rPr lang="en-US" dirty="0" err="1" smtClean="0">
                <a:cs typeface="Arial" panose="020B0604020202020204" pitchFamily="34" charset="0"/>
              </a:rPr>
              <a:t>Opštoj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bolnici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gde</a:t>
            </a:r>
            <a:r>
              <a:rPr lang="en-US" dirty="0" smtClean="0">
                <a:cs typeface="Arial" panose="020B0604020202020204" pitchFamily="34" charset="0"/>
              </a:rPr>
              <a:t> je </a:t>
            </a:r>
            <a:r>
              <a:rPr lang="en-US" dirty="0" err="1" smtClean="0">
                <a:cs typeface="Arial" panose="020B0604020202020204" pitchFamily="34" charset="0"/>
              </a:rPr>
              <a:t>ustanovljeno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</a:t>
            </a:r>
            <a:r>
              <a:rPr lang="en-US" dirty="0" smtClean="0">
                <a:cs typeface="Arial" panose="020B0604020202020204" pitchFamily="34" charset="0"/>
              </a:rPr>
              <a:t> je </a:t>
            </a:r>
            <a:r>
              <a:rPr lang="en-US" dirty="0" err="1" smtClean="0">
                <a:cs typeface="Arial" panose="020B0604020202020204" pitchFamily="34" charset="0"/>
              </a:rPr>
              <a:t>trudnoća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nastupila</a:t>
            </a:r>
            <a:r>
              <a:rPr lang="en-US" dirty="0" smtClean="0">
                <a:cs typeface="Arial" panose="020B0604020202020204" pitchFamily="34" charset="0"/>
              </a:rPr>
              <a:t> u </a:t>
            </a:r>
            <a:r>
              <a:rPr lang="en-US" dirty="0" err="1" smtClean="0">
                <a:cs typeface="Arial" panose="020B0604020202020204" pitchFamily="34" charset="0"/>
              </a:rPr>
              <a:t>starosnoj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dobi</a:t>
            </a:r>
            <a:r>
              <a:rPr lang="en-US" dirty="0" smtClean="0">
                <a:cs typeface="Arial" panose="020B0604020202020204" pitchFamily="34" charset="0"/>
              </a:rPr>
              <a:t> u </a:t>
            </a:r>
            <a:r>
              <a:rPr lang="en-US" dirty="0" err="1" smtClean="0">
                <a:cs typeface="Arial" panose="020B0604020202020204" pitchFamily="34" charset="0"/>
              </a:rPr>
              <a:t>kojoj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zabranjeni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seksualni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odnosi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obavešteno</a:t>
            </a:r>
            <a:r>
              <a:rPr lang="en-US" dirty="0" smtClean="0">
                <a:cs typeface="Arial" panose="020B0604020202020204" pitchFamily="34" charset="0"/>
              </a:rPr>
              <a:t> je </a:t>
            </a:r>
            <a:r>
              <a:rPr lang="en-US" dirty="0" err="1" smtClean="0">
                <a:cs typeface="Arial" panose="020B0604020202020204" pitchFamily="34" charset="0"/>
              </a:rPr>
              <a:t>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Više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javno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tužilaštvo</a:t>
            </a:r>
            <a:r>
              <a:rPr lang="en-US" dirty="0" smtClean="0">
                <a:cs typeface="Arial" panose="020B0604020202020204" pitchFamily="34" charset="0"/>
              </a:rPr>
              <a:t> u </a:t>
            </a:r>
            <a:r>
              <a:rPr lang="en-US" dirty="0" err="1" smtClean="0">
                <a:cs typeface="Arial" panose="020B0604020202020204" pitchFamily="34" charset="0"/>
              </a:rPr>
              <a:t>Pančevu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koje</a:t>
            </a:r>
            <a:r>
              <a:rPr lang="en-US" dirty="0" smtClean="0">
                <a:cs typeface="Arial" panose="020B0604020202020204" pitchFamily="34" charset="0"/>
              </a:rPr>
              <a:t> je </a:t>
            </a:r>
            <a:r>
              <a:rPr lang="en-US" dirty="0" err="1" smtClean="0">
                <a:cs typeface="Arial" panose="020B0604020202020204" pitchFamily="34" charset="0"/>
              </a:rPr>
              <a:t>pokrenulo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krivični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postupak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protiv</a:t>
            </a:r>
            <a:r>
              <a:rPr lang="en-US" dirty="0" smtClean="0">
                <a:cs typeface="Arial" panose="020B0604020202020204" pitchFamily="34" charset="0"/>
              </a:rPr>
              <a:t> D.Č. </a:t>
            </a:r>
            <a:r>
              <a:rPr lang="en-US" dirty="0" err="1" smtClean="0">
                <a:cs typeface="Arial" panose="020B0604020202020204" pitchFamily="34" charset="0"/>
              </a:rPr>
              <a:t>zbog</a:t>
            </a:r>
            <a:r>
              <a:rPr lang="en-US" dirty="0" smtClean="0">
                <a:cs typeface="Arial" panose="020B0604020202020204" pitchFamily="34" charset="0"/>
              </a:rPr>
              <a:t> toga </a:t>
            </a:r>
            <a:r>
              <a:rPr lang="en-US" dirty="0" err="1" smtClean="0">
                <a:cs typeface="Arial" panose="020B0604020202020204" pitchFamily="34" charset="0"/>
              </a:rPr>
              <a:t>što</a:t>
            </a:r>
            <a:r>
              <a:rPr lang="en-US" dirty="0" smtClean="0">
                <a:cs typeface="Arial" panose="020B0604020202020204" pitchFamily="34" charset="0"/>
              </a:rPr>
              <a:t> je </a:t>
            </a:r>
            <a:r>
              <a:rPr lang="en-US" dirty="0" err="1" smtClean="0">
                <a:cs typeface="Arial" panose="020B0604020202020204" pitchFamily="34" charset="0"/>
              </a:rPr>
              <a:t>smatralo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</a:t>
            </a:r>
            <a:r>
              <a:rPr lang="en-US" dirty="0" smtClean="0">
                <a:cs typeface="Arial" panose="020B0604020202020204" pitchFamily="34" charset="0"/>
              </a:rPr>
              <a:t> je </a:t>
            </a:r>
            <a:r>
              <a:rPr lang="en-US" dirty="0" err="1" smtClean="0">
                <a:cs typeface="Arial" panose="020B0604020202020204" pitchFamily="34" charset="0"/>
              </a:rPr>
              <a:t>izvršio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krivično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delo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Obljuba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nad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detetom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iz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člana</a:t>
            </a:r>
            <a:r>
              <a:rPr lang="en-US" dirty="0" smtClean="0">
                <a:cs typeface="Arial" panose="020B0604020202020204" pitchFamily="34" charset="0"/>
              </a:rPr>
              <a:t> 180. </a:t>
            </a:r>
            <a:r>
              <a:rPr lang="en-US" dirty="0" err="1" smtClean="0">
                <a:cs typeface="Arial" panose="020B0604020202020204" pitchFamily="34" charset="0"/>
              </a:rPr>
              <a:t>stav</a:t>
            </a:r>
            <a:r>
              <a:rPr lang="en-US" dirty="0" smtClean="0">
                <a:cs typeface="Arial" panose="020B0604020202020204" pitchFamily="34" charset="0"/>
              </a:rPr>
              <a:t> 2. </a:t>
            </a:r>
            <a:r>
              <a:rPr lang="en-US" dirty="0" err="1" smtClean="0">
                <a:cs typeface="Arial" panose="020B0604020202020204" pitchFamily="34" charset="0"/>
              </a:rPr>
              <a:t>Krivičnog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zakonika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  <a:r>
              <a:rPr lang="en-US" dirty="0" err="1" smtClean="0">
                <a:cs typeface="Arial" panose="020B0604020202020204" pitchFamily="34" charset="0"/>
              </a:rPr>
              <a:t>Viši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sud</a:t>
            </a:r>
            <a:r>
              <a:rPr lang="en-US" dirty="0" smtClean="0">
                <a:cs typeface="Arial" panose="020B0604020202020204" pitchFamily="34" charset="0"/>
              </a:rPr>
              <a:t> u </a:t>
            </a:r>
            <a:r>
              <a:rPr lang="en-US" dirty="0" err="1" smtClean="0">
                <a:cs typeface="Arial" panose="020B0604020202020204" pitchFamily="34" charset="0"/>
              </a:rPr>
              <a:t>Pančevu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nakon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sprovedenog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postupka</a:t>
            </a:r>
            <a:r>
              <a:rPr lang="en-US" dirty="0" smtClean="0">
                <a:cs typeface="Arial" panose="020B0604020202020204" pitchFamily="34" charset="0"/>
              </a:rPr>
              <a:t>, </a:t>
            </a:r>
            <a:r>
              <a:rPr lang="en-US" dirty="0" err="1" smtClean="0">
                <a:cs typeface="Arial" panose="020B0604020202020204" pitchFamily="34" charset="0"/>
              </a:rPr>
              <a:t>osudio</a:t>
            </a:r>
            <a:r>
              <a:rPr lang="en-US" dirty="0" smtClean="0">
                <a:cs typeface="Arial" panose="020B0604020202020204" pitchFamily="34" charset="0"/>
              </a:rPr>
              <a:t> je D.Č. </a:t>
            </a:r>
            <a:r>
              <a:rPr lang="en-US" dirty="0" err="1" smtClean="0">
                <a:cs typeface="Arial" panose="020B0604020202020204" pitchFamily="34" charset="0"/>
              </a:rPr>
              <a:t>na</a:t>
            </a:r>
            <a:r>
              <a:rPr lang="en-US" dirty="0" smtClean="0">
                <a:cs typeface="Arial" panose="020B0604020202020204" pitchFamily="34" charset="0"/>
              </a:rPr>
              <a:t> pet </a:t>
            </a:r>
            <a:r>
              <a:rPr lang="en-US" dirty="0" err="1" smtClean="0">
                <a:cs typeface="Arial" panose="020B0604020202020204" pitchFamily="34" charset="0"/>
              </a:rPr>
              <a:t>godina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zatvora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zbog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ovog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krivičnog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dela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r>
              <a:rPr lang="sr-Latn-BA" dirty="0" smtClean="0">
                <a:cs typeface="Arial" panose="020B0604020202020204" pitchFamily="34" charset="0"/>
              </a:rPr>
              <a:t> </a:t>
            </a:r>
            <a:endParaRPr lang="sr-Latn-BA" dirty="0" smtClean="0">
              <a:cs typeface="Arial" panose="020B0604020202020204" pitchFamily="34" charset="0"/>
            </a:endParaRPr>
          </a:p>
          <a:p>
            <a:pPr algn="just"/>
            <a:r>
              <a:rPr lang="en-US" dirty="0" err="1" smtClean="0">
                <a:cs typeface="Arial" panose="020B0604020202020204" pitchFamily="34" charset="0"/>
              </a:rPr>
              <a:t>Odbrana</a:t>
            </a:r>
            <a:r>
              <a:rPr lang="en-US" dirty="0" smtClean="0">
                <a:cs typeface="Arial" panose="020B0604020202020204" pitchFamily="34" charset="0"/>
              </a:rPr>
              <a:t> se </a:t>
            </a:r>
            <a:r>
              <a:rPr lang="en-US" dirty="0" err="1" smtClean="0">
                <a:cs typeface="Arial" panose="020B0604020202020204" pitchFamily="34" charset="0"/>
              </a:rPr>
              <a:t>žalila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na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ovu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presudu</a:t>
            </a:r>
            <a:r>
              <a:rPr lang="en-US" dirty="0" smtClean="0">
                <a:cs typeface="Arial" panose="020B0604020202020204" pitchFamily="34" charset="0"/>
              </a:rPr>
              <a:t>, pa je </a:t>
            </a:r>
            <a:r>
              <a:rPr lang="en-US" dirty="0" err="1" smtClean="0">
                <a:cs typeface="Arial" panose="020B0604020202020204" pitchFamily="34" charset="0"/>
              </a:rPr>
              <a:t>Apelacioni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sud</a:t>
            </a:r>
            <a:r>
              <a:rPr lang="en-US" dirty="0" smtClean="0">
                <a:cs typeface="Arial" panose="020B0604020202020204" pitchFamily="34" charset="0"/>
              </a:rPr>
              <a:t> u </a:t>
            </a:r>
            <a:r>
              <a:rPr lang="en-US" dirty="0" err="1" smtClean="0">
                <a:cs typeface="Arial" panose="020B0604020202020204" pitchFamily="34" charset="0"/>
              </a:rPr>
              <a:t>Beogradu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uvažio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žalbu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oslobodio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okrivljenog</a:t>
            </a:r>
            <a:r>
              <a:rPr lang="en-US" dirty="0" smtClean="0">
                <a:cs typeface="Arial" panose="020B0604020202020204" pitchFamily="34" charset="0"/>
              </a:rPr>
              <a:t> D.Č.</a:t>
            </a:r>
            <a:r>
              <a:rPr lang="sr-Latn-BA" dirty="0" smtClean="0">
                <a:cs typeface="Arial" panose="020B0604020202020204" pitchFamily="34" charset="0"/>
              </a:rPr>
              <a:t>Zbog postojanja “neotklonjive pravne zablude” kod okrivljenog, apelacioni sud odlučuje da nema krivice.</a:t>
            </a:r>
            <a:endParaRPr lang="sr-Latn-BA" dirty="0" smtClean="0">
              <a:cs typeface="Arial" panose="020B0604020202020204" pitchFamily="34" charset="0"/>
            </a:endParaRPr>
          </a:p>
          <a:p>
            <a:pPr algn="just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\Desktop\Nikola Toshiba\multikult. fotke\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4282" y="357166"/>
            <a:ext cx="864399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system32\config\systemprofile\Desktop\kritika politika identitet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00166" y="214290"/>
            <a:ext cx="6429375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Politika preraspodele i(li) politika priznanja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dirty="0" smtClean="0"/>
              <a:t>Redistribucionisti: pravda se tiče pitanja preraspodele, a ne priznanja; borbe za priznanje potkopavaju društvenu solidarnost i skreću pažnju sa centralnog problema – postojanja nejednake distribucije moći i bogatstva; jednom kada se uklone ekonomske nejednakosti, identitetski ratovi i kulturne nejednakosti će automatski nestati.</a:t>
            </a:r>
            <a:endParaRPr lang="sr-Latn-BA" dirty="0" smtClean="0"/>
          </a:p>
          <a:p>
            <a:r>
              <a:rPr lang="sr-Latn-BA" dirty="0" smtClean="0"/>
              <a:t>Regnicionisti:priznanje autentičnosti pojedinaca i grupa je prvi preduslov njihove dobrobiti; marginalizacija često nije povezana sa položajem pojedinaca i grupa na ekonomskoj hijerarhiji, već sa njihovim položajem na statusnoj/identitetskoj hijerarhiji.</a:t>
            </a:r>
            <a:endParaRPr lang="sr-Latn-BA" dirty="0" smtClean="0"/>
          </a:p>
          <a:p>
            <a:r>
              <a:rPr lang="sr-Latn-BA" dirty="0" smtClean="0"/>
              <a:t>Komplementarnost i međuzavisnost dve politike (Parek): obe se bore protiv represije, ugnjetavanja i hegemonije; priznanje i redistribucija su uzajamno uslovljene strategije.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„</a:t>
            </a:r>
            <a:r>
              <a:rPr lang="en-US" dirty="0" err="1" smtClean="0"/>
              <a:t>Nacionalizam</a:t>
            </a:r>
            <a:r>
              <a:rPr lang="en-US" dirty="0" smtClean="0"/>
              <a:t> je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one do 300 </a:t>
            </a:r>
            <a:r>
              <a:rPr lang="en-US" dirty="0" err="1" smtClean="0"/>
              <a:t>evra</a:t>
            </a:r>
            <a:r>
              <a:rPr lang="en-US" dirty="0" smtClean="0"/>
              <a:t> </a:t>
            </a:r>
            <a:r>
              <a:rPr lang="en-US" dirty="0" err="1" smtClean="0"/>
              <a:t>prihoda</a:t>
            </a:r>
            <a:r>
              <a:rPr lang="en-US" dirty="0" smtClean="0"/>
              <a:t> </a:t>
            </a:r>
            <a:r>
              <a:rPr lang="en-US" dirty="0" err="1" smtClean="0"/>
              <a:t>mesečno</a:t>
            </a:r>
            <a:r>
              <a:rPr lang="en-US" dirty="0" smtClean="0"/>
              <a:t>. </a:t>
            </a:r>
            <a:r>
              <a:rPr lang="en-US" dirty="0" err="1" smtClean="0"/>
              <a:t>Njima</a:t>
            </a:r>
            <a:r>
              <a:rPr lang="en-US" dirty="0" smtClean="0"/>
              <a:t> se </a:t>
            </a:r>
            <a:r>
              <a:rPr lang="en-US" dirty="0" err="1" smtClean="0"/>
              <a:t>servira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priča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plata</a:t>
            </a:r>
            <a:r>
              <a:rPr lang="en-US" dirty="0" smtClean="0"/>
              <a:t> </a:t>
            </a:r>
            <a:r>
              <a:rPr lang="en-US" dirty="0" err="1" smtClean="0"/>
              <a:t>pređe</a:t>
            </a:r>
            <a:r>
              <a:rPr lang="en-US" dirty="0" smtClean="0"/>
              <a:t> 500 </a:t>
            </a:r>
            <a:r>
              <a:rPr lang="en-US" dirty="0" err="1" smtClean="0"/>
              <a:t>evra</a:t>
            </a:r>
            <a:r>
              <a:rPr lang="en-US" dirty="0" smtClean="0"/>
              <a:t>,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razgovor</a:t>
            </a:r>
            <a:r>
              <a:rPr lang="en-US" dirty="0" smtClean="0"/>
              <a:t> o </a:t>
            </a:r>
            <a:r>
              <a:rPr lang="en-US" dirty="0" err="1" smtClean="0"/>
              <a:t>garderobi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kafićima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pređe</a:t>
            </a:r>
            <a:r>
              <a:rPr lang="en-US" dirty="0" smtClean="0"/>
              <a:t> 1.000, </a:t>
            </a:r>
            <a:r>
              <a:rPr lang="en-US" dirty="0" err="1" smtClean="0"/>
              <a:t>onda</a:t>
            </a:r>
            <a:r>
              <a:rPr lang="en-US" dirty="0" smtClean="0"/>
              <a:t> je top-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zdrava</a:t>
            </a:r>
            <a:r>
              <a:rPr lang="en-US" dirty="0" smtClean="0"/>
              <a:t> </a:t>
            </a:r>
            <a:r>
              <a:rPr lang="en-US" dirty="0" err="1" smtClean="0"/>
              <a:t>hrana</a:t>
            </a:r>
            <a:r>
              <a:rPr lang="en-US" dirty="0" smtClean="0"/>
              <a:t>, </a:t>
            </a:r>
            <a:r>
              <a:rPr lang="en-US" dirty="0" err="1" smtClean="0"/>
              <a:t>letovanja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zimovanja</a:t>
            </a:r>
            <a:r>
              <a:rPr lang="en-US" dirty="0" smtClean="0"/>
              <a:t>, a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popne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3.000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prestaje</a:t>
            </a:r>
            <a:r>
              <a:rPr lang="en-US" dirty="0" smtClean="0"/>
              <a:t> </a:t>
            </a:r>
            <a:r>
              <a:rPr lang="en-US" dirty="0" err="1" smtClean="0"/>
              <a:t>svako</a:t>
            </a:r>
            <a:r>
              <a:rPr lang="en-US" dirty="0" smtClean="0"/>
              <a:t> </a:t>
            </a:r>
            <a:r>
              <a:rPr lang="en-US" dirty="0" err="1" smtClean="0"/>
              <a:t>palamuđenje</a:t>
            </a:r>
            <a:r>
              <a:rPr lang="en-US" dirty="0" smtClean="0"/>
              <a:t>.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pričaju</a:t>
            </a:r>
            <a:r>
              <a:rPr lang="en-US" dirty="0" smtClean="0"/>
              <a:t> o </a:t>
            </a:r>
            <a:r>
              <a:rPr lang="en-US" dirty="0" err="1" smtClean="0"/>
              <a:t>vremenskoj</a:t>
            </a:r>
            <a:r>
              <a:rPr lang="en-US" dirty="0" smtClean="0"/>
              <a:t> </a:t>
            </a:r>
            <a:r>
              <a:rPr lang="en-US" dirty="0" err="1" smtClean="0"/>
              <a:t>prognozi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ljubavi</a:t>
            </a:r>
            <a:r>
              <a:rPr lang="en-US" dirty="0" smtClean="0"/>
              <a:t>“</a:t>
            </a:r>
            <a:r>
              <a:rPr lang="sr-Latn-BA" dirty="0" smtClean="0"/>
              <a:t>.</a:t>
            </a:r>
            <a:endParaRPr lang="en-US" dirty="0"/>
          </a:p>
        </p:txBody>
      </p:sp>
      <p:pic>
        <p:nvPicPr>
          <p:cNvPr id="1026" name="Picture 2" descr="C:\Users\milan.podunavac\Desktop\index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4008" y="1268760"/>
            <a:ext cx="40324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err="1" smtClean="0">
                <a:latin typeface="Georgia" panose="02040502050405020303" pitchFamily="18" charset="0"/>
              </a:rPr>
              <a:t>Tema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 err="1" smtClean="0">
                <a:latin typeface="Georgia" panose="02040502050405020303" pitchFamily="18" charset="0"/>
              </a:rPr>
              <a:t>za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 err="1" smtClean="0">
                <a:latin typeface="Georgia" panose="02040502050405020303" pitchFamily="18" charset="0"/>
              </a:rPr>
              <a:t>raspravu</a:t>
            </a:r>
            <a:r>
              <a:rPr lang="sr-Latn-CS" sz="3600" dirty="0" smtClean="0">
                <a:latin typeface="Georgia" panose="02040502050405020303" pitchFamily="18" charset="0"/>
              </a:rPr>
              <a:t>:</a:t>
            </a:r>
            <a:endParaRPr lang="sr-Latn-CS" sz="3600" dirty="0" smtClean="0">
              <a:latin typeface="Georgia" panose="02040502050405020303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z="3200" dirty="0" smtClean="0"/>
              <a:t>„Liberalizam ne može da se temelji na grupnim pravima jer sve grupe ne dele liberalne vrednosti. (F. Fukuyama, “Identity, Immigration and Democracy”, 2006) </a:t>
            </a:r>
            <a:endParaRPr lang="sr-Latn-CS" sz="3200" dirty="0" smtClean="0"/>
          </a:p>
          <a:p>
            <a:pPr eaLnBrk="1" hangingPunct="1"/>
            <a:r>
              <a:rPr lang="sr-Latn-CS" sz="3200" dirty="0" smtClean="0"/>
              <a:t>Kako Vi razumete prirodu </a:t>
            </a:r>
            <a:r>
              <a:rPr lang="en-US" sz="3200" dirty="0" err="1" smtClean="0"/>
              <a:t>navedenog</a:t>
            </a:r>
            <a:r>
              <a:rPr lang="sr-Latn-CS" sz="3200" dirty="0" smtClean="0"/>
              <a:t> problema i poruku </a:t>
            </a:r>
            <a:r>
              <a:rPr lang="en-US" sz="3200" dirty="0" err="1" smtClean="0"/>
              <a:t>Fukojaminog</a:t>
            </a:r>
            <a:r>
              <a:rPr lang="sr-Latn-CS" sz="3200" dirty="0" smtClean="0"/>
              <a:t> argumenta?</a:t>
            </a:r>
            <a:endParaRPr lang="sr-Latn-CS" sz="3200" dirty="0" smtClean="0"/>
          </a:p>
          <a:p>
            <a:pPr eaLnBrk="1" hangingPunct="1">
              <a:buNone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Esej </a:t>
            </a:r>
            <a:r>
              <a:rPr lang="en-US" dirty="0" smtClean="0"/>
              <a:t>“</a:t>
            </a:r>
            <a:r>
              <a:rPr lang="x-none" dirty="0" smtClean="0"/>
              <a:t>Politika priznanja</a:t>
            </a:r>
            <a:r>
              <a:rPr lang="en-US" dirty="0" smtClean="0"/>
              <a:t>”</a:t>
            </a:r>
            <a:br>
              <a:rPr lang="x-none" dirty="0" smtClean="0"/>
            </a:br>
            <a:r>
              <a:rPr lang="en-US" dirty="0" smtClean="0"/>
              <a:t>The </a:t>
            </a:r>
            <a:r>
              <a:rPr lang="x-none" sz="3600" dirty="0" smtClean="0"/>
              <a:t>Politics of Recognition</a:t>
            </a:r>
            <a:endParaRPr lang="en-US" sz="3600" dirty="0"/>
          </a:p>
        </p:txBody>
      </p:sp>
      <p:pic>
        <p:nvPicPr>
          <p:cNvPr id="3075" name="Picture 3" descr="C:\Windows\system32\config\systemprofile\Desktop\downlo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57488" y="1643050"/>
            <a:ext cx="3429023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</a:t>
            </a:r>
            <a:r>
              <a:rPr lang="x-none" dirty="0" smtClean="0"/>
              <a:t>četna teza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28670"/>
            <a:ext cx="7772400" cy="5572164"/>
          </a:xfrm>
        </p:spPr>
        <p:txBody>
          <a:bodyPr>
            <a:normAutofit fontScale="85000" lnSpcReduction="10000"/>
          </a:bodyPr>
          <a:lstStyle/>
          <a:p>
            <a:r>
              <a:rPr lang="x-none" dirty="0" smtClean="0"/>
              <a:t>Postoji neraskidiva veza između identiteta (samorazumevanja osobe) </a:t>
            </a:r>
            <a:r>
              <a:rPr lang="x-none" smtClean="0"/>
              <a:t>i priznanja.</a:t>
            </a:r>
            <a:r>
              <a:rPr lang="sr-Latn-RS" dirty="0" smtClean="0"/>
              <a:t> Osećaj sopstvene vrednosti zavisi od (ne)priznanja kojeg dobijamo od drugih. Identitet ne dolazi isključivo “iznutra”, on je intersubjektivna i dijaloška kategorija. </a:t>
            </a:r>
            <a:endParaRPr lang="sr-Latn-RS" dirty="0" smtClean="0"/>
          </a:p>
          <a:p>
            <a:r>
              <a:rPr lang="sr-Latn-RS" dirty="0" smtClean="0"/>
              <a:t>“</a:t>
            </a:r>
            <a:r>
              <a:rPr lang="en-US" dirty="0" err="1" smtClean="0"/>
              <a:t>Teza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naš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 </a:t>
            </a:r>
            <a:r>
              <a:rPr lang="en-US" dirty="0" err="1" smtClean="0"/>
              <a:t>delimično</a:t>
            </a:r>
            <a:r>
              <a:rPr lang="en-US" dirty="0" smtClean="0"/>
              <a:t> </a:t>
            </a:r>
            <a:r>
              <a:rPr lang="en-US" dirty="0" err="1" smtClean="0"/>
              <a:t>oblikovan</a:t>
            </a:r>
            <a:r>
              <a:rPr lang="en-US" dirty="0" smtClean="0"/>
              <a:t> </a:t>
            </a:r>
            <a:r>
              <a:rPr lang="en-US" dirty="0" err="1" smtClean="0"/>
              <a:t>priznanjem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njegovim</a:t>
            </a:r>
            <a:r>
              <a:rPr lang="en-US" dirty="0" smtClean="0"/>
              <a:t> </a:t>
            </a:r>
            <a:r>
              <a:rPr lang="en-US" dirty="0" err="1" smtClean="0"/>
              <a:t>odsustvom</a:t>
            </a:r>
            <a:r>
              <a:rPr lang="en-US" dirty="0" smtClean="0"/>
              <a:t>, a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naopakim</a:t>
            </a:r>
            <a:r>
              <a:rPr lang="en-US" dirty="0" smtClean="0"/>
              <a:t> </a:t>
            </a:r>
            <a:r>
              <a:rPr lang="en-US" dirty="0" err="1" smtClean="0"/>
              <a:t>priznanjem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sr-Latn-BA" dirty="0" smtClean="0"/>
              <a:t>. N</a:t>
            </a:r>
            <a:r>
              <a:rPr lang="en-US" dirty="0" smtClean="0"/>
              <a:t>a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trpi</a:t>
            </a:r>
            <a:r>
              <a:rPr lang="en-US" dirty="0" smtClean="0"/>
              <a:t> </a:t>
            </a:r>
            <a:r>
              <a:rPr lang="en-US" dirty="0" err="1" smtClean="0"/>
              <a:t>stvarnu</a:t>
            </a:r>
            <a:r>
              <a:rPr lang="en-US" dirty="0" smtClean="0"/>
              <a:t> </a:t>
            </a:r>
            <a:r>
              <a:rPr lang="en-US" dirty="0" err="1" smtClean="0"/>
              <a:t>štetu</a:t>
            </a:r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zajednica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uzvraćaju</a:t>
            </a:r>
            <a:r>
              <a:rPr lang="en-US" dirty="0" smtClean="0"/>
              <a:t> </a:t>
            </a:r>
            <a:r>
              <a:rPr lang="en-US" dirty="0" err="1" smtClean="0"/>
              <a:t>slikom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ograničavajuća</a:t>
            </a:r>
            <a:r>
              <a:rPr lang="en-US" dirty="0" smtClean="0"/>
              <a:t>, </a:t>
            </a:r>
            <a:r>
              <a:rPr lang="en-US" dirty="0" err="1" smtClean="0"/>
              <a:t>ponižavajuća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prezriva</a:t>
            </a:r>
            <a:r>
              <a:rPr lang="sr-Latn-BA" dirty="0" smtClean="0"/>
              <a:t>. Nepriznanje ili naopako priznanje</a:t>
            </a:r>
            <a:r>
              <a:rPr lang="en-US" dirty="0" smtClean="0"/>
              <a:t> </a:t>
            </a:r>
            <a:r>
              <a:rPr lang="sr-Latn-BA" dirty="0" smtClean="0"/>
              <a:t>jeste vid tlačenja time što se neko </a:t>
            </a:r>
            <a:r>
              <a:rPr lang="en-US" dirty="0" err="1" smtClean="0"/>
              <a:t>zatvara</a:t>
            </a:r>
            <a:r>
              <a:rPr lang="en-US" dirty="0" smtClean="0"/>
              <a:t> u </a:t>
            </a:r>
            <a:r>
              <a:rPr lang="en-US" dirty="0" err="1" smtClean="0"/>
              <a:t>lažan</a:t>
            </a:r>
            <a:r>
              <a:rPr lang="en-US" dirty="0" smtClean="0"/>
              <a:t>, </a:t>
            </a:r>
            <a:r>
              <a:rPr lang="en-US" dirty="0" err="1" smtClean="0"/>
              <a:t>iskrivljen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redukovan</a:t>
            </a:r>
            <a:r>
              <a:rPr lang="en-US" dirty="0" smtClean="0"/>
              <a:t> </a:t>
            </a:r>
            <a:r>
              <a:rPr lang="sr-Latn-BA" dirty="0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bivstvovanja</a:t>
            </a:r>
            <a:r>
              <a:rPr lang="en-US" dirty="0" smtClean="0"/>
              <a:t>.</a:t>
            </a:r>
            <a:r>
              <a:rPr lang="sr-Latn-RS" dirty="0" smtClean="0"/>
              <a:t>”</a:t>
            </a:r>
            <a:endParaRPr lang="x-none" dirty="0" smtClean="0"/>
          </a:p>
          <a:p>
            <a:pPr algn="just"/>
            <a:r>
              <a:rPr lang="x-none" dirty="0" err="1" smtClean="0"/>
              <a:t>N</a:t>
            </a:r>
            <a:r>
              <a:rPr lang="en-US" dirty="0" err="1" smtClean="0"/>
              <a:t>aš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 </a:t>
            </a:r>
            <a:r>
              <a:rPr lang="en-US" u="sng" dirty="0" err="1" smtClean="0"/>
              <a:t>delimično</a:t>
            </a:r>
            <a:r>
              <a:rPr lang="en-US" dirty="0" smtClean="0"/>
              <a:t> </a:t>
            </a:r>
            <a:r>
              <a:rPr lang="x-none" dirty="0" smtClean="0"/>
              <a:t>je </a:t>
            </a:r>
            <a:r>
              <a:rPr lang="en-US" dirty="0" err="1" smtClean="0"/>
              <a:t>oblikovan</a:t>
            </a:r>
            <a:r>
              <a:rPr lang="en-US" dirty="0" smtClean="0"/>
              <a:t> </a:t>
            </a:r>
            <a:r>
              <a:rPr lang="sr-Latn-CS" dirty="0" smtClean="0"/>
              <a:t>(1) </a:t>
            </a:r>
            <a:r>
              <a:rPr lang="en-US" u="sng" dirty="0" err="1" smtClean="0"/>
              <a:t>priznanjem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sr-Latn-CS" dirty="0" smtClean="0"/>
              <a:t>(2) </a:t>
            </a:r>
            <a:r>
              <a:rPr lang="en-US" u="sng" dirty="0" err="1" smtClean="0"/>
              <a:t>njegovim</a:t>
            </a:r>
            <a:r>
              <a:rPr lang="en-US" u="sng" dirty="0" smtClean="0"/>
              <a:t> </a:t>
            </a:r>
            <a:r>
              <a:rPr lang="en-US" u="sng" dirty="0" err="1" smtClean="0"/>
              <a:t>odsustvom</a:t>
            </a:r>
            <a:r>
              <a:rPr lang="en-US" dirty="0" smtClean="0"/>
              <a:t>, a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CS" dirty="0" smtClean="0"/>
              <a:t>(3) </a:t>
            </a:r>
            <a:r>
              <a:rPr lang="en-US" u="sng" dirty="0" err="1" smtClean="0"/>
              <a:t>naopakim</a:t>
            </a:r>
            <a:r>
              <a:rPr lang="en-US" u="sng" dirty="0" smtClean="0"/>
              <a:t> </a:t>
            </a:r>
            <a:r>
              <a:rPr lang="en-US" u="sng" dirty="0" err="1" smtClean="0"/>
              <a:t>priznanjem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u="sng" dirty="0" err="1" smtClean="0"/>
              <a:t>drugih</a:t>
            </a:r>
            <a:r>
              <a:rPr lang="x-none" smtClean="0"/>
              <a:t>. </a:t>
            </a:r>
            <a:endParaRPr lang="sr-Latn-RS" dirty="0" smtClean="0"/>
          </a:p>
          <a:p>
            <a:pPr algn="just"/>
            <a:r>
              <a:rPr lang="x-none" smtClean="0"/>
              <a:t>N</a:t>
            </a:r>
            <a:r>
              <a:rPr lang="en-US" dirty="0" smtClean="0"/>
              <a:t>a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trpi</a:t>
            </a:r>
            <a:r>
              <a:rPr lang="en-US" dirty="0" smtClean="0"/>
              <a:t> </a:t>
            </a:r>
            <a:r>
              <a:rPr lang="en-US" u="sng" dirty="0" err="1" smtClean="0"/>
              <a:t>stvarnu</a:t>
            </a:r>
            <a:r>
              <a:rPr lang="en-US" u="sng" dirty="0" smtClean="0"/>
              <a:t> </a:t>
            </a:r>
            <a:r>
              <a:rPr lang="en-US" u="sng" dirty="0" err="1" smtClean="0"/>
              <a:t>štetu</a:t>
            </a:r>
            <a:r>
              <a:rPr lang="en-US" u="sng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zajednica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en-US" dirty="0" smtClean="0"/>
              <a:t> </a:t>
            </a:r>
            <a:r>
              <a:rPr lang="en-US" dirty="0" err="1" smtClean="0"/>
              <a:t>uzvraćaju</a:t>
            </a:r>
            <a:r>
              <a:rPr lang="en-US" dirty="0" smtClean="0"/>
              <a:t> </a:t>
            </a:r>
            <a:r>
              <a:rPr lang="en-US" dirty="0" err="1" smtClean="0"/>
              <a:t>slikom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ograničavajuća</a:t>
            </a:r>
            <a:r>
              <a:rPr lang="en-US" dirty="0" smtClean="0"/>
              <a:t>,</a:t>
            </a:r>
            <a:r>
              <a:rPr lang="x-none" dirty="0" smtClean="0"/>
              <a:t> </a:t>
            </a:r>
            <a:r>
              <a:rPr lang="en-US" dirty="0" err="1" smtClean="0"/>
              <a:t>ponižavajuća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prezriva</a:t>
            </a:r>
            <a:r>
              <a:rPr lang="x-none" smtClean="0"/>
              <a:t>. </a:t>
            </a:r>
            <a:endParaRPr lang="sr-Latn-RS" dirty="0" smtClean="0"/>
          </a:p>
          <a:p>
            <a:pPr algn="just"/>
            <a:r>
              <a:rPr lang="x-none" smtClean="0"/>
              <a:t>Nepriznavanje </a:t>
            </a:r>
            <a:r>
              <a:rPr lang="x-none" dirty="0" smtClean="0"/>
              <a:t>ili naopako priznavanje </a:t>
            </a:r>
            <a:r>
              <a:rPr lang="x-none" smtClean="0"/>
              <a:t>predstavlja </a:t>
            </a:r>
            <a:r>
              <a:rPr lang="sr-Latn-BA" u="sng" dirty="0" smtClean="0"/>
              <a:t>vid </a:t>
            </a:r>
            <a:r>
              <a:rPr lang="x-none" u="sng" smtClean="0"/>
              <a:t>tlačenja</a:t>
            </a:r>
            <a:r>
              <a:rPr lang="en-US" u="sng" dirty="0" smtClean="0"/>
              <a:t> </a:t>
            </a:r>
            <a:r>
              <a:rPr lang="x-none" dirty="0" smtClean="0"/>
              <a:t>time što nekoga </a:t>
            </a:r>
            <a:r>
              <a:rPr lang="en-US" dirty="0" err="1" smtClean="0"/>
              <a:t>zatvara</a:t>
            </a:r>
            <a:r>
              <a:rPr lang="en-US" dirty="0" smtClean="0"/>
              <a:t> u </a:t>
            </a:r>
            <a:r>
              <a:rPr lang="en-US" dirty="0" err="1" smtClean="0"/>
              <a:t>lažan</a:t>
            </a:r>
            <a:r>
              <a:rPr lang="en-US" dirty="0" smtClean="0"/>
              <a:t>, </a:t>
            </a:r>
            <a:r>
              <a:rPr lang="en-US" dirty="0" err="1" smtClean="0"/>
              <a:t>iskrivljen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redukovan</a:t>
            </a:r>
            <a:r>
              <a:rPr lang="en-US" dirty="0" smtClean="0"/>
              <a:t> </a:t>
            </a:r>
            <a:r>
              <a:rPr lang="sr-Latn-BA" dirty="0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bivstvovanja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system32\config\systemprofile\Desktop\vintage-sexist-ads (44)[3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85852" y="214290"/>
            <a:ext cx="657229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Windows\system32\config\systemprofile\Desktop\You_mean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6600" y="342900"/>
            <a:ext cx="776449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dows\system32\config\systemprofile\Desktop\womenad5-e144770063626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57224" y="214290"/>
            <a:ext cx="762000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Windows\system32\config\systemprofile\Desktop\womenad1-e144770069540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48" y="142852"/>
            <a:ext cx="7620000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7165</Words>
  <Application>WPS Presentation</Application>
  <PresentationFormat>On-screen Show (4:3)</PresentationFormat>
  <Paragraphs>92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Arial</vt:lpstr>
      <vt:lpstr>SimSun</vt:lpstr>
      <vt:lpstr>Wingdings</vt:lpstr>
      <vt:lpstr>Wingdings 2</vt:lpstr>
      <vt:lpstr>Perpetua</vt:lpstr>
      <vt:lpstr>Franklin Gothic Book</vt:lpstr>
      <vt:lpstr>Microsoft YaHei</vt:lpstr>
      <vt:lpstr>Arial Unicode MS</vt:lpstr>
      <vt:lpstr>Calibri</vt:lpstr>
      <vt:lpstr>Georgia</vt:lpstr>
      <vt:lpstr>Times New Roman</vt:lpstr>
      <vt:lpstr>Equity</vt:lpstr>
      <vt:lpstr>POLITIKA PRIZNANJA</vt:lpstr>
      <vt:lpstr>Čarls Tejlor</vt:lpstr>
      <vt:lpstr>Prevedene knjige</vt:lpstr>
      <vt:lpstr>Esej “Politika priznanja” The Politics of Recognition</vt:lpstr>
      <vt:lpstr>Početna teza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Istorijski osvrt</vt:lpstr>
      <vt:lpstr>PowerPoint 演示文稿</vt:lpstr>
      <vt:lpstr>Nastavak</vt:lpstr>
      <vt:lpstr>Priznanje i javna sfera</vt:lpstr>
      <vt:lpstr>PowerPoint 演示文稿</vt:lpstr>
      <vt:lpstr>Little Rock Nine</vt:lpstr>
      <vt:lpstr>Sukob dve politike priznanja. Koja ima prednost?</vt:lpstr>
      <vt:lpstr>Kvebek</vt:lpstr>
      <vt:lpstr>Kritike multikulturalizma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Obljuba nad detetom ili kulturna dispozicija?</vt:lpstr>
      <vt:lpstr>PowerPoint 演示文稿</vt:lpstr>
      <vt:lpstr>PowerPoint 演示文稿</vt:lpstr>
      <vt:lpstr>Politika preraspodele i(li) politika priznanja</vt:lpstr>
      <vt:lpstr>PowerPoint 演示文稿</vt:lpstr>
      <vt:lpstr>Tema za raspravu: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POLITIKA PRIZNANJA</dc:title>
  <dc:creator/>
  <cp:lastModifiedBy>slusaonica</cp:lastModifiedBy>
  <cp:revision>115</cp:revision>
  <dcterms:created xsi:type="dcterms:W3CDTF">2015-04-20T18:48:00Z</dcterms:created>
  <dcterms:modified xsi:type="dcterms:W3CDTF">2023-03-29T09:26:54Z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722F00FAA5BA4C27B6511013A140CA3E</vt:lpwstr>
  </property>
  <property fmtid="{D5CDD505-2E9C-101B-9397-08002B2CF9AE}" pid="3" name="KSOProductBuildVer">
    <vt:lpwstr>2057-11.2.0.11513</vt:lpwstr>
  </property>
</Properties>
</file>