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70" r:id="rId12"/>
    <p:sldId id="266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851648" cy="1828800"/>
          </a:xfrm>
        </p:spPr>
        <p:txBody>
          <a:bodyPr/>
          <a:lstStyle/>
          <a:p>
            <a:r>
              <a:rPr lang="sr-Latn-RS" dirty="0" smtClean="0"/>
              <a:t>Pravo na zdravu životnu sredinu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Nemanja Anđelković, 95/16, P1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Pravo na zdravu životnu sredinu u Republici 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+mj-lt"/>
                <a:cs typeface="Calibri" pitchFamily="34" charset="0"/>
              </a:rPr>
              <a:t>Pravo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na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zdravu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životnu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sredinu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kao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jedno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od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ljudskih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prava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i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sloboda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garantuje</a:t>
            </a:r>
            <a:r>
              <a:rPr lang="sr-Latn-RS" dirty="0" smtClean="0">
                <a:latin typeface="+mj-lt"/>
                <a:cs typeface="Calibri" pitchFamily="34" charset="0"/>
              </a:rPr>
              <a:t> </a:t>
            </a:r>
            <a:r>
              <a:rPr lang="vi-VN" b="1" dirty="0" smtClean="0">
                <a:latin typeface="+mj-lt"/>
                <a:cs typeface="Calibri" pitchFamily="34" charset="0"/>
              </a:rPr>
              <a:t>Ustav Srbije</a:t>
            </a:r>
            <a:r>
              <a:rPr lang="vi-VN" dirty="0" smtClean="0">
                <a:latin typeface="+mj-lt"/>
                <a:cs typeface="Calibri" pitchFamily="34" charset="0"/>
              </a:rPr>
              <a:t>.</a:t>
            </a:r>
            <a:r>
              <a:rPr lang="sr-Latn-RS" dirty="0" smtClean="0">
                <a:latin typeface="+mj-lt"/>
                <a:cs typeface="Calibri" pitchFamily="34" charset="0"/>
              </a:rPr>
              <a:t> </a:t>
            </a:r>
            <a:r>
              <a:rPr lang="vi-VN" dirty="0" smtClean="0">
                <a:latin typeface="+mj-lt"/>
                <a:cs typeface="Calibri" pitchFamily="34" charset="0"/>
              </a:rPr>
              <a:t>U </a:t>
            </a:r>
            <a:r>
              <a:rPr lang="vi-VN" b="1" dirty="0" smtClean="0">
                <a:latin typeface="+mj-lt"/>
                <a:cs typeface="Calibri" pitchFamily="34" charset="0"/>
              </a:rPr>
              <a:t>članu 74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utvrđuje se da </a:t>
            </a:r>
            <a:r>
              <a:rPr lang="vi-VN" dirty="0" smtClean="0">
                <a:latin typeface="+mj-lt"/>
                <a:cs typeface="Calibri" pitchFamily="34" charset="0"/>
              </a:rPr>
              <a:t>„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svako ima pravo na zdravu životnu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sredinu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blagovremeno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potpuno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obaveštavanje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njenom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stanju</a:t>
            </a:r>
            <a:r>
              <a:rPr lang="en-US" dirty="0" smtClean="0">
                <a:latin typeface="+mj-lt"/>
                <a:cs typeface="Calibri" pitchFamily="34" charset="0"/>
              </a:rPr>
              <a:t>.”</a:t>
            </a:r>
            <a:endParaRPr lang="sr-Latn-RS" dirty="0" smtClean="0">
              <a:latin typeface="+mj-lt"/>
              <a:cs typeface="Calibri" pitchFamily="34" charset="0"/>
            </a:endParaRPr>
          </a:p>
          <a:p>
            <a:r>
              <a:rPr lang="en-US" b="1" dirty="0" err="1" smtClean="0">
                <a:latin typeface="+mj-lt"/>
                <a:cs typeface="Calibri" pitchFamily="34" charset="0"/>
              </a:rPr>
              <a:t>Zakon</a:t>
            </a:r>
            <a:r>
              <a:rPr lang="en-US" b="1" dirty="0" smtClean="0">
                <a:latin typeface="+mj-lt"/>
                <a:cs typeface="Calibri" pitchFamily="34" charset="0"/>
              </a:rPr>
              <a:t> o </a:t>
            </a:r>
            <a:r>
              <a:rPr lang="en-US" b="1" dirty="0" err="1" smtClean="0">
                <a:latin typeface="+mj-lt"/>
                <a:cs typeface="Calibri" pitchFamily="34" charset="0"/>
              </a:rPr>
              <a:t>zaštiti</a:t>
            </a:r>
            <a:r>
              <a:rPr lang="en-US" b="1" dirty="0" smtClean="0">
                <a:latin typeface="+mj-lt"/>
                <a:cs typeface="Calibri" pitchFamily="34" charset="0"/>
              </a:rPr>
              <a:t> </a:t>
            </a:r>
            <a:r>
              <a:rPr lang="en-US" b="1" dirty="0" err="1" smtClean="0">
                <a:latin typeface="+mj-lt"/>
                <a:cs typeface="Calibri" pitchFamily="34" charset="0"/>
              </a:rPr>
              <a:t>životne</a:t>
            </a:r>
            <a:r>
              <a:rPr lang="en-US" b="1" dirty="0" smtClean="0">
                <a:latin typeface="+mj-lt"/>
                <a:cs typeface="Calibri" pitchFamily="34" charset="0"/>
              </a:rPr>
              <a:t> </a:t>
            </a:r>
            <a:r>
              <a:rPr lang="en-US" b="1" dirty="0" err="1" smtClean="0">
                <a:latin typeface="+mj-lt"/>
                <a:cs typeface="Calibri" pitchFamily="34" charset="0"/>
              </a:rPr>
              <a:t>sredine</a:t>
            </a:r>
            <a:r>
              <a:rPr lang="sr-Latn-R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predstavlja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krovni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zakon</a:t>
            </a:r>
            <a:r>
              <a:rPr lang="en-US" dirty="0" smtClean="0">
                <a:latin typeface="+mj-lt"/>
                <a:cs typeface="Calibri" pitchFamily="34" charset="0"/>
              </a:rPr>
              <a:t> u </a:t>
            </a:r>
            <a:r>
              <a:rPr lang="en-US" dirty="0" err="1" smtClean="0">
                <a:latin typeface="+mj-lt"/>
                <a:cs typeface="Calibri" pitchFamily="34" charset="0"/>
              </a:rPr>
              <a:t>ovoj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oblasti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kojim</a:t>
            </a:r>
            <a:r>
              <a:rPr lang="sr-Latn-RS" dirty="0" smtClean="0">
                <a:latin typeface="+mj-lt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se uređuje integralni sistem zaštite životne sredine koji obezbeđuje ostvarivanje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prava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čoveka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na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život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i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razvoj</a:t>
            </a:r>
            <a:r>
              <a:rPr lang="en-US" dirty="0" smtClean="0">
                <a:latin typeface="+mj-lt"/>
                <a:cs typeface="Calibri" pitchFamily="34" charset="0"/>
              </a:rPr>
              <a:t> u </a:t>
            </a:r>
            <a:r>
              <a:rPr lang="en-US" dirty="0" err="1" smtClean="0">
                <a:latin typeface="+mj-lt"/>
                <a:cs typeface="Calibri" pitchFamily="34" charset="0"/>
              </a:rPr>
              <a:t>zdravoj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životnoj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sredini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i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uravnotežen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odnos</a:t>
            </a:r>
            <a:r>
              <a:rPr lang="sr-Latn-R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privrednog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razvoja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i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životne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sredine</a:t>
            </a:r>
            <a:r>
              <a:rPr lang="en-US" dirty="0" smtClean="0">
                <a:latin typeface="+mj-lt"/>
                <a:cs typeface="Calibri" pitchFamily="34" charset="0"/>
              </a:rPr>
              <a:t> u </a:t>
            </a:r>
            <a:r>
              <a:rPr lang="en-US" dirty="0" err="1" smtClean="0">
                <a:latin typeface="+mj-lt"/>
                <a:cs typeface="Calibri" pitchFamily="34" charset="0"/>
              </a:rPr>
              <a:t>Republici</a:t>
            </a:r>
            <a:r>
              <a:rPr lang="en-US" dirty="0" smtClean="0">
                <a:latin typeface="+mj-lt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  <a:cs typeface="Calibri" pitchFamily="34" charset="0"/>
              </a:rPr>
              <a:t>Srbiji</a:t>
            </a:r>
            <a:r>
              <a:rPr lang="sr-Latn-RS" dirty="0" smtClean="0">
                <a:latin typeface="+mj-lt"/>
                <a:cs typeface="Calibri" pitchFamily="34" charset="0"/>
              </a:rPr>
              <a:t> </a:t>
            </a:r>
          </a:p>
          <a:p>
            <a:r>
              <a:rPr lang="en-US" dirty="0" smtClean="0">
                <a:latin typeface="+mj-lt"/>
              </a:rPr>
              <a:t>U </a:t>
            </a:r>
            <a:r>
              <a:rPr lang="en-US" dirty="0" err="1" smtClean="0">
                <a:latin typeface="+mj-lt"/>
              </a:rPr>
              <a:t>sistemske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zakone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kojima</a:t>
            </a:r>
            <a:r>
              <a:rPr lang="sr-Latn-RS" dirty="0" smtClean="0">
                <a:latin typeface="+mj-lt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je uređena zaštita životne sredine spadaju i</a:t>
            </a:r>
            <a:r>
              <a:rPr lang="vi-VN" b="1" dirty="0" smtClean="0">
                <a:latin typeface="Calibri" pitchFamily="34" charset="0"/>
                <a:cs typeface="Calibri" pitchFamily="34" charset="0"/>
              </a:rPr>
              <a:t> Zakon o proceni uticaja na životnu</a:t>
            </a:r>
            <a:r>
              <a:rPr lang="sr-Latn-R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sredinu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Zakon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o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strateškoj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proceni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uticaja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životnu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sredinu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Zakon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o</a:t>
            </a:r>
            <a:r>
              <a:rPr lang="sr-Latn-R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b="1" dirty="0" smtClean="0">
                <a:latin typeface="Calibri" pitchFamily="34" charset="0"/>
                <a:cs typeface="Calibri" pitchFamily="34" charset="0"/>
              </a:rPr>
              <a:t>integrisanom sprečavanju i kontroli zagađivanja životne sredine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vi-VN" dirty="0" smtClean="0">
                <a:latin typeface="Calibri" pitchFamily="34" charset="0"/>
                <a:cs typeface="Calibri" pitchFamily="34" charset="0"/>
              </a:rPr>
              <a:t>Potreba zaštite zdravlja ljudi i životne sredine može dovesti i do ograničenja određenih Ustavom garantovanih sloboda.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Ilustrativan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primer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jeste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član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83.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Ustava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Srbije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1)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Preduzetništvo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je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slobodno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2)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Preduzetništvo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može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ograničiti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zakonom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radi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zaštite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zdravlja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ljudi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životne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sredine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prirodnih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bogatstava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radi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bezbednosti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Republike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Srbije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Problem sa kojim se ostvarivanje prava na zdravu životnu sredinu suočava u Republici Srbiji je neprimenjivanje zakona, ali i nedovoljno dobro organizovano finansiranje 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Ekološki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centar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Stanište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koji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sprovodi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istraživanja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finansiranju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zaštite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životne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sredine izneo je podatke iz preliminarnog istraživanja po kojima je u 2019. godini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25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opština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ukinulo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budžetski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fond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zaštitu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životne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sredine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vi-VN" dirty="0" smtClean="0">
                <a:latin typeface="Calibri" pitchFamily="34" charset="0"/>
                <a:cs typeface="Calibri" pitchFamily="34" charset="0"/>
              </a:rPr>
              <a:t>Rezultati istraživanja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takođe pokazuju da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je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ime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„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eko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”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naknade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poslednjih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devet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godina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naplaćeno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oko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500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miliona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evra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više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nego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što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je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potrošeno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aktivnosti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zaštite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životne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sredine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Pravni instrumenti zaštite prava na zdravu životnu sredinu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Srbiji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ustavna</a:t>
            </a:r>
            <a:r>
              <a:rPr lang="sr-Latn-R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žalba</a:t>
            </a:r>
            <a:r>
              <a:rPr lang="sr-Latn-R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se može koristiti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zaštitu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ustavom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zagarantovanih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ljudskih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prava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temeljnih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sloboda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Upravni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postupci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koji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vezani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zaštitu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životne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sredine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obično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postupci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kojima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izdaju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ekološke dozvole ili inspekcijski postupci protiv osoba koje zagađuju životnu sredinu. Zakonima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opštem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upravnom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postupku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Srbiji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propisano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je kako je u upravnom postupku stranka svaka fizička i pravna osoba na čiji je zahtev pokrenut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postupak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ili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protiv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vodi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postupak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ili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radi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zaštite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svojih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prava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ili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pravnih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interesa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ima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pravo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učestvovati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postupku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Arhuska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konvencija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otvorila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je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mogućnost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uspostavljanje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mehanizma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nadzora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praćenje njenog sprovođenja koji će biti dostupan ne samo državama već i pojedincima i nevladinim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organizacijama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. On podrazumeva veće učešće građana u donošenju odluka i pravo da budu snabdeveni tačnim i potrebnim informacijama koje se tiču životne sredine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Ka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žnjiva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dela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protiv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životne sredine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moguće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je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klasifikovati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 tri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kategorije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1) pravna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ekološka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k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ažnjiva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dela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nalaze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odredbama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ka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žnjivih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zakona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Srbije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kojima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štiti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životna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sredina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celini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;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Neprav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ekološka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ka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žnjiva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dela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nalaze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odredbama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krivičnih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zakona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Srbije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ali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okviru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ka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žnjivih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dela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pripadaju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drugim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grupama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;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Sporedna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ekološka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ka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žnjiva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dela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nalaze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izvan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ka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žnjivih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zakona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Srbije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odredbama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sporednog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zakonodavstva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vezana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uz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životnu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sredinu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Neka od kažnjivih dela protiv životne sredine su:</a:t>
            </a:r>
          </a:p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Zagađenje životne sredine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Ugrožavanje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životne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sredine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postrojenjem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Uništavanje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zaštićenih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prirodnih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vrednosti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Trgovanje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zaštićenim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prirodnim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vrednostima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Protivzakoniti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lov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ribolov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Ubijanje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ili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mučenje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životinja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Prenošenje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zaraznih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bolesti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životinja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organizama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štetnih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bilje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Proizvodnja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stavljanje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promet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štetnih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sredstava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lečenje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životinja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Pustošenje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šuma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1905000"/>
          </a:xfrm>
        </p:spPr>
        <p:txBody>
          <a:bodyPr>
            <a:normAutofit fontScale="90000"/>
          </a:bodyPr>
          <a:lstStyle/>
          <a:p>
            <a:r>
              <a:rPr lang="pl-PL" sz="4000" i="1" dirty="0" smtClean="0"/>
              <a:t>Presuda Privrednog suda u Užicu,br. 3. П.426/2011 od 7. maja 2012. god</a:t>
            </a:r>
            <a:r>
              <a:rPr lang="pl-PL" i="1" dirty="0" smtClean="0"/>
              <a:t/>
            </a:r>
            <a:br>
              <a:rPr lang="pl-PL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Korisnik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ribarskog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područja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koji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ribarsko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područje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koristi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sportski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privredni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ribolov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podneo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tužbu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protiv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vlasnika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korisnika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hidroelektrane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zbog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pomora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velikog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broja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riba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Tokom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remonta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hidroelektrane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došlo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je do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smanjenja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nivoa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reke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zamućenja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što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je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dovelo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do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uginuća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ribe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pPr>
              <a:buNone/>
            </a:pPr>
            <a:r>
              <a:rPr lang="sr-Latn-RS" dirty="0" smtClean="0">
                <a:latin typeface="Calibri" pitchFamily="34" charset="0"/>
                <a:cs typeface="Calibri" pitchFamily="34" charset="0"/>
              </a:rPr>
              <a:t>     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Tom prilikom je otvoreno pitanje da li posedovanje licence za obavljanje energetske delatnosti, kao opštekorisne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delatnosti, rešenja o vodoprivrednoj dozvoli kojom su utvrđene k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v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ote normalnog i minimalnog uspora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pri remontu, kojih se tuženi pridržavao, kao i činjenica da je remont bio neophodan da se spreči nastanak ,,enormne štete" koja bi za posledicu imala onemogućavanje proizvodnje električne eneregije, može da argumentuje da je interes obavljanja opšte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korisne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delatnosti pretežniji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u odnosu na interes zaštite životne sredine?</a:t>
            </a:r>
          </a:p>
          <a:p>
            <a:r>
              <a:rPr lang="vi-VN" dirty="0" smtClean="0">
                <a:latin typeface="Calibri" pitchFamily="34" charset="0"/>
                <a:cs typeface="Calibri" pitchFamily="34" charset="0"/>
              </a:rPr>
              <a:t>Interes zaštite ribljeg fonda kao poseban javni interes zaštićen je</a:t>
            </a:r>
            <a:r>
              <a:rPr lang="vi-VN" b="1" dirty="0" smtClean="0">
                <a:latin typeface="Calibri" pitchFamily="34" charset="0"/>
                <a:cs typeface="Calibri" pitchFamily="34" charset="0"/>
              </a:rPr>
              <a:t> Zakonom o zaštiti i održivom korišćenju ribljeg fonda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vi-VN" b="1" dirty="0" smtClean="0">
                <a:latin typeface="Calibri" pitchFamily="34" charset="0"/>
                <a:cs typeface="Calibri" pitchFamily="34" charset="0"/>
              </a:rPr>
              <a:t>ZZOKRF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). Kao meru zaštite posebnog javnog interesa ZZOKRF (čl. 27 st. 3 i st. 4) utvrđuje zabranu 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g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log pražnjenja veštačkih akumulacija, čime se otklanja mogućnost naglog uginuća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ribe kao posledice do koje je pre donošenja zakona veoma često dolazilo.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endParaRPr lang="vi-VN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/>
          <a:lstStyle/>
          <a:p>
            <a:r>
              <a:rPr lang="sr-Latn-RS" dirty="0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Drenovak</a:t>
            </a:r>
            <a:r>
              <a:rPr lang="sr-Latn-RS" dirty="0" smtClean="0"/>
              <a:t>, </a:t>
            </a:r>
            <a:r>
              <a:rPr lang="en-US" dirty="0" smtClean="0"/>
              <a:t>M</a:t>
            </a:r>
            <a:r>
              <a:rPr lang="sr-Latn-RS" dirty="0" smtClean="0"/>
              <a:t>.</a:t>
            </a:r>
            <a:r>
              <a:rPr lang="en-US" i="1" dirty="0" err="1" smtClean="0"/>
              <a:t>Uvod</a:t>
            </a:r>
            <a:r>
              <a:rPr lang="sr-Latn-RS" i="1" dirty="0" smtClean="0"/>
              <a:t> </a:t>
            </a:r>
            <a:r>
              <a:rPr lang="en-US" i="1" dirty="0" smtClean="0"/>
              <a:t>u</a:t>
            </a:r>
            <a:r>
              <a:rPr lang="sr-Latn-RS" i="1" dirty="0" smtClean="0"/>
              <a:t> </a:t>
            </a:r>
            <a:r>
              <a:rPr lang="en-US" i="1" dirty="0" err="1" smtClean="0"/>
              <a:t>ekolo</a:t>
            </a:r>
            <a:r>
              <a:rPr lang="sr-Latn-RS" i="1" dirty="0" smtClean="0"/>
              <a:t>š</a:t>
            </a:r>
            <a:r>
              <a:rPr lang="en-US" i="1" dirty="0" err="1" smtClean="0"/>
              <a:t>ko</a:t>
            </a:r>
            <a:r>
              <a:rPr lang="sr-Latn-RS" i="1" dirty="0" smtClean="0"/>
              <a:t> </a:t>
            </a:r>
            <a:r>
              <a:rPr lang="en-US" i="1" dirty="0" err="1" smtClean="0"/>
              <a:t>pravo</a:t>
            </a:r>
            <a:r>
              <a:rPr lang="sr-Latn-RS" i="1" dirty="0" smtClean="0"/>
              <a:t>-</a:t>
            </a:r>
            <a:r>
              <a:rPr lang="en-US" i="1" dirty="0" err="1" smtClean="0"/>
              <a:t>Savetovanje</a:t>
            </a:r>
            <a:r>
              <a:rPr lang="sr-Latn-RS" i="1" dirty="0" smtClean="0"/>
              <a:t> </a:t>
            </a:r>
            <a:r>
              <a:rPr lang="en-US" i="1" dirty="0" err="1" smtClean="0"/>
              <a:t>sudija</a:t>
            </a:r>
            <a:r>
              <a:rPr lang="sr-Latn-RS" dirty="0" smtClean="0"/>
              <a:t>, </a:t>
            </a:r>
            <a:r>
              <a:rPr lang="en-US" dirty="0" smtClean="0"/>
              <a:t>2019</a:t>
            </a:r>
          </a:p>
          <a:p>
            <a:r>
              <a:rPr lang="sr-Latn-RS" i="1" dirty="0" smtClean="0"/>
              <a:t>Ljudska prava u Srbiji</a:t>
            </a:r>
            <a:r>
              <a:rPr lang="sr-Latn-RS" dirty="0" smtClean="0"/>
              <a:t>, Beogradski centar za ljudska prava, 2019</a:t>
            </a:r>
          </a:p>
          <a:p>
            <a:r>
              <a:rPr lang="en-US" dirty="0" err="1" smtClean="0"/>
              <a:t>Lončar</a:t>
            </a:r>
            <a:r>
              <a:rPr lang="sr-Latn-RS" dirty="0" smtClean="0"/>
              <a:t>, </a:t>
            </a:r>
            <a:r>
              <a:rPr lang="en-US" dirty="0" err="1" smtClean="0"/>
              <a:t>Goran</a:t>
            </a:r>
            <a:r>
              <a:rPr lang="sr-Latn-RS" dirty="0" smtClean="0"/>
              <a:t>; </a:t>
            </a:r>
            <a:r>
              <a:rPr lang="en-US" i="1" dirty="0" err="1" smtClean="0"/>
              <a:t>Pravo</a:t>
            </a:r>
            <a:r>
              <a:rPr lang="sr-Latn-RS" i="1" dirty="0" smtClean="0"/>
              <a:t> </a:t>
            </a:r>
            <a:r>
              <a:rPr lang="en-US" i="1" dirty="0" err="1" smtClean="0"/>
              <a:t>na</a:t>
            </a:r>
            <a:r>
              <a:rPr lang="sr-Latn-RS" i="1" dirty="0" smtClean="0"/>
              <a:t> </a:t>
            </a:r>
            <a:r>
              <a:rPr lang="en-US" i="1" dirty="0" err="1" smtClean="0"/>
              <a:t>zdravu</a:t>
            </a:r>
            <a:r>
              <a:rPr lang="sr-Latn-RS" i="1" dirty="0" smtClean="0"/>
              <a:t> </a:t>
            </a:r>
            <a:r>
              <a:rPr lang="en-US" i="1" dirty="0" err="1" smtClean="0"/>
              <a:t>životnu</a:t>
            </a:r>
            <a:r>
              <a:rPr lang="sr-Latn-RS" i="1" dirty="0" smtClean="0"/>
              <a:t> </a:t>
            </a:r>
            <a:r>
              <a:rPr lang="en-US" i="1" dirty="0" err="1" smtClean="0"/>
              <a:t>sredinu</a:t>
            </a:r>
            <a:r>
              <a:rPr lang="sr-Latn-RS" dirty="0" smtClean="0"/>
              <a:t>, Fakultet političkih nauka, 2009</a:t>
            </a:r>
          </a:p>
          <a:p>
            <a:r>
              <a:rPr lang="en-US" i="1" dirty="0" err="1" smtClean="0"/>
              <a:t>Pravni</a:t>
            </a:r>
            <a:r>
              <a:rPr lang="sr-Latn-RS" i="1" dirty="0" smtClean="0"/>
              <a:t> </a:t>
            </a:r>
            <a:r>
              <a:rPr lang="en-US" i="1" dirty="0" err="1" smtClean="0"/>
              <a:t>instrumenti</a:t>
            </a:r>
            <a:r>
              <a:rPr lang="sr-Latn-RS" i="1" dirty="0" smtClean="0"/>
              <a:t> </a:t>
            </a:r>
            <a:r>
              <a:rPr lang="en-US" i="1" dirty="0" err="1" smtClean="0"/>
              <a:t>za</a:t>
            </a:r>
            <a:r>
              <a:rPr lang="sr-Latn-RS" i="1" dirty="0" smtClean="0"/>
              <a:t> </a:t>
            </a:r>
            <a:r>
              <a:rPr lang="en-US" i="1" dirty="0" err="1" smtClean="0"/>
              <a:t>zastitu</a:t>
            </a:r>
            <a:r>
              <a:rPr lang="sr-Latn-RS" i="1" dirty="0" smtClean="0"/>
              <a:t> </a:t>
            </a:r>
            <a:r>
              <a:rPr lang="en-US" i="1" dirty="0" err="1" smtClean="0"/>
              <a:t>zivotne</a:t>
            </a:r>
            <a:r>
              <a:rPr lang="sr-Latn-RS" i="1" dirty="0" smtClean="0"/>
              <a:t> </a:t>
            </a:r>
            <a:r>
              <a:rPr lang="en-US" i="1" dirty="0" err="1" smtClean="0"/>
              <a:t>sredine</a:t>
            </a:r>
            <a:r>
              <a:rPr lang="sr-Latn-RS" dirty="0" smtClean="0"/>
              <a:t>, Zelena Akcija/ Friends of Croatia</a:t>
            </a:r>
            <a:endParaRPr lang="en-US" dirty="0" smtClean="0"/>
          </a:p>
          <a:p>
            <a:r>
              <a:rPr lang="en-US" dirty="0" err="1" smtClean="0"/>
              <a:t>Tomu</a:t>
            </a:r>
            <a:r>
              <a:rPr lang="sr-Latn-RS" dirty="0" smtClean="0"/>
              <a:t>š</a:t>
            </a:r>
            <a:r>
              <a:rPr lang="en-US" dirty="0" smtClean="0"/>
              <a:t>at, </a:t>
            </a:r>
            <a:r>
              <a:rPr lang="en-US" dirty="0" err="1" smtClean="0"/>
              <a:t>Kristijan</a:t>
            </a:r>
            <a:r>
              <a:rPr lang="en-US" dirty="0" smtClean="0"/>
              <a:t>, </a:t>
            </a:r>
            <a:r>
              <a:rPr lang="en-US" i="1" dirty="0" err="1" smtClean="0"/>
              <a:t>Ljudska</a:t>
            </a:r>
            <a:r>
              <a:rPr lang="en-US" i="1" dirty="0" smtClean="0"/>
              <a:t> </a:t>
            </a:r>
            <a:r>
              <a:rPr lang="en-US" i="1" dirty="0" err="1" smtClean="0"/>
              <a:t>prava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sr-Latn-RS" i="1" dirty="0" smtClean="0"/>
              <a:t>z</a:t>
            </a:r>
            <a:r>
              <a:rPr lang="en-US" i="1" dirty="0" smtClean="0"/>
              <a:t>me</a:t>
            </a:r>
            <a:r>
              <a:rPr lang="sr-Latn-RS" i="1" dirty="0" smtClean="0"/>
              <a:t>đ</a:t>
            </a:r>
            <a:r>
              <a:rPr lang="en-US" i="1" dirty="0" smtClean="0"/>
              <a:t>u </a:t>
            </a:r>
            <a:r>
              <a:rPr lang="en-US" i="1" dirty="0" err="1" smtClean="0"/>
              <a:t>ideali</a:t>
            </a:r>
            <a:r>
              <a:rPr lang="sr-Latn-RS" i="1" dirty="0" smtClean="0"/>
              <a:t>z</a:t>
            </a:r>
            <a:r>
              <a:rPr lang="en-US" i="1" dirty="0" smtClean="0"/>
              <a:t>ma </a:t>
            </a:r>
            <a:r>
              <a:rPr lang="sr-Latn-RS" i="1" dirty="0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reali</a:t>
            </a:r>
            <a:r>
              <a:rPr lang="sr-Latn-RS" i="1" dirty="0" smtClean="0"/>
              <a:t>z</a:t>
            </a:r>
            <a:r>
              <a:rPr lang="en-US" i="1" dirty="0" smtClean="0"/>
              <a:t>ma</a:t>
            </a:r>
            <a:r>
              <a:rPr lang="sr-Latn-RS" i="1" dirty="0" smtClean="0"/>
              <a:t>, </a:t>
            </a:r>
            <a:r>
              <a:rPr lang="sr-Latn-RS" dirty="0" smtClean="0"/>
              <a:t>Beograd: Beogradski centar za ljudska prava, 2006</a:t>
            </a:r>
          </a:p>
          <a:p>
            <a:r>
              <a:rPr lang="en-US" dirty="0" err="1" smtClean="0"/>
              <a:t>Stopić</a:t>
            </a:r>
            <a:r>
              <a:rPr lang="sr-Latn-RS" dirty="0" smtClean="0"/>
              <a:t>,</a:t>
            </a:r>
            <a:r>
              <a:rPr lang="en-US" dirty="0" err="1" smtClean="0"/>
              <a:t>Miloš</a:t>
            </a:r>
            <a:r>
              <a:rPr lang="sr-Latn-RS" dirty="0" smtClean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Zorić</a:t>
            </a:r>
            <a:r>
              <a:rPr lang="sr-Latn-RS" dirty="0" smtClean="0"/>
              <a:t>,</a:t>
            </a:r>
            <a:r>
              <a:rPr lang="en-US" dirty="0" err="1" smtClean="0"/>
              <a:t>Jovana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sr-Latn-RS" i="1" dirty="0" smtClean="0"/>
              <a:t>Pravo na zdravu životnu sredinu u praksi Evropskog suda za ljudska prava</a:t>
            </a:r>
            <a:r>
              <a:rPr lang="sr-Latn-RS" dirty="0" smtClean="0"/>
              <a:t>, Beogradski centar za ljudska prava, 2009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Opšte određenje prava na životnu sredinu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Pravo na životnu sredinu pripada pravima treće generacije ljudskih prava, tzv. “pravima solidarnosti”</a:t>
            </a:r>
          </a:p>
          <a:p>
            <a:r>
              <a:rPr lang="sr-Latn-RS" dirty="0" smtClean="0"/>
              <a:t>Prvi put se pominje</a:t>
            </a:r>
            <a:r>
              <a:rPr lang="en-US" dirty="0" smtClean="0"/>
              <a:t> u</a:t>
            </a:r>
            <a:r>
              <a:rPr lang="sr-Latn-RS" dirty="0" smtClean="0"/>
              <a:t> završnoj Deklaraciji konferencije UN o ljudskoj okolini u Stokholmu, juna 1972: “Čovek ima osnovno pravo na slobodu, jednakost i odgovarajuće uslove života u okolini koja mu dopušta život u dostojanstvu i dobrobiti”</a:t>
            </a:r>
          </a:p>
          <a:p>
            <a:r>
              <a:rPr lang="sr-Latn-RS" dirty="0" smtClean="0"/>
              <a:t>Svetska povelja o prirodi Generalne skupštine UN od 28. oktobra 1982. godine (rezolucija 37/7): “Priroda i ljudski rod kao deo prirode će biti u saglasju</a:t>
            </a:r>
          </a:p>
          <a:p>
            <a:r>
              <a:rPr lang="sr-Latn-RS" dirty="0" smtClean="0"/>
              <a:t>Deklaracija u Riju od 14. Juna 1992. godine: “ Ljudska bića imaju pravo na zdrav i produktivan život u saglasju sa prirodom”</a:t>
            </a:r>
          </a:p>
          <a:p>
            <a:r>
              <a:rPr lang="sr-Latn-RS" dirty="0" smtClean="0"/>
              <a:t>Važna  i specifična karakteristika prava na zdravu životnu sredinu je to što je ono u dobroj meri i “posthumanističko”- nisu samo ljudi uživaoci ovog prava, ali i internacionaln</a:t>
            </a:r>
            <a:r>
              <a:rPr lang="en-US" dirty="0" smtClean="0"/>
              <a:t>o</a:t>
            </a:r>
            <a:r>
              <a:rPr lang="sr-Latn-RS" dirty="0" smtClean="0"/>
              <a:t> zbog efekata koje kršenje tog prava u jednoj državi mogu osećati druge države</a:t>
            </a:r>
          </a:p>
          <a:p>
            <a:r>
              <a:rPr lang="sr-Latn-RS" dirty="0" smtClean="0"/>
              <a:t>Velika povezanost ovog prava sa prvom i drugom generacijom prava</a:t>
            </a:r>
          </a:p>
          <a:p>
            <a:pPr>
              <a:buNone/>
            </a:pPr>
            <a:endParaRPr lang="sr-Latn-R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Problemi od kojih pati pravo na životnu sredinu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Ovo pravo pati od problema koji su karakteristični za prava treće generacije:</a:t>
            </a:r>
          </a:p>
          <a:p>
            <a:r>
              <a:rPr lang="sr-Latn-RS" dirty="0" smtClean="0"/>
              <a:t>1 Problem imaoca prava: da li su to pojedinci ili narodi (Afrička povelja)?</a:t>
            </a:r>
          </a:p>
          <a:p>
            <a:r>
              <a:rPr lang="sr-Latn-RS" dirty="0" smtClean="0"/>
              <a:t>2 Problem imaoca obaveza: ko je u obavezi garanta i poštovanja prava? Pojedinci, narodi ili države?</a:t>
            </a:r>
          </a:p>
          <a:p>
            <a:r>
              <a:rPr lang="sr-Latn-RS" dirty="0" smtClean="0"/>
              <a:t>3 Problem sadržaja: nepostojanje jasnih obrisa i suštine prava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Pravo na zdravu životnu sredinu u međunarodnim aktima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latin typeface="+mj-lt"/>
              </a:rPr>
              <a:t>Konvencij</a:t>
            </a:r>
            <a:r>
              <a:rPr lang="sr-Latn-RS" b="1" dirty="0" smtClean="0">
                <a:latin typeface="+mj-lt"/>
              </a:rPr>
              <a:t>a</a:t>
            </a:r>
            <a:r>
              <a:rPr lang="en-US" b="1" dirty="0" smtClean="0">
                <a:latin typeface="+mj-lt"/>
              </a:rPr>
              <a:t> UN o </a:t>
            </a:r>
            <a:r>
              <a:rPr lang="en-US" b="1" dirty="0" err="1" smtClean="0">
                <a:latin typeface="+mj-lt"/>
              </a:rPr>
              <a:t>pravima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deteta</a:t>
            </a:r>
            <a:r>
              <a:rPr lang="sr-Latn-RS" dirty="0" smtClean="0">
                <a:latin typeface="+mj-lt"/>
              </a:rPr>
              <a:t>, član 24: “</a:t>
            </a:r>
            <a:r>
              <a:rPr lang="pt-BR" dirty="0" smtClean="0">
                <a:latin typeface="+mj-lt"/>
              </a:rPr>
              <a:t>države ugovornice priznaju pravo deteta na uživanje</a:t>
            </a:r>
            <a:r>
              <a:rPr lang="sr-Latn-R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najviše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ostvarivog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životnog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standarda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države</a:t>
            </a:r>
            <a:r>
              <a:rPr lang="sr-Latn-RS" dirty="0" smtClean="0">
                <a:latin typeface="+mj-lt"/>
              </a:rPr>
              <a:t> će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težiti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ostvarenju</a:t>
            </a:r>
            <a:r>
              <a:rPr lang="sr-Latn-RS" dirty="0" smtClean="0">
                <a:latin typeface="+mj-lt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ovog prava pri čemu će između ostalog, posebno uzeti u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obzir opasnosti i rizike zagađenja životne sredine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”</a:t>
            </a:r>
          </a:p>
          <a:p>
            <a:r>
              <a:rPr lang="en-US" b="1" dirty="0" err="1" smtClean="0">
                <a:latin typeface="+mj-lt"/>
              </a:rPr>
              <a:t>Afrička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povelja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usvojena</a:t>
            </a:r>
            <a:r>
              <a:rPr lang="en-US" dirty="0" smtClean="0">
                <a:latin typeface="+mj-lt"/>
              </a:rPr>
              <a:t> je 1981. </a:t>
            </a:r>
            <a:r>
              <a:rPr lang="en-US" dirty="0" err="1" smtClean="0">
                <a:latin typeface="+mj-lt"/>
              </a:rPr>
              <a:t>godine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</a:t>
            </a:r>
            <a:r>
              <a:rPr lang="en-US" dirty="0" smtClean="0">
                <a:latin typeface="+mj-lt"/>
              </a:rPr>
              <a:t> u </a:t>
            </a:r>
            <a:r>
              <a:rPr lang="en-US" dirty="0" err="1" smtClean="0">
                <a:latin typeface="+mj-lt"/>
              </a:rPr>
              <a:t>članu</a:t>
            </a:r>
            <a:r>
              <a:rPr lang="en-US" dirty="0" smtClean="0">
                <a:latin typeface="+mj-lt"/>
              </a:rPr>
              <a:t> 24. </a:t>
            </a:r>
            <a:r>
              <a:rPr lang="en-US" dirty="0" err="1" smtClean="0">
                <a:latin typeface="+mj-lt"/>
              </a:rPr>
              <a:t>ove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Povelje</a:t>
            </a:r>
            <a:r>
              <a:rPr lang="en-US" dirty="0" smtClean="0">
                <a:latin typeface="+mj-lt"/>
              </a:rPr>
              <a:t> se </a:t>
            </a:r>
            <a:r>
              <a:rPr lang="en-US" dirty="0" err="1" smtClean="0">
                <a:latin typeface="+mj-lt"/>
              </a:rPr>
              <a:t>svim</a:t>
            </a:r>
            <a:r>
              <a:rPr lang="sr-Latn-RS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narodima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garantuje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pravo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opšte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zadovoljavajuću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životnu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sredinu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povoljnu</a:t>
            </a:r>
            <a:r>
              <a:rPr lang="sr-Latn-R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za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njihov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razvoj</a:t>
            </a:r>
            <a:endParaRPr lang="sr-Latn-RS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San </a:t>
            </a:r>
            <a:r>
              <a:rPr lang="en-US" b="1" dirty="0" err="1" smtClean="0">
                <a:latin typeface="+mj-lt"/>
              </a:rPr>
              <a:t>Salvadorski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protokol</a:t>
            </a:r>
            <a:r>
              <a:rPr lang="en-US" b="1" dirty="0" smtClean="0">
                <a:latin typeface="+mj-lt"/>
              </a:rPr>
              <a:t> o </a:t>
            </a:r>
            <a:r>
              <a:rPr lang="en-US" b="1" dirty="0" err="1" smtClean="0">
                <a:latin typeface="+mj-lt"/>
              </a:rPr>
              <a:t>socijalnim</a:t>
            </a:r>
            <a:r>
              <a:rPr lang="en-US" b="1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ekonomskim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kulturnim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pravima</a:t>
            </a:r>
            <a:r>
              <a:rPr lang="sr-Latn-RS" b="1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usvojen</a:t>
            </a:r>
            <a:r>
              <a:rPr lang="en-US" dirty="0" smtClean="0">
                <a:latin typeface="+mj-lt"/>
              </a:rPr>
              <a:t> 1988.</a:t>
            </a:r>
            <a:r>
              <a:rPr lang="sr-Latn-RS" dirty="0" smtClean="0">
                <a:latin typeface="+mj-lt"/>
              </a:rPr>
              <a:t> svojim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članom</a:t>
            </a:r>
            <a:r>
              <a:rPr lang="en-US" dirty="0" smtClean="0">
                <a:latin typeface="+mj-lt"/>
              </a:rPr>
              <a:t> 11 </a:t>
            </a:r>
            <a:r>
              <a:rPr lang="en-US" dirty="0" err="1" smtClean="0">
                <a:latin typeface="+mj-lt"/>
              </a:rPr>
              <a:t>svima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garantuje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život</a:t>
            </a:r>
            <a:r>
              <a:rPr lang="en-US" dirty="0" smtClean="0">
                <a:latin typeface="+mj-lt"/>
              </a:rPr>
              <a:t> u </a:t>
            </a:r>
            <a:r>
              <a:rPr lang="en-US" dirty="0" err="1" smtClean="0">
                <a:latin typeface="+mj-lt"/>
              </a:rPr>
              <a:t>zdravoj</a:t>
            </a:r>
            <a:r>
              <a:rPr lang="sr-Latn-RS" dirty="0" smtClean="0">
                <a:latin typeface="+mj-lt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životnoj sredini i pristup osnovnim javnim službama, države se takođe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obavezuju da promovišu zaštitu, očuvanje i unapređenje životne sredine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U </a:t>
            </a:r>
            <a:r>
              <a:rPr lang="en-US" dirty="0" err="1" smtClean="0">
                <a:latin typeface="+mj-lt"/>
              </a:rPr>
              <a:t>odgovarajućem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evropskom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instrumentu</a:t>
            </a:r>
            <a:r>
              <a:rPr lang="en-US" dirty="0" smtClean="0">
                <a:latin typeface="+mj-lt"/>
              </a:rPr>
              <a:t>, </a:t>
            </a:r>
            <a:r>
              <a:rPr lang="en-US" b="1" dirty="0" err="1" smtClean="0">
                <a:latin typeface="+mj-lt"/>
              </a:rPr>
              <a:t>Evropskoj</a:t>
            </a:r>
            <a:r>
              <a:rPr lang="sr-Latn-R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konvenciji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za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zaštitu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ljudskih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prava</a:t>
            </a:r>
            <a:r>
              <a:rPr lang="en-US" b="1" dirty="0" smtClean="0">
                <a:latin typeface="+mj-lt"/>
              </a:rPr>
              <a:t> (EKLJP) </a:t>
            </a:r>
            <a:r>
              <a:rPr lang="en-US" dirty="0" err="1" smtClean="0">
                <a:latin typeface="+mj-lt"/>
              </a:rPr>
              <a:t>usvojenoj</a:t>
            </a:r>
            <a:r>
              <a:rPr lang="en-US" dirty="0" smtClean="0">
                <a:latin typeface="+mj-lt"/>
              </a:rPr>
              <a:t> 1950.</a:t>
            </a:r>
            <a:r>
              <a:rPr lang="sr-Latn-R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godine</a:t>
            </a:r>
            <a:r>
              <a:rPr lang="en-US" dirty="0" smtClean="0">
                <a:latin typeface="+mj-lt"/>
              </a:rPr>
              <a:t> pod </a:t>
            </a:r>
            <a:r>
              <a:rPr lang="en-US" dirty="0" err="1" smtClean="0">
                <a:latin typeface="+mj-lt"/>
              </a:rPr>
              <a:t>okriljem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Saveta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Evrope</a:t>
            </a:r>
            <a:r>
              <a:rPr lang="en-US" dirty="0" smtClean="0">
                <a:latin typeface="+mj-lt"/>
              </a:rPr>
              <a:t>, ne </a:t>
            </a:r>
            <a:r>
              <a:rPr lang="en-US" dirty="0" err="1" smtClean="0">
                <a:latin typeface="+mj-lt"/>
              </a:rPr>
              <a:t>pominje</a:t>
            </a:r>
            <a:r>
              <a:rPr lang="en-US" dirty="0" smtClean="0">
                <a:latin typeface="+mj-lt"/>
              </a:rPr>
              <a:t> se </a:t>
            </a:r>
            <a:r>
              <a:rPr lang="en-US" dirty="0" err="1" smtClean="0">
                <a:latin typeface="+mj-lt"/>
              </a:rPr>
              <a:t>pravo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život</a:t>
            </a:r>
            <a:r>
              <a:rPr lang="sr-Latn-R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u </a:t>
            </a:r>
            <a:r>
              <a:rPr lang="en-US" dirty="0" err="1" smtClean="0">
                <a:latin typeface="+mj-lt"/>
              </a:rPr>
              <a:t>zdravoj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životnoj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sredini</a:t>
            </a:r>
            <a:endParaRPr lang="sr-Latn-RS" dirty="0" smtClean="0">
              <a:latin typeface="+mj-lt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Ipak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Evropski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sud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za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ljudska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prava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koji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je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nadležan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raspravlja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povredama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EKLJP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priznaje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značaj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ovog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prava,i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pruža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zaštitu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različitim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aspektima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životne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sredine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posredno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dovodeći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vezu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pravima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zajamčena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Konvencijom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- indirektna zaštita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uglavnom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putem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prava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privatan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porodičan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život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član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8)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prava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slobodno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uživanje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i-FI" dirty="0" smtClean="0">
                <a:latin typeface="Calibri" pitchFamily="34" charset="0"/>
                <a:cs typeface="Calibri" pitchFamily="34" charset="0"/>
              </a:rPr>
              <a:t>imovine (član 1 Protokola 1)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Savet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Evrope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Preporuka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1614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usvojena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24.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Parlamentarnom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zasedanju</a:t>
            </a:r>
            <a:r>
              <a:rPr lang="sr-Latn-R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27.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juna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2003.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godine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Skupština</a:t>
            </a:r>
            <a:r>
              <a:rPr lang="sr-Latn-R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Saveta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Evrope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predlaže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Vlade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države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članice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obezbede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odgovarajuću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zaštitu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života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zdravlja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porodice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privatnog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života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psihičkog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integriteta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privatne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imovine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skladu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članovima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2, 3, 8 EKLJP i u skladu sa članom 1 Dodatnog Protokola 1 uzimajući u obzir potrebu za zaštitu životne okoline.”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1998</a:t>
            </a:r>
            <a:r>
              <a:rPr lang="sr-Latn-RS" dirty="0" smtClean="0"/>
              <a:t>. </a:t>
            </a:r>
            <a:r>
              <a:rPr lang="en-US" dirty="0" err="1" smtClean="0"/>
              <a:t>godine</a:t>
            </a:r>
            <a:r>
              <a:rPr lang="sr-Latn-RS" dirty="0" smtClean="0"/>
              <a:t> </a:t>
            </a:r>
            <a:r>
              <a:rPr lang="en-US" dirty="0" err="1" smtClean="0"/>
              <a:t>usvojena</a:t>
            </a:r>
            <a:r>
              <a:rPr lang="sr-Latn-RS" dirty="0" smtClean="0"/>
              <a:t> </a:t>
            </a:r>
            <a:r>
              <a:rPr lang="en-US" dirty="0" smtClean="0"/>
              <a:t>je</a:t>
            </a:r>
            <a:r>
              <a:rPr lang="sr-Latn-RS" dirty="0" smtClean="0"/>
              <a:t> </a:t>
            </a:r>
            <a:r>
              <a:rPr lang="sr-Latn-RS" b="1" dirty="0" smtClean="0"/>
              <a:t>A</a:t>
            </a:r>
            <a:r>
              <a:rPr lang="en-US" b="1" dirty="0" err="1" smtClean="0"/>
              <a:t>rhu</a:t>
            </a:r>
            <a:r>
              <a:rPr lang="sr-Latn-RS" b="1" dirty="0" smtClean="0"/>
              <a:t>s</a:t>
            </a:r>
            <a:r>
              <a:rPr lang="en-US" b="1" dirty="0" smtClean="0"/>
              <a:t>ka</a:t>
            </a:r>
            <a:r>
              <a:rPr lang="sr-Latn-RS" b="1" dirty="0" smtClean="0"/>
              <a:t> </a:t>
            </a:r>
            <a:r>
              <a:rPr lang="en-US" dirty="0" smtClean="0"/>
              <a:t>(Aarhus)</a:t>
            </a:r>
            <a:r>
              <a:rPr lang="sr-Latn-RS" dirty="0" smtClean="0"/>
              <a:t> </a:t>
            </a:r>
            <a:r>
              <a:rPr lang="en-US" b="1" dirty="0" err="1" smtClean="0"/>
              <a:t>konvencija</a:t>
            </a:r>
            <a:r>
              <a:rPr lang="sr-Latn-RS" dirty="0" smtClean="0"/>
              <a:t> </a:t>
            </a:r>
            <a:r>
              <a:rPr lang="en-US" dirty="0" smtClean="0"/>
              <a:t>u</a:t>
            </a:r>
            <a:r>
              <a:rPr lang="sr-Latn-RS" dirty="0" smtClean="0"/>
              <a:t> </a:t>
            </a:r>
            <a:r>
              <a:rPr lang="en-US" dirty="0" err="1" smtClean="0"/>
              <a:t>okviru</a:t>
            </a:r>
            <a:r>
              <a:rPr lang="sr-Latn-RS" dirty="0" smtClean="0"/>
              <a:t> </a:t>
            </a:r>
            <a:r>
              <a:rPr lang="en-US" dirty="0" err="1" smtClean="0"/>
              <a:t>Ekonomske</a:t>
            </a:r>
            <a:r>
              <a:rPr lang="sr-Latn-RS" dirty="0" smtClean="0"/>
              <a:t> </a:t>
            </a:r>
            <a:r>
              <a:rPr lang="en-US" dirty="0" err="1" smtClean="0"/>
              <a:t>komisije</a:t>
            </a:r>
            <a:r>
              <a:rPr lang="sr-Latn-RS" dirty="0" smtClean="0"/>
              <a:t> </a:t>
            </a:r>
            <a:r>
              <a:rPr lang="en-US" dirty="0" smtClean="0"/>
              <a:t>UN</a:t>
            </a:r>
            <a:r>
              <a:rPr lang="sr-Latn-RS" dirty="0" smtClean="0"/>
              <a:t> </a:t>
            </a:r>
            <a:r>
              <a:rPr lang="en-US" dirty="0" err="1" smtClean="0"/>
              <a:t>za</a:t>
            </a:r>
            <a:r>
              <a:rPr lang="sr-Latn-RS" dirty="0" smtClean="0"/>
              <a:t> </a:t>
            </a:r>
            <a:r>
              <a:rPr lang="en-US" dirty="0" err="1" smtClean="0"/>
              <a:t>Evropu</a:t>
            </a:r>
            <a:r>
              <a:rPr lang="sr-Latn-RS" dirty="0" smtClean="0"/>
              <a:t> </a:t>
            </a:r>
            <a:r>
              <a:rPr lang="en-US" dirty="0" smtClean="0"/>
              <a:t>(United</a:t>
            </a:r>
            <a:r>
              <a:rPr lang="sr-Latn-RS" dirty="0" smtClean="0"/>
              <a:t> </a:t>
            </a:r>
            <a:r>
              <a:rPr lang="en-US" dirty="0" smtClean="0"/>
              <a:t>Nation</a:t>
            </a:r>
            <a:r>
              <a:rPr lang="sr-Latn-RS" dirty="0" smtClean="0"/>
              <a:t> </a:t>
            </a:r>
            <a:r>
              <a:rPr lang="en-US" dirty="0" smtClean="0"/>
              <a:t>Economic</a:t>
            </a:r>
            <a:r>
              <a:rPr lang="sr-Latn-RS" dirty="0" smtClean="0"/>
              <a:t> </a:t>
            </a:r>
            <a:r>
              <a:rPr lang="en-US" dirty="0" err="1" smtClean="0"/>
              <a:t>Commision</a:t>
            </a:r>
            <a:r>
              <a:rPr lang="sr-Latn-RS" dirty="0" smtClean="0"/>
              <a:t> </a:t>
            </a:r>
            <a:r>
              <a:rPr lang="en-US" dirty="0" smtClean="0"/>
              <a:t>for</a:t>
            </a:r>
            <a:r>
              <a:rPr lang="sr-Latn-RS" dirty="0" smtClean="0"/>
              <a:t> </a:t>
            </a:r>
            <a:r>
              <a:rPr lang="en-US" dirty="0" smtClean="0"/>
              <a:t>Europe</a:t>
            </a:r>
            <a:r>
              <a:rPr lang="sr-Latn-RS" dirty="0" smtClean="0"/>
              <a:t> </a:t>
            </a:r>
            <a:r>
              <a:rPr lang="en-US" dirty="0" smtClean="0"/>
              <a:t>UNECE),</a:t>
            </a:r>
            <a:r>
              <a:rPr lang="sr-Latn-RS" dirty="0" smtClean="0"/>
              <a:t> </a:t>
            </a:r>
            <a:r>
              <a:rPr lang="en-US" dirty="0" err="1" smtClean="0"/>
              <a:t>stupila</a:t>
            </a:r>
            <a:r>
              <a:rPr lang="sr-Latn-RS" dirty="0" smtClean="0"/>
              <a:t> </a:t>
            </a:r>
            <a:r>
              <a:rPr lang="en-US" dirty="0" err="1" smtClean="0"/>
              <a:t>na</a:t>
            </a:r>
            <a:r>
              <a:rPr lang="sr-Latn-RS" dirty="0" smtClean="0"/>
              <a:t> </a:t>
            </a:r>
            <a:r>
              <a:rPr lang="en-US" dirty="0" err="1" smtClean="0"/>
              <a:t>snagu</a:t>
            </a:r>
            <a:r>
              <a:rPr lang="sr-Latn-RS" dirty="0" smtClean="0"/>
              <a:t> </a:t>
            </a:r>
            <a:r>
              <a:rPr lang="en-US" dirty="0" smtClean="0"/>
              <a:t>2001.</a:t>
            </a:r>
            <a:r>
              <a:rPr lang="sr-Latn-RS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.</a:t>
            </a:r>
            <a:r>
              <a:rPr lang="sr-Latn-RS" dirty="0" smtClean="0"/>
              <a:t> </a:t>
            </a:r>
            <a:r>
              <a:rPr lang="en-US" dirty="0" smtClean="0"/>
              <a:t>UNECE/CEP/42</a:t>
            </a:r>
            <a:endParaRPr lang="sr-Latn-RS" dirty="0" smtClean="0"/>
          </a:p>
          <a:p>
            <a:r>
              <a:rPr lang="en-US" dirty="0" err="1" smtClean="0"/>
              <a:t>Član</a:t>
            </a:r>
            <a:r>
              <a:rPr lang="sr-Latn-RS" dirty="0" smtClean="0"/>
              <a:t> </a:t>
            </a:r>
            <a:r>
              <a:rPr lang="en-US" dirty="0" smtClean="0"/>
              <a:t>1</a:t>
            </a:r>
            <a:r>
              <a:rPr lang="sr-Latn-RS" dirty="0" smtClean="0"/>
              <a:t> </a:t>
            </a:r>
            <a:r>
              <a:rPr lang="en-US" dirty="0" err="1" smtClean="0"/>
              <a:t>Arhuske</a:t>
            </a:r>
            <a:r>
              <a:rPr lang="sr-Latn-RS" dirty="0" smtClean="0"/>
              <a:t> </a:t>
            </a:r>
            <a:r>
              <a:rPr lang="en-US" dirty="0" err="1" smtClean="0"/>
              <a:t>konvencije</a:t>
            </a:r>
            <a:r>
              <a:rPr lang="sr-Latn-RS" dirty="0" smtClean="0"/>
              <a:t> </a:t>
            </a:r>
            <a:r>
              <a:rPr lang="en-US" dirty="0" smtClean="0"/>
              <a:t>pod</a:t>
            </a:r>
            <a:r>
              <a:rPr lang="sr-Latn-RS" dirty="0" smtClean="0"/>
              <a:t> </a:t>
            </a:r>
            <a:r>
              <a:rPr lang="en-US" dirty="0" err="1" smtClean="0"/>
              <a:t>nazivom</a:t>
            </a:r>
            <a:r>
              <a:rPr lang="sr-Latn-RS" dirty="0" smtClean="0"/>
              <a:t> </a:t>
            </a:r>
            <a:r>
              <a:rPr lang="en-US" dirty="0" err="1" smtClean="0"/>
              <a:t>Cilj</a:t>
            </a:r>
            <a:r>
              <a:rPr lang="sr-Latn-RS" dirty="0" smtClean="0"/>
              <a:t> </a:t>
            </a:r>
            <a:r>
              <a:rPr lang="en-US" dirty="0" err="1" smtClean="0"/>
              <a:t>kaže</a:t>
            </a:r>
            <a:r>
              <a:rPr lang="en-US" dirty="0" smtClean="0"/>
              <a:t>:</a:t>
            </a:r>
            <a:r>
              <a:rPr lang="sr-Latn-RS" dirty="0" smtClean="0"/>
              <a:t> </a:t>
            </a:r>
            <a:r>
              <a:rPr lang="en-US" dirty="0" smtClean="0"/>
              <a:t>„U</a:t>
            </a:r>
            <a:r>
              <a:rPr lang="sr-Latn-RS" dirty="0" smtClean="0"/>
              <a:t> </a:t>
            </a:r>
            <a:r>
              <a:rPr lang="en-US" dirty="0" err="1" smtClean="0"/>
              <a:t>skladu</a:t>
            </a:r>
            <a:r>
              <a:rPr lang="sr-Latn-RS" dirty="0" smtClean="0"/>
              <a:t> </a:t>
            </a:r>
            <a:r>
              <a:rPr lang="en-US" dirty="0" err="1" smtClean="0"/>
              <a:t>sa</a:t>
            </a:r>
            <a:r>
              <a:rPr lang="sr-Latn-RS" dirty="0" smtClean="0"/>
              <a:t> </a:t>
            </a:r>
            <a:r>
              <a:rPr lang="en-US" dirty="0" err="1" smtClean="0"/>
              <a:t>doprinosom</a:t>
            </a:r>
            <a:r>
              <a:rPr lang="sr-Latn-RS" dirty="0" smtClean="0"/>
              <a:t> </a:t>
            </a:r>
            <a:r>
              <a:rPr lang="en-US" dirty="0" err="1" smtClean="0"/>
              <a:t>zaštite</a:t>
            </a:r>
            <a:r>
              <a:rPr lang="sr-Latn-RS" dirty="0" smtClean="0"/>
              <a:t> </a:t>
            </a:r>
            <a:r>
              <a:rPr lang="en-US" dirty="0" err="1" smtClean="0"/>
              <a:t>prava</a:t>
            </a:r>
            <a:r>
              <a:rPr lang="sr-Latn-RS" dirty="0" smtClean="0"/>
              <a:t> </a:t>
            </a:r>
            <a:r>
              <a:rPr lang="en-US" dirty="0" err="1" smtClean="0"/>
              <a:t>svake</a:t>
            </a:r>
            <a:r>
              <a:rPr lang="sr-Latn-RS" dirty="0" smtClean="0"/>
              <a:t> </a:t>
            </a:r>
            <a:r>
              <a:rPr lang="en-US" dirty="0" err="1" smtClean="0"/>
              <a:t>osobe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err="1" smtClean="0"/>
              <a:t>sadašnjih</a:t>
            </a:r>
            <a:r>
              <a:rPr lang="sr-Latn-RS" dirty="0" smtClean="0"/>
              <a:t> </a:t>
            </a:r>
            <a:r>
              <a:rPr lang="en-US" dirty="0" err="1" smtClean="0"/>
              <a:t>i</a:t>
            </a:r>
            <a:r>
              <a:rPr lang="sr-Latn-RS" dirty="0" smtClean="0"/>
              <a:t> </a:t>
            </a:r>
            <a:r>
              <a:rPr lang="en-US" dirty="0" err="1" smtClean="0"/>
              <a:t>budućih</a:t>
            </a:r>
            <a:r>
              <a:rPr lang="sr-Latn-RS" dirty="0" smtClean="0"/>
              <a:t> </a:t>
            </a:r>
            <a:r>
              <a:rPr lang="en-US" dirty="0" err="1" smtClean="0"/>
              <a:t>generacija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err="1" smtClean="0"/>
              <a:t>da</a:t>
            </a:r>
            <a:r>
              <a:rPr lang="sr-Latn-RS" dirty="0" smtClean="0"/>
              <a:t> </a:t>
            </a:r>
            <a:r>
              <a:rPr lang="en-US" dirty="0" err="1" smtClean="0"/>
              <a:t>živi</a:t>
            </a:r>
            <a:r>
              <a:rPr lang="sr-Latn-RS" dirty="0" smtClean="0"/>
              <a:t> </a:t>
            </a:r>
            <a:r>
              <a:rPr lang="en-US" dirty="0" smtClean="0"/>
              <a:t>u</a:t>
            </a:r>
            <a:r>
              <a:rPr lang="sr-Latn-RS" dirty="0" smtClean="0"/>
              <a:t> </a:t>
            </a:r>
            <a:r>
              <a:rPr lang="en-US" dirty="0" err="1" smtClean="0"/>
              <a:t>adekvatnoj</a:t>
            </a:r>
            <a:r>
              <a:rPr lang="sr-Latn-RS" dirty="0" smtClean="0"/>
              <a:t> </a:t>
            </a:r>
            <a:r>
              <a:rPr lang="en-US" dirty="0" err="1" smtClean="0"/>
              <a:t>životnoj</a:t>
            </a:r>
            <a:r>
              <a:rPr lang="sr-Latn-RS" dirty="0" smtClean="0"/>
              <a:t> </a:t>
            </a:r>
            <a:r>
              <a:rPr lang="en-US" dirty="0" err="1" smtClean="0"/>
              <a:t>sredini</a:t>
            </a:r>
            <a:r>
              <a:rPr lang="sr-Latn-RS" dirty="0" smtClean="0"/>
              <a:t> </a:t>
            </a:r>
            <a:r>
              <a:rPr lang="en-US" dirty="0" err="1" smtClean="0"/>
              <a:t>za</a:t>
            </a:r>
            <a:r>
              <a:rPr lang="sr-Latn-RS" dirty="0" smtClean="0"/>
              <a:t> </a:t>
            </a:r>
            <a:r>
              <a:rPr lang="en-US" dirty="0" err="1" smtClean="0"/>
              <a:t>njegovo</a:t>
            </a:r>
            <a:r>
              <a:rPr lang="sr-Latn-RS" dirty="0" smtClean="0"/>
              <a:t> </a:t>
            </a:r>
            <a:r>
              <a:rPr lang="en-US" dirty="0" err="1" smtClean="0"/>
              <a:t>ili</a:t>
            </a:r>
            <a:r>
              <a:rPr lang="sr-Latn-RS" dirty="0" smtClean="0"/>
              <a:t> </a:t>
            </a:r>
            <a:r>
              <a:rPr lang="en-US" dirty="0" err="1" smtClean="0"/>
              <a:t>njeno</a:t>
            </a:r>
            <a:r>
              <a:rPr lang="sr-Latn-RS" dirty="0" smtClean="0"/>
              <a:t> </a:t>
            </a:r>
            <a:r>
              <a:rPr lang="en-US" dirty="0" err="1" smtClean="0"/>
              <a:t>zdravlje</a:t>
            </a:r>
            <a:r>
              <a:rPr lang="sr-Latn-RS" dirty="0" smtClean="0"/>
              <a:t> </a:t>
            </a:r>
            <a:r>
              <a:rPr lang="en-US" dirty="0" err="1" smtClean="0"/>
              <a:t>i</a:t>
            </a:r>
            <a:r>
              <a:rPr lang="sr-Latn-RS" dirty="0" smtClean="0"/>
              <a:t> </a:t>
            </a:r>
            <a:r>
              <a:rPr lang="en-US" dirty="0" err="1" smtClean="0"/>
              <a:t>blagostanje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err="1" smtClean="0"/>
              <a:t>svaka</a:t>
            </a:r>
            <a:r>
              <a:rPr lang="sr-Latn-RS" dirty="0" smtClean="0"/>
              <a:t> </a:t>
            </a:r>
            <a:r>
              <a:rPr lang="en-US" dirty="0" err="1" smtClean="0"/>
              <a:t>strana</a:t>
            </a:r>
            <a:r>
              <a:rPr lang="sr-Latn-RS" dirty="0" smtClean="0"/>
              <a:t> </a:t>
            </a:r>
            <a:r>
              <a:rPr lang="en-US" dirty="0" err="1" smtClean="0"/>
              <a:t>treba</a:t>
            </a:r>
            <a:r>
              <a:rPr lang="sr-Latn-RS" dirty="0" smtClean="0"/>
              <a:t> </a:t>
            </a:r>
            <a:r>
              <a:rPr lang="en-US" dirty="0" err="1" smtClean="0"/>
              <a:t>da</a:t>
            </a:r>
            <a:r>
              <a:rPr lang="sr-Latn-RS" dirty="0" smtClean="0"/>
              <a:t> </a:t>
            </a:r>
            <a:r>
              <a:rPr lang="en-US" dirty="0" err="1" smtClean="0"/>
              <a:t>garantuje</a:t>
            </a:r>
            <a:r>
              <a:rPr lang="sr-Latn-RS" dirty="0" smtClean="0"/>
              <a:t> </a:t>
            </a:r>
            <a:r>
              <a:rPr lang="en-US" dirty="0" err="1" smtClean="0"/>
              <a:t>pravo</a:t>
            </a:r>
            <a:r>
              <a:rPr lang="sr-Latn-RS" dirty="0" smtClean="0"/>
              <a:t> </a:t>
            </a:r>
            <a:r>
              <a:rPr lang="en-US" dirty="0" err="1" smtClean="0"/>
              <a:t>na</a:t>
            </a:r>
            <a:r>
              <a:rPr lang="sr-Latn-RS" dirty="0" smtClean="0"/>
              <a:t> </a:t>
            </a:r>
            <a:r>
              <a:rPr lang="en-US" dirty="0" err="1" smtClean="0"/>
              <a:t>pristup</a:t>
            </a:r>
            <a:r>
              <a:rPr lang="sr-Latn-RS" dirty="0" smtClean="0"/>
              <a:t> </a:t>
            </a:r>
            <a:r>
              <a:rPr lang="en-US" dirty="0" err="1" smtClean="0"/>
              <a:t>informacijama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err="1" smtClean="0"/>
              <a:t>javno</a:t>
            </a:r>
            <a:r>
              <a:rPr lang="sr-Latn-RS" dirty="0" smtClean="0"/>
              <a:t> </a:t>
            </a:r>
            <a:r>
              <a:rPr lang="en-US" dirty="0" err="1" smtClean="0"/>
              <a:t>učešće</a:t>
            </a:r>
            <a:r>
              <a:rPr lang="sr-Latn-RS" dirty="0" smtClean="0"/>
              <a:t> </a:t>
            </a:r>
            <a:r>
              <a:rPr lang="en-US" dirty="0" smtClean="0"/>
              <a:t>u</a:t>
            </a:r>
            <a:r>
              <a:rPr lang="sr-Latn-RS" dirty="0" smtClean="0"/>
              <a:t> </a:t>
            </a:r>
            <a:r>
              <a:rPr lang="en-US" dirty="0" err="1" smtClean="0"/>
              <a:t>procesu</a:t>
            </a:r>
            <a:r>
              <a:rPr lang="sr-Latn-RS" dirty="0" smtClean="0"/>
              <a:t> </a:t>
            </a:r>
            <a:r>
              <a:rPr lang="en-US" dirty="0" err="1" smtClean="0"/>
              <a:t>donošenja</a:t>
            </a:r>
            <a:r>
              <a:rPr lang="sr-Latn-RS" dirty="0" smtClean="0"/>
              <a:t> </a:t>
            </a:r>
            <a:r>
              <a:rPr lang="en-US" dirty="0" err="1" smtClean="0"/>
              <a:t>odluka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en-US" dirty="0" err="1" smtClean="0"/>
              <a:t>i</a:t>
            </a:r>
            <a:r>
              <a:rPr lang="sr-Latn-RS" dirty="0" smtClean="0"/>
              <a:t> </a:t>
            </a:r>
            <a:r>
              <a:rPr lang="en-US" dirty="0" err="1" smtClean="0"/>
              <a:t>pristup</a:t>
            </a:r>
            <a:r>
              <a:rPr lang="sr-Latn-RS" dirty="0" smtClean="0"/>
              <a:t> </a:t>
            </a:r>
            <a:r>
              <a:rPr lang="en-US" dirty="0" err="1" smtClean="0"/>
              <a:t>pravnoj</a:t>
            </a:r>
            <a:r>
              <a:rPr lang="sr-Latn-RS" dirty="0" smtClean="0"/>
              <a:t> </a:t>
            </a:r>
            <a:r>
              <a:rPr lang="en-US" dirty="0" err="1" smtClean="0"/>
              <a:t>zaštiti</a:t>
            </a:r>
            <a:r>
              <a:rPr lang="sr-Latn-RS" dirty="0" smtClean="0"/>
              <a:t> </a:t>
            </a:r>
            <a:r>
              <a:rPr lang="en-US" dirty="0" smtClean="0"/>
              <a:t>u</a:t>
            </a:r>
            <a:r>
              <a:rPr lang="sr-Latn-RS" dirty="0" smtClean="0"/>
              <a:t> </a:t>
            </a:r>
            <a:r>
              <a:rPr lang="en-US" dirty="0" err="1" smtClean="0"/>
              <a:t>oblasti</a:t>
            </a:r>
            <a:r>
              <a:rPr lang="sr-Latn-RS" dirty="0" smtClean="0"/>
              <a:t> </a:t>
            </a:r>
            <a:r>
              <a:rPr lang="en-US" dirty="0" err="1" smtClean="0"/>
              <a:t>životne</a:t>
            </a:r>
            <a:r>
              <a:rPr lang="sr-Latn-RS" dirty="0" smtClean="0"/>
              <a:t> </a:t>
            </a:r>
            <a:r>
              <a:rPr lang="en-US" dirty="0" err="1" smtClean="0"/>
              <a:t>sredine</a:t>
            </a:r>
            <a:r>
              <a:rPr lang="sr-Latn-RS" dirty="0" smtClean="0"/>
              <a:t> </a:t>
            </a:r>
            <a:r>
              <a:rPr lang="en-US" dirty="0" smtClean="0"/>
              <a:t>u</a:t>
            </a:r>
            <a:r>
              <a:rPr lang="sr-Latn-RS" dirty="0" smtClean="0"/>
              <a:t> </a:t>
            </a:r>
            <a:r>
              <a:rPr lang="en-US" dirty="0" err="1" smtClean="0"/>
              <a:t>sk</a:t>
            </a:r>
            <a:r>
              <a:rPr lang="sr-Latn-RS" dirty="0" smtClean="0"/>
              <a:t>l</a:t>
            </a:r>
            <a:r>
              <a:rPr lang="en-US" dirty="0" err="1" smtClean="0"/>
              <a:t>adu</a:t>
            </a:r>
            <a:r>
              <a:rPr lang="sr-Latn-RS" dirty="0" smtClean="0"/>
              <a:t> </a:t>
            </a:r>
            <a:r>
              <a:rPr lang="en-US" dirty="0" err="1" smtClean="0"/>
              <a:t>sa</a:t>
            </a:r>
            <a:r>
              <a:rPr lang="sr-Latn-RS" dirty="0" smtClean="0"/>
              <a:t> </a:t>
            </a:r>
            <a:r>
              <a:rPr lang="en-US" dirty="0" err="1" smtClean="0"/>
              <a:t>odredbama</a:t>
            </a:r>
            <a:r>
              <a:rPr lang="sr-Latn-RS" dirty="0" smtClean="0"/>
              <a:t> </a:t>
            </a:r>
            <a:r>
              <a:rPr lang="en-US" dirty="0" err="1" smtClean="0"/>
              <a:t>ove</a:t>
            </a:r>
            <a:r>
              <a:rPr lang="sr-Latn-RS" dirty="0" smtClean="0"/>
              <a:t> </a:t>
            </a:r>
            <a:r>
              <a:rPr lang="en-US" dirty="0" err="1" smtClean="0"/>
              <a:t>konvencije</a:t>
            </a:r>
            <a:r>
              <a:rPr lang="en-US" dirty="0" smtClean="0"/>
              <a:t>.“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Zaštita prava na zdravu životnu okolinu u praksi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Pri rešavanju tužbi za ugrožavanje prava na život, uživanje imovine ili prava na privatan život, sudovi moraju odmeravati značaj i korist koju neka kompanija ili fabrika ima za grad ili državnu ekonomiju, s jedne strane, i štetu koju trpi podnosilac tužbe ili okolina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druge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strane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Evropski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ljudska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prava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je 1994.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godine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utvrdio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povredu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Konvencije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slučaju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Lopez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Ostra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protiv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Španije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zbog</a:t>
            </a:r>
            <a:r>
              <a:rPr lang="sr-Latn-R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industrijskog zagađenja koje je izazvala fabrika u privatnom vlasništvu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gradu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Lorka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nalazilo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više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proizvodnih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pogona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industrije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prerade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kože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preradu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otpada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iz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štavionica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kože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uz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pomoć državnih subvencija izgrađeni pogoni kompanije </a:t>
            </a:r>
            <a:r>
              <a:rPr lang="vi-VN" i="1" dirty="0" smtClean="0">
                <a:latin typeface="Calibri" pitchFamily="34" charset="0"/>
                <a:cs typeface="Calibri" pitchFamily="34" charset="0"/>
              </a:rPr>
              <a:t>Sacursa</a:t>
            </a:r>
            <a:r>
              <a:rPr lang="sr-Latn-RS" i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Podnosilac predstavke je stanovala 12 metara od ove fabrike</a:t>
            </a:r>
          </a:p>
          <a:p>
            <a:r>
              <a:rPr lang="pl-PL" dirty="0" smtClean="0">
                <a:latin typeface="+mj-lt"/>
              </a:rPr>
              <a:t>Od samog početka, rad fabrike za </a:t>
            </a:r>
            <a:r>
              <a:rPr lang="pt-BR" dirty="0" smtClean="0">
                <a:latin typeface="+mj-lt"/>
              </a:rPr>
              <a:t>preradu otpada obeležile su emisije gasova, neprijatnih mirisa i</a:t>
            </a:r>
            <a:r>
              <a:rPr lang="sr-Latn-RS" dirty="0" smtClean="0">
                <a:latin typeface="+mj-lt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zagađenje koje je izazivalo zdravstvene probleme i tegobe kod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+mj-lt"/>
              </a:rPr>
              <a:t>s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tanovnika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Lorke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Sud je odlučio da je podnosilac predstavke u pravu, pozivajući se na pravo na privatnost doma.</a:t>
            </a:r>
          </a:p>
          <a:p>
            <a:endParaRPr lang="sr-Latn-R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Poseban se problem javlja u zaštiti ovog prava u tranzicionim zemljama zbog nestabilnosti samih institucija, radikalnih promena u njihovom funkcionisanju i nejasnoće procedura po kojim deluju</a:t>
            </a:r>
          </a:p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Takođe, vladavina prava u tom periodu biva ometana brojnim političkim i nepolitičkim uticajima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u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zrokovanim tranzicijom i privatizacijom</a:t>
            </a:r>
          </a:p>
          <a:p>
            <a:r>
              <a:rPr lang="sr-Latn-RS" dirty="0" smtClean="0">
                <a:latin typeface="Calibri" pitchFamily="34" charset="0"/>
                <a:cs typeface="Calibri" pitchFamily="34" charset="0"/>
              </a:rPr>
              <a:t>Slučaj koji se odvijao u takvim okolnostima je i slučaj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Fadajeva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protiv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Rusije</a:t>
            </a:r>
            <a:endParaRPr lang="sr-Latn-RS" b="1" i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Sud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je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razmatrao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predstavkupodnosioca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predstavke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živi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porodicom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gradu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Čerpovecu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zgradi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nalazi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450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metara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čeličane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Severstal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sr-Latn-RS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Ova fabrika je veliki zagađivač životne sredine i proizvodi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zagađenja koja su prema nalazima stručnjaka prevazilaze sve dozvoljene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vrednosti predviđene relevantnim zakonima, čak i do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pedeset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puta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r>
              <a:rPr lang="pl-PL" dirty="0" smtClean="0">
                <a:latin typeface="Calibri" pitchFamily="34" charset="0"/>
                <a:cs typeface="Calibri" pitchFamily="34" charset="0"/>
              </a:rPr>
              <a:t>Porodica Fadajeve je živela u „zoni sanitarne bezbednosti“ u krugu od 5 kilometara od čeličane koja je odvajala čeličanu od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rezidencijalne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zone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Prema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dekretu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Vlade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iz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1974.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godine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,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Ministarstvo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crne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metalurgije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čijoj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nadležnosti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nalazilo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poslovanje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čeličane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Severstal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bilo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je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dužno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radnicima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obezbedi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smeštaj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van zone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sanitarne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bezbednosti, ali to nikada nije učinjeno</a:t>
            </a:r>
          </a:p>
          <a:p>
            <a:r>
              <a:rPr lang="pl-PL" dirty="0" smtClean="0">
                <a:latin typeface="Calibri" pitchFamily="34" charset="0"/>
                <a:cs typeface="Calibri" pitchFamily="34" charset="0"/>
              </a:rPr>
              <a:t>Nacionalni sudovi su presudili u korist podnosioca predstavke, ali bez ikakvog efekta. Zato je Fadajeva podnela predstavku Sudu u Strazburu žaleći se na povredu člana 8 Konvencije, prava na privatan život i dom. Nakon istraživanja medicinskih nalaza i upoznavanja sa slučajev, Sud je presudio u korist Fadajeve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</TotalTime>
  <Words>1958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Pravo na zdravu životnu sredinu</vt:lpstr>
      <vt:lpstr>Opšte određenje prava na životnu sredinu</vt:lpstr>
      <vt:lpstr>Problemi od kojih pati pravo na životnu sredinu </vt:lpstr>
      <vt:lpstr>Pravo na zdravu životnu sredinu u međunarodnim aktima</vt:lpstr>
      <vt:lpstr>Slide 5</vt:lpstr>
      <vt:lpstr>Slide 6</vt:lpstr>
      <vt:lpstr>Slide 7</vt:lpstr>
      <vt:lpstr>Zaštita prava na zdravu životnu okolinu u praksi</vt:lpstr>
      <vt:lpstr>Slide 9</vt:lpstr>
      <vt:lpstr>Pravo na zdravu životnu sredinu u Republici Srbiji</vt:lpstr>
      <vt:lpstr>Slide 11</vt:lpstr>
      <vt:lpstr>Slide 12</vt:lpstr>
      <vt:lpstr>Pravni instrumenti zaštite prava na zdravu životnu sredinu</vt:lpstr>
      <vt:lpstr>Slide 14</vt:lpstr>
      <vt:lpstr>Slide 15</vt:lpstr>
      <vt:lpstr>Presuda Privrednog suda u Užicu,br. 3. П.426/2011 od 7. maja 2012. god 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na zdravu životnu okolinu</dc:title>
  <dc:creator>Freedom</dc:creator>
  <cp:lastModifiedBy>Biljana Đorđević</cp:lastModifiedBy>
  <cp:revision>32</cp:revision>
  <dcterms:created xsi:type="dcterms:W3CDTF">2006-08-16T00:00:00Z</dcterms:created>
  <dcterms:modified xsi:type="dcterms:W3CDTF">2020-04-20T14:40:11Z</dcterms:modified>
</cp:coreProperties>
</file>