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>
                <a:latin typeface="+mn-lt"/>
              </a:rPr>
              <a:t>Pravo na poštovanje privatnog i porodičnog života</a:t>
            </a:r>
            <a:endParaRPr lang="en-US" sz="4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724400"/>
            <a:ext cx="7854696" cy="1066800"/>
          </a:xfrm>
        </p:spPr>
        <p:txBody>
          <a:bodyPr/>
          <a:lstStyle/>
          <a:p>
            <a:r>
              <a:rPr lang="sr-Latn-RS" dirty="0" smtClean="0"/>
              <a:t>Miloš Vidović 113/14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584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Constantia" pitchFamily="18" charset="0"/>
              </a:rPr>
              <a:t>Zaštita prava LGBT osoba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S obzirom da član 8. štiti i privatnost odnosa sa drugom ljudima, njegova dominantna primena u tom domenu jeste zaštita LGBT osoba.</a:t>
            </a:r>
          </a:p>
          <a:p>
            <a:r>
              <a:rPr lang="sr-Latn-RS" sz="2400" dirty="0" smtClean="0"/>
              <a:t>Prema njemu </a:t>
            </a:r>
            <a:r>
              <a:rPr lang="sr-Latn-RS" sz="2400" dirty="0"/>
              <a:t>z</a:t>
            </a:r>
            <a:r>
              <a:rPr lang="vi-VN" sz="2400" dirty="0" smtClean="0"/>
              <a:t>abranjeno </a:t>
            </a:r>
            <a:r>
              <a:rPr lang="vi-VN" sz="2400" dirty="0"/>
              <a:t>je vođenje </a:t>
            </a:r>
            <a:r>
              <a:rPr lang="vi-VN" sz="2400" dirty="0" smtClean="0"/>
              <a:t>razgovora sa </a:t>
            </a:r>
            <a:r>
              <a:rPr lang="vi-VN" sz="2400" dirty="0"/>
              <a:t>LGBT </a:t>
            </a:r>
            <a:r>
              <a:rPr lang="sr-Latn-RS" sz="2400" dirty="0" smtClean="0"/>
              <a:t>osobama</a:t>
            </a:r>
            <a:r>
              <a:rPr lang="vi-VN" sz="2400" dirty="0" smtClean="0"/>
              <a:t> </a:t>
            </a:r>
            <a:r>
              <a:rPr lang="vi-VN" sz="2400" dirty="0"/>
              <a:t>u pogledu njihovih seksualnih </a:t>
            </a:r>
            <a:r>
              <a:rPr lang="vi-VN" sz="2400" dirty="0" smtClean="0"/>
              <a:t>aktivnosti</a:t>
            </a:r>
            <a:r>
              <a:rPr lang="sr-Latn-RS" sz="2400" dirty="0"/>
              <a:t>,</a:t>
            </a:r>
            <a:r>
              <a:rPr lang="vi-VN" sz="2400" dirty="0" smtClean="0"/>
              <a:t> </a:t>
            </a:r>
            <a:r>
              <a:rPr lang="vi-VN" sz="2400" dirty="0"/>
              <a:t>kriminalizacija ovakvih aktivnosti ili njihovo otpuštanje iz tog </a:t>
            </a:r>
            <a:r>
              <a:rPr lang="vi-VN" sz="2400" dirty="0" smtClean="0"/>
              <a:t>razloga</a:t>
            </a:r>
            <a:r>
              <a:rPr lang="sr-Latn-RS" sz="2400" dirty="0" smtClean="0"/>
              <a:t>.</a:t>
            </a:r>
          </a:p>
          <a:p>
            <a:r>
              <a:rPr lang="sr-Latn-RS" sz="2400" dirty="0" smtClean="0"/>
              <a:t>Trenutno glavna borba u ovoj oblasti jeste izjednačavanje pravnog statusa istopolnih zajednica sa heteroseksualnim zajednicama i ostvarivanje svih tih prava.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7459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nstantia" pitchFamily="18" charset="0"/>
              </a:rPr>
              <a:t>Zaštita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prava</a:t>
            </a:r>
            <a:r>
              <a:rPr lang="en-US" sz="3200" dirty="0">
                <a:latin typeface="Constantia" pitchFamily="18" charset="0"/>
              </a:rPr>
              <a:t> LGBT </a:t>
            </a:r>
            <a:r>
              <a:rPr lang="en-US" sz="3200" dirty="0" err="1">
                <a:latin typeface="Constantia" pitchFamily="18" charset="0"/>
              </a:rPr>
              <a:t>osoba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Takođe jedno od najčešćih predmeta pred sudom za ljudska prava jeste i pitanje statusa transseksualnih osoba.</a:t>
            </a:r>
          </a:p>
          <a:p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 smtClean="0"/>
              <a:t>slučajevi</a:t>
            </a:r>
            <a:r>
              <a:rPr lang="en-US" dirty="0" smtClean="0"/>
              <a:t> </a:t>
            </a: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bav</a:t>
            </a:r>
            <a:r>
              <a:rPr lang="sr-Latn-RS" dirty="0"/>
              <a:t>e</a:t>
            </a:r>
            <a:r>
              <a:rPr lang="en-US" dirty="0" smtClean="0"/>
              <a:t> </a:t>
            </a:r>
            <a:r>
              <a:rPr lang="en-US" dirty="0" err="1"/>
              <a:t>tretmanom</a:t>
            </a:r>
            <a:r>
              <a:rPr lang="en-US" dirty="0"/>
              <a:t> pre i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podvrgavanja</a:t>
            </a:r>
            <a:r>
              <a:rPr lang="en-US" dirty="0"/>
              <a:t> </a:t>
            </a:r>
            <a:r>
              <a:rPr lang="en-US" dirty="0" err="1"/>
              <a:t>operaciji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 smtClean="0"/>
              <a:t>pola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Odluka Suda bila je da ukoliko države već omogućavaju promenu pola ne postoji razlog zašto bi se te osobe onda i dalje povezivale, i na njih se primenjivala prava sa polom koji više nisu.</a:t>
            </a:r>
          </a:p>
          <a:p>
            <a:r>
              <a:rPr lang="sr-Latn-RS" dirty="0" smtClean="0"/>
              <a:t>Odlukom suda se i period čekanja pre operacije koje mnoge države praktikuju izbacije iz prakse ukoliko se radi o zrelim osoba jer je samo na njima da odlučuju o tome.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834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nstantia" pitchFamily="18" charset="0"/>
              </a:rPr>
              <a:t>Pravo</a:t>
            </a: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na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poštovanje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porodičnog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života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Kao i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definisanja</a:t>
            </a:r>
            <a:r>
              <a:rPr lang="en-US" sz="2400" dirty="0"/>
              <a:t> </a:t>
            </a:r>
            <a:r>
              <a:rPr lang="en-US" sz="2400" dirty="0" err="1"/>
              <a:t>privatnog</a:t>
            </a:r>
            <a:r>
              <a:rPr lang="en-US" sz="2400" dirty="0"/>
              <a:t> </a:t>
            </a:r>
            <a:r>
              <a:rPr lang="en-US" sz="2400" dirty="0" err="1" smtClean="0"/>
              <a:t>života</a:t>
            </a:r>
            <a:r>
              <a:rPr lang="sr-Latn-RS" sz="2400" dirty="0" smtClean="0"/>
              <a:t> i ovde se</a:t>
            </a:r>
            <a:r>
              <a:rPr lang="en-US" sz="2400" dirty="0" smtClean="0"/>
              <a:t> </a:t>
            </a:r>
            <a:r>
              <a:rPr lang="en-US" sz="2400" dirty="0" err="1"/>
              <a:t>primenjuje</a:t>
            </a:r>
            <a:r>
              <a:rPr lang="en-US" sz="2400" dirty="0"/>
              <a:t> </a:t>
            </a:r>
            <a:r>
              <a:rPr lang="en-US" sz="2400" dirty="0" err="1"/>
              <a:t>fleksibilan</a:t>
            </a:r>
            <a:r>
              <a:rPr lang="en-US" sz="2400" dirty="0"/>
              <a:t> </a:t>
            </a:r>
            <a:r>
              <a:rPr lang="en-US" sz="2400" dirty="0" err="1"/>
              <a:t>prilaz</a:t>
            </a:r>
            <a:r>
              <a:rPr lang="en-US" sz="2400" dirty="0"/>
              <a:t> u </a:t>
            </a:r>
            <a:r>
              <a:rPr lang="en-US" sz="2400" dirty="0" err="1"/>
              <a:t>tumačenju</a:t>
            </a:r>
            <a:r>
              <a:rPr lang="en-US" sz="2400" dirty="0"/>
              <a:t> </a:t>
            </a:r>
            <a:r>
              <a:rPr lang="en-US" sz="2400" dirty="0" err="1"/>
              <a:t>porodičnog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, </a:t>
            </a:r>
            <a:r>
              <a:rPr lang="en-US" sz="2400" dirty="0" err="1" smtClean="0"/>
              <a:t>uzimajući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obzir</a:t>
            </a:r>
            <a:r>
              <a:rPr lang="en-US" sz="2400" dirty="0"/>
              <a:t> </a:t>
            </a:r>
            <a:r>
              <a:rPr lang="en-US" sz="2400" dirty="0" err="1"/>
              <a:t>moderne</a:t>
            </a:r>
            <a:r>
              <a:rPr lang="en-US" sz="2400" dirty="0"/>
              <a:t> </a:t>
            </a:r>
            <a:r>
              <a:rPr lang="en-US" sz="2400" dirty="0" err="1"/>
              <a:t>institucije</a:t>
            </a:r>
            <a:r>
              <a:rPr lang="en-US" sz="2400" dirty="0"/>
              <a:t> </a:t>
            </a:r>
            <a:r>
              <a:rPr lang="en-US" sz="2400" dirty="0" err="1"/>
              <a:t>porodice</a:t>
            </a:r>
            <a:r>
              <a:rPr lang="en-US" sz="2400" dirty="0"/>
              <a:t>, </a:t>
            </a:r>
            <a:r>
              <a:rPr lang="en-US" sz="2400" dirty="0" err="1"/>
              <a:t>posledice</a:t>
            </a:r>
            <a:r>
              <a:rPr lang="en-US" sz="2400" dirty="0"/>
              <a:t> </a:t>
            </a:r>
            <a:r>
              <a:rPr lang="en-US" sz="2400" dirty="0" err="1" smtClean="0"/>
              <a:t>razvoda</a:t>
            </a:r>
            <a:r>
              <a:rPr lang="en-US" sz="2400" dirty="0" smtClean="0"/>
              <a:t> </a:t>
            </a:r>
            <a:r>
              <a:rPr lang="en-US" sz="2400" dirty="0"/>
              <a:t>i </a:t>
            </a:r>
            <a:r>
              <a:rPr lang="en-US" sz="2400" dirty="0" err="1" smtClean="0"/>
              <a:t>napredak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 smtClean="0"/>
              <a:t>medicini</a:t>
            </a:r>
            <a:r>
              <a:rPr lang="sr-Latn-RS" sz="2400" dirty="0" smtClean="0"/>
              <a:t>.</a:t>
            </a:r>
          </a:p>
          <a:p>
            <a:r>
              <a:rPr lang="sr-Latn-RS" sz="2400" dirty="0" err="1" smtClean="0"/>
              <a:t>Č</a:t>
            </a:r>
            <a:r>
              <a:rPr lang="en-US" sz="2400" dirty="0" err="1" smtClean="0"/>
              <a:t>lan</a:t>
            </a:r>
            <a:r>
              <a:rPr lang="en-US" sz="2400" dirty="0" smtClean="0"/>
              <a:t> </a:t>
            </a:r>
            <a:r>
              <a:rPr lang="en-US" sz="2400" dirty="0"/>
              <a:t>8. </a:t>
            </a:r>
            <a:r>
              <a:rPr lang="en-US" sz="2400" dirty="0" err="1"/>
              <a:t>Evropske</a:t>
            </a:r>
            <a:r>
              <a:rPr lang="en-US" sz="2400" dirty="0"/>
              <a:t> </a:t>
            </a:r>
            <a:r>
              <a:rPr lang="en-US" sz="2400" dirty="0" err="1"/>
              <a:t>konvencije</a:t>
            </a:r>
            <a:r>
              <a:rPr lang="en-US" sz="2400" dirty="0"/>
              <a:t> </a:t>
            </a:r>
            <a:r>
              <a:rPr lang="en-US" sz="2400" dirty="0" err="1"/>
              <a:t>zabranjuje</a:t>
            </a:r>
            <a:r>
              <a:rPr lang="en-US" sz="2400" dirty="0"/>
              <a:t> </a:t>
            </a:r>
            <a:r>
              <a:rPr lang="en-US" sz="2400" dirty="0" err="1"/>
              <a:t>arbitrarno</a:t>
            </a:r>
            <a:r>
              <a:rPr lang="en-US" sz="2400" dirty="0"/>
              <a:t> </a:t>
            </a:r>
            <a:r>
              <a:rPr lang="en-US" sz="2400" dirty="0" err="1"/>
              <a:t>mešanje</a:t>
            </a:r>
            <a:r>
              <a:rPr lang="en-US" sz="2400" dirty="0"/>
              <a:t> </a:t>
            </a:r>
            <a:r>
              <a:rPr lang="en-US" sz="2400" dirty="0" smtClean="0"/>
              <a:t>u </a:t>
            </a:r>
            <a:r>
              <a:rPr lang="en-US" sz="2400" dirty="0" err="1" smtClean="0"/>
              <a:t>porodičn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život</a:t>
            </a:r>
            <a:r>
              <a:rPr lang="en-US" sz="2400" dirty="0" smtClean="0"/>
              <a:t>, </a:t>
            </a:r>
            <a:r>
              <a:rPr lang="en-US" sz="2400" dirty="0" err="1"/>
              <a:t>ali</a:t>
            </a:r>
            <a:r>
              <a:rPr lang="en-US" sz="2400" dirty="0"/>
              <a:t> </a:t>
            </a:r>
            <a:r>
              <a:rPr lang="sr-Latn-RS" sz="2400" dirty="0" smtClean="0"/>
              <a:t>određuje i </a:t>
            </a:r>
            <a:r>
              <a:rPr lang="en-US" sz="2400" dirty="0" err="1" smtClean="0"/>
              <a:t>pozitivne</a:t>
            </a:r>
            <a:r>
              <a:rPr lang="en-US" sz="2400" dirty="0" smtClean="0"/>
              <a:t> </a:t>
            </a:r>
            <a:r>
              <a:rPr lang="en-US" sz="2400" dirty="0" err="1" smtClean="0"/>
              <a:t>obaveze</a:t>
            </a:r>
            <a:r>
              <a:rPr lang="en-US" sz="2400" dirty="0" smtClean="0"/>
              <a:t>.</a:t>
            </a:r>
            <a:r>
              <a:rPr lang="sr-Latn-RS" sz="2400" dirty="0" smtClean="0"/>
              <a:t> </a:t>
            </a:r>
            <a:r>
              <a:rPr lang="en-US" sz="2400" dirty="0" smtClean="0"/>
              <a:t>One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nastati</a:t>
            </a:r>
            <a:r>
              <a:rPr lang="en-US" sz="2400" dirty="0"/>
              <a:t> u </a:t>
            </a:r>
            <a:r>
              <a:rPr lang="en-US" sz="2400" dirty="0" err="1"/>
              <a:t>dve</a:t>
            </a:r>
            <a:r>
              <a:rPr lang="en-US" sz="2400" dirty="0"/>
              <a:t> </a:t>
            </a:r>
            <a:r>
              <a:rPr lang="en-US" sz="2400" dirty="0" err="1"/>
              <a:t>situacije</a:t>
            </a:r>
            <a:r>
              <a:rPr lang="en-US" sz="2400" dirty="0"/>
              <a:t>: </a:t>
            </a:r>
            <a:endParaRPr lang="sr-Latn-RS" sz="2400" dirty="0" smtClean="0"/>
          </a:p>
          <a:p>
            <a:r>
              <a:rPr lang="en-US" sz="2400" dirty="0" err="1" smtClean="0"/>
              <a:t>kada</a:t>
            </a:r>
            <a:r>
              <a:rPr lang="en-US" sz="2400" dirty="0" smtClean="0"/>
              <a:t> </a:t>
            </a:r>
            <a:r>
              <a:rPr lang="en-US" sz="2400" dirty="0" err="1"/>
              <a:t>država</a:t>
            </a:r>
            <a:r>
              <a:rPr lang="en-US" sz="2400" dirty="0"/>
              <a:t> </a:t>
            </a:r>
            <a:r>
              <a:rPr lang="en-US" sz="2400" dirty="0" err="1"/>
              <a:t>mora</a:t>
            </a:r>
            <a:r>
              <a:rPr lang="en-US" sz="2400" dirty="0"/>
              <a:t> </a:t>
            </a:r>
            <a:r>
              <a:rPr lang="en-US" sz="2400" dirty="0" err="1"/>
              <a:t>preduzeti</a:t>
            </a:r>
            <a:r>
              <a:rPr lang="en-US" sz="2400" dirty="0"/>
              <a:t> </a:t>
            </a:r>
            <a:r>
              <a:rPr lang="en-US" sz="2400" dirty="0" err="1"/>
              <a:t>neku</a:t>
            </a:r>
            <a:r>
              <a:rPr lang="en-US" sz="2400" dirty="0"/>
              <a:t> </a:t>
            </a:r>
            <a:r>
              <a:rPr lang="en-US" sz="2400" dirty="0" err="1"/>
              <a:t>aktivnost</a:t>
            </a:r>
            <a:r>
              <a:rPr lang="en-US" sz="2400" dirty="0"/>
              <a:t> da bi </a:t>
            </a:r>
            <a:r>
              <a:rPr lang="en-US" sz="2400" dirty="0" err="1"/>
              <a:t>obzbedila</a:t>
            </a:r>
            <a:r>
              <a:rPr lang="en-US" sz="2400" dirty="0"/>
              <a:t> </a:t>
            </a:r>
            <a:r>
              <a:rPr lang="en-US" sz="2400" dirty="0" err="1"/>
              <a:t>poštovanje</a:t>
            </a:r>
            <a:r>
              <a:rPr lang="en-US" sz="2400" dirty="0"/>
              <a:t> </a:t>
            </a:r>
            <a:r>
              <a:rPr lang="en-US" sz="2400" dirty="0" err="1" smtClean="0"/>
              <a:t>prava</a:t>
            </a:r>
            <a:r>
              <a:rPr lang="en-US" sz="2400" dirty="0" smtClean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porodični</a:t>
            </a:r>
            <a:r>
              <a:rPr lang="en-US" sz="2400" dirty="0"/>
              <a:t> </a:t>
            </a:r>
            <a:r>
              <a:rPr lang="en-US" sz="2400" dirty="0" err="1"/>
              <a:t>život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i </a:t>
            </a:r>
            <a:r>
              <a:rPr lang="en-US" sz="2400" dirty="0" err="1"/>
              <a:t>kada</a:t>
            </a:r>
            <a:r>
              <a:rPr lang="en-US" sz="2400" dirty="0"/>
              <a:t> </a:t>
            </a:r>
            <a:r>
              <a:rPr lang="en-US" sz="2400" dirty="0" err="1"/>
              <a:t>nastaje</a:t>
            </a:r>
            <a:r>
              <a:rPr lang="en-US" sz="2400" dirty="0"/>
              <a:t> </a:t>
            </a:r>
            <a:r>
              <a:rPr lang="en-US" sz="2400" dirty="0" err="1"/>
              <a:t>obaveza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državu</a:t>
            </a:r>
            <a:r>
              <a:rPr lang="en-US" sz="2400" dirty="0"/>
              <a:t> da </a:t>
            </a:r>
            <a:r>
              <a:rPr lang="en-US" sz="2400" dirty="0" err="1"/>
              <a:t>zaštiti</a:t>
            </a:r>
            <a:r>
              <a:rPr lang="en-US" sz="2400" dirty="0"/>
              <a:t> </a:t>
            </a:r>
            <a:r>
              <a:rPr lang="en-US" sz="2400" dirty="0" err="1"/>
              <a:t>pojedinca</a:t>
            </a:r>
            <a:r>
              <a:rPr lang="en-US" sz="2400" dirty="0"/>
              <a:t> od </a:t>
            </a:r>
            <a:r>
              <a:rPr lang="en-US" sz="2400" dirty="0" err="1"/>
              <a:t>ometanja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dolazi</a:t>
            </a:r>
            <a:r>
              <a:rPr lang="en-US" sz="2400" dirty="0"/>
              <a:t> od </a:t>
            </a:r>
            <a:r>
              <a:rPr lang="en-US" sz="2400" dirty="0" err="1"/>
              <a:t>drugih</a:t>
            </a:r>
            <a:r>
              <a:rPr lang="en-US" sz="2400" dirty="0"/>
              <a:t> </a:t>
            </a:r>
            <a:r>
              <a:rPr lang="en-US" sz="2400" dirty="0" err="1"/>
              <a:t>pojedinaca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4276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04617B"/>
                </a:solidFill>
                <a:latin typeface="Constantia" pitchFamily="18" charset="0"/>
              </a:rPr>
              <a:t>P</a:t>
            </a:r>
            <a:r>
              <a:rPr lang="en-US" sz="3200" dirty="0" err="1" smtClean="0">
                <a:solidFill>
                  <a:srgbClr val="04617B"/>
                </a:solidFill>
                <a:latin typeface="Constantia" pitchFamily="18" charset="0"/>
              </a:rPr>
              <a:t>orodičn</a:t>
            </a:r>
            <a:r>
              <a:rPr lang="sr-Latn-RS" sz="3200" dirty="0" smtClean="0">
                <a:solidFill>
                  <a:srgbClr val="04617B"/>
                </a:solidFill>
                <a:latin typeface="Constantia" pitchFamily="18" charset="0"/>
              </a:rPr>
              <a:t>i</a:t>
            </a:r>
            <a:r>
              <a:rPr lang="en-US" sz="3200" dirty="0" smtClean="0">
                <a:solidFill>
                  <a:srgbClr val="04617B"/>
                </a:solidFill>
                <a:latin typeface="Constantia" pitchFamily="18" charset="0"/>
              </a:rPr>
              <a:t> </a:t>
            </a:r>
            <a:r>
              <a:rPr lang="en-US" sz="3200" dirty="0" err="1" smtClean="0">
                <a:solidFill>
                  <a:srgbClr val="04617B"/>
                </a:solidFill>
                <a:latin typeface="Constantia" pitchFamily="18" charset="0"/>
              </a:rPr>
              <a:t>život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200" dirty="0">
                <a:latin typeface="Constantia" pitchFamily="18" charset="0"/>
              </a:rPr>
              <a:t>Pravo na porodični život podrazumeva pravo članova porodice na </a:t>
            </a:r>
            <a:r>
              <a:rPr lang="vi-VN" sz="2200" dirty="0" smtClean="0">
                <a:latin typeface="Constantia" pitchFamily="18" charset="0"/>
              </a:rPr>
              <a:t>zajednički </a:t>
            </a:r>
            <a:r>
              <a:rPr lang="vi-VN" sz="2200" dirty="0">
                <a:latin typeface="Constantia" pitchFamily="18" charset="0"/>
              </a:rPr>
              <a:t>život, kao i na razvijanje međusobnih </a:t>
            </a:r>
            <a:r>
              <a:rPr lang="vi-VN" sz="2200" dirty="0" smtClean="0">
                <a:latin typeface="Constantia" pitchFamily="18" charset="0"/>
              </a:rPr>
              <a:t>odnosa</a:t>
            </a:r>
            <a:r>
              <a:rPr lang="sr-Latn-RS" sz="2200" dirty="0" smtClean="0">
                <a:latin typeface="Constantia" pitchFamily="18" charset="0"/>
              </a:rPr>
              <a:t>,</a:t>
            </a:r>
            <a:r>
              <a:rPr lang="vi-VN" sz="2200" dirty="0" smtClean="0">
                <a:latin typeface="Constantia" pitchFamily="18" charset="0"/>
              </a:rPr>
              <a:t> </a:t>
            </a:r>
            <a:r>
              <a:rPr lang="sr-Latn-RS" sz="2200" dirty="0">
                <a:latin typeface="Constantia" pitchFamily="18" charset="0"/>
              </a:rPr>
              <a:t>a</a:t>
            </a:r>
            <a:r>
              <a:rPr lang="sr-Latn-RS" sz="2200" dirty="0" smtClean="0">
                <a:latin typeface="Constantia" pitchFamily="18" charset="0"/>
              </a:rPr>
              <a:t>li </a:t>
            </a:r>
            <a:r>
              <a:rPr lang="vi-VN" sz="2200" dirty="0" smtClean="0">
                <a:latin typeface="Constantia" pitchFamily="18" charset="0"/>
              </a:rPr>
              <a:t>on </a:t>
            </a:r>
            <a:r>
              <a:rPr lang="vi-VN" sz="2200" dirty="0">
                <a:latin typeface="Constantia" pitchFamily="18" charset="0"/>
              </a:rPr>
              <a:t>može postojati i među članovima porodice koji ne žive zajedno</a:t>
            </a:r>
            <a:r>
              <a:rPr lang="vi-VN" sz="2200" dirty="0" smtClean="0">
                <a:latin typeface="Constantia" pitchFamily="18" charset="0"/>
              </a:rPr>
              <a:t>.</a:t>
            </a:r>
            <a:endParaRPr lang="sr-Latn-RS" sz="2200" dirty="0" smtClean="0">
              <a:latin typeface="Constantia" pitchFamily="18" charset="0"/>
            </a:endParaRPr>
          </a:p>
          <a:p>
            <a:r>
              <a:rPr lang="vi-VN" sz="2200" dirty="0">
                <a:latin typeface="Constantia" pitchFamily="18" charset="0"/>
              </a:rPr>
              <a:t>Evropska komisija i Sud tumačili su porodični život tako da obuhvata u „najmanju ruku veze između bliskih </a:t>
            </a:r>
            <a:r>
              <a:rPr lang="vi-VN" sz="2200" dirty="0" smtClean="0">
                <a:latin typeface="Constantia" pitchFamily="18" charset="0"/>
              </a:rPr>
              <a:t>srodnika”.</a:t>
            </a:r>
            <a:endParaRPr lang="sr-Latn-RS" sz="2200" dirty="0" smtClean="0">
              <a:latin typeface="Constantia" pitchFamily="18" charset="0"/>
            </a:endParaRPr>
          </a:p>
          <a:p>
            <a:r>
              <a:rPr lang="vi-VN" sz="2200" dirty="0">
                <a:latin typeface="Constantia" pitchFamily="18" charset="0"/>
              </a:rPr>
              <a:t>Kada odlučuje o </a:t>
            </a:r>
            <a:r>
              <a:rPr lang="vi-VN" sz="2200" dirty="0" smtClean="0">
                <a:latin typeface="Constantia" pitchFamily="18" charset="0"/>
              </a:rPr>
              <a:t>postojanj</a:t>
            </a:r>
            <a:r>
              <a:rPr lang="sr-Latn-RS" sz="2200" dirty="0" smtClean="0">
                <a:latin typeface="Constantia" pitchFamily="18" charset="0"/>
              </a:rPr>
              <a:t>u</a:t>
            </a:r>
            <a:r>
              <a:rPr lang="vi-VN" sz="2200" dirty="0" smtClean="0">
                <a:latin typeface="Constantia" pitchFamily="18" charset="0"/>
              </a:rPr>
              <a:t> </a:t>
            </a:r>
            <a:r>
              <a:rPr lang="vi-VN" sz="2200" dirty="0">
                <a:latin typeface="Constantia" pitchFamily="18" charset="0"/>
              </a:rPr>
              <a:t>porodičnog odnosa među pojedincima, Sud uvek uzima u obzir njihovu krvnu vezu, kao i stepen njihove iskrene </a:t>
            </a:r>
            <a:r>
              <a:rPr lang="vi-VN" sz="2200" dirty="0" smtClean="0">
                <a:latin typeface="Constantia" pitchFamily="18" charset="0"/>
              </a:rPr>
              <a:t>vezanosti</a:t>
            </a:r>
            <a:r>
              <a:rPr lang="sr-Latn-RS" sz="2200" dirty="0">
                <a:latin typeface="Constantia" pitchFamily="18" charset="0"/>
              </a:rPr>
              <a:t>.</a:t>
            </a:r>
            <a:endParaRPr lang="sr-Latn-RS" sz="2200" dirty="0" smtClean="0">
              <a:latin typeface="Constantia" pitchFamily="18" charset="0"/>
            </a:endParaRPr>
          </a:p>
          <a:p>
            <a:r>
              <a:rPr lang="sr-Latn-RS" sz="2200" dirty="0">
                <a:latin typeface="Constantia" pitchFamily="18" charset="0"/>
              </a:rPr>
              <a:t>A</a:t>
            </a:r>
            <a:r>
              <a:rPr lang="sr-Latn-RS" sz="2200" dirty="0" smtClean="0">
                <a:latin typeface="Constantia" pitchFamily="18" charset="0"/>
              </a:rPr>
              <a:t>li</a:t>
            </a:r>
            <a:r>
              <a:rPr lang="vi-VN" sz="2200" dirty="0" smtClean="0">
                <a:latin typeface="Constantia" pitchFamily="18" charset="0"/>
              </a:rPr>
              <a:t> </a:t>
            </a:r>
            <a:r>
              <a:rPr lang="sr-Latn-RS" sz="2200" dirty="0" smtClean="0">
                <a:latin typeface="Constantia" pitchFamily="18" charset="0"/>
              </a:rPr>
              <a:t>samo p</a:t>
            </a:r>
            <a:r>
              <a:rPr lang="vi-VN" sz="2200" dirty="0" smtClean="0">
                <a:latin typeface="Constantia" pitchFamily="18" charset="0"/>
              </a:rPr>
              <a:t>ostojanje </a:t>
            </a:r>
            <a:r>
              <a:rPr lang="vi-VN" sz="2200" dirty="0">
                <a:latin typeface="Constantia" pitchFamily="18" charset="0"/>
              </a:rPr>
              <a:t>krvne veze ne znači </a:t>
            </a:r>
            <a:r>
              <a:rPr lang="vi-VN" sz="2200" dirty="0" smtClean="0">
                <a:latin typeface="Constantia" pitchFamily="18" charset="0"/>
              </a:rPr>
              <a:t>automatski </a:t>
            </a:r>
            <a:r>
              <a:rPr lang="vi-VN" sz="2200" dirty="0">
                <a:latin typeface="Constantia" pitchFamily="18" charset="0"/>
              </a:rPr>
              <a:t>i postojanje porodičnog </a:t>
            </a:r>
            <a:r>
              <a:rPr lang="vi-VN" sz="2200" dirty="0" smtClean="0">
                <a:latin typeface="Constantia" pitchFamily="18" charset="0"/>
              </a:rPr>
              <a:t>života</a:t>
            </a:r>
            <a:r>
              <a:rPr lang="sr-Latn-RS" sz="2200" dirty="0">
                <a:latin typeface="Constantia" pitchFamily="18" charset="0"/>
              </a:rPr>
              <a:t> </a:t>
            </a:r>
            <a:r>
              <a:rPr lang="sr-Latn-RS" sz="2200" dirty="0" smtClean="0">
                <a:latin typeface="Constantia" pitchFamily="18" charset="0"/>
              </a:rPr>
              <a:t>i</a:t>
            </a:r>
            <a:r>
              <a:rPr lang="vi-VN" sz="2200" dirty="0" smtClean="0">
                <a:latin typeface="Constantia" pitchFamily="18" charset="0"/>
              </a:rPr>
              <a:t> </a:t>
            </a:r>
            <a:r>
              <a:rPr lang="sr-Latn-RS" sz="2200" dirty="0">
                <a:latin typeface="Constantia" pitchFamily="18" charset="0"/>
              </a:rPr>
              <a:t>d</a:t>
            </a:r>
            <a:r>
              <a:rPr lang="vi-VN" sz="2200" dirty="0" smtClean="0">
                <a:latin typeface="Constantia" pitchFamily="18" charset="0"/>
              </a:rPr>
              <a:t>rugi </a:t>
            </a:r>
            <a:r>
              <a:rPr lang="vi-VN" sz="2200" dirty="0">
                <a:latin typeface="Constantia" pitchFamily="18" charset="0"/>
              </a:rPr>
              <a:t>faktori se takođe uzimaju u </a:t>
            </a:r>
            <a:r>
              <a:rPr lang="vi-VN" sz="2200" dirty="0" smtClean="0">
                <a:latin typeface="Constantia" pitchFamily="18" charset="0"/>
              </a:rPr>
              <a:t>obzir</a:t>
            </a:r>
            <a:r>
              <a:rPr lang="sr-Latn-RS" sz="2200" dirty="0" smtClean="0">
                <a:latin typeface="Constantia" pitchFamily="18" charset="0"/>
              </a:rPr>
              <a:t>,</a:t>
            </a:r>
            <a:r>
              <a:rPr lang="vi-VN" sz="2200" dirty="0" smtClean="0">
                <a:latin typeface="Constantia" pitchFamily="18" charset="0"/>
              </a:rPr>
              <a:t> </a:t>
            </a:r>
            <a:r>
              <a:rPr lang="vi-VN" sz="2200" dirty="0">
                <a:latin typeface="Constantia" pitchFamily="18" charset="0"/>
              </a:rPr>
              <a:t>posebno uzrast i materijalna i psihološka zavisnost </a:t>
            </a:r>
            <a:r>
              <a:rPr lang="vi-VN" sz="2200" dirty="0" smtClean="0">
                <a:latin typeface="Constantia" pitchFamily="18" charset="0"/>
              </a:rPr>
              <a:t>lica</a:t>
            </a:r>
            <a:r>
              <a:rPr lang="sr-Latn-RS" sz="2200" dirty="0" smtClean="0">
                <a:latin typeface="Constantia" pitchFamily="18" charset="0"/>
              </a:rPr>
              <a:t>.</a:t>
            </a:r>
            <a:endParaRPr lang="en-US" sz="22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74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rgbClr val="04617B"/>
                </a:solidFill>
                <a:latin typeface="Constantia" pitchFamily="18" charset="0"/>
              </a:rPr>
              <a:t>Pravo</a:t>
            </a:r>
            <a:r>
              <a:rPr lang="en-US" sz="3200" dirty="0">
                <a:solidFill>
                  <a:srgbClr val="04617B"/>
                </a:solidFill>
                <a:latin typeface="Constantia" pitchFamily="18" charset="0"/>
              </a:rPr>
              <a:t> </a:t>
            </a:r>
            <a:r>
              <a:rPr lang="en-US" sz="3200" dirty="0" err="1">
                <a:solidFill>
                  <a:srgbClr val="04617B"/>
                </a:solidFill>
                <a:latin typeface="Constantia" pitchFamily="18" charset="0"/>
              </a:rPr>
              <a:t>na</a:t>
            </a:r>
            <a:r>
              <a:rPr lang="en-US" sz="3200" dirty="0">
                <a:solidFill>
                  <a:srgbClr val="04617B"/>
                </a:solidFill>
                <a:latin typeface="Constantia" pitchFamily="18" charset="0"/>
              </a:rPr>
              <a:t> </a:t>
            </a:r>
            <a:r>
              <a:rPr lang="en-US" sz="3200" dirty="0" err="1">
                <a:solidFill>
                  <a:srgbClr val="04617B"/>
                </a:solidFill>
                <a:latin typeface="Constantia" pitchFamily="18" charset="0"/>
              </a:rPr>
              <a:t>poštovanje</a:t>
            </a:r>
            <a:r>
              <a:rPr lang="en-US" sz="3200" dirty="0">
                <a:solidFill>
                  <a:srgbClr val="04617B"/>
                </a:solidFill>
                <a:latin typeface="Constantia" pitchFamily="18" charset="0"/>
              </a:rPr>
              <a:t> </a:t>
            </a:r>
            <a:r>
              <a:rPr lang="en-US" sz="3200" dirty="0" err="1">
                <a:solidFill>
                  <a:srgbClr val="04617B"/>
                </a:solidFill>
                <a:latin typeface="Constantia" pitchFamily="18" charset="0"/>
              </a:rPr>
              <a:t>porodičnog</a:t>
            </a:r>
            <a:r>
              <a:rPr lang="en-US" sz="3200" dirty="0">
                <a:solidFill>
                  <a:srgbClr val="04617B"/>
                </a:solidFill>
                <a:latin typeface="Constantia" pitchFamily="18" charset="0"/>
              </a:rPr>
              <a:t> </a:t>
            </a:r>
            <a:r>
              <a:rPr lang="en-US" sz="3200" dirty="0" err="1">
                <a:solidFill>
                  <a:srgbClr val="04617B"/>
                </a:solidFill>
                <a:latin typeface="Constantia" pitchFamily="18" charset="0"/>
              </a:rPr>
              <a:t>života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sz="2400" dirty="0">
                <a:latin typeface="Constantia" pitchFamily="18" charset="0"/>
              </a:rPr>
              <a:t>Sud smatra da porodični </a:t>
            </a:r>
            <a:r>
              <a:rPr lang="vi-VN" sz="2400" dirty="0" smtClean="0">
                <a:latin typeface="Constantia" pitchFamily="18" charset="0"/>
              </a:rPr>
              <a:t>život </a:t>
            </a:r>
            <a:r>
              <a:rPr lang="vi-VN" sz="2400" dirty="0">
                <a:latin typeface="Constantia" pitchFamily="18" charset="0"/>
              </a:rPr>
              <a:t>čine bračni drugovi i njihova maloletna deca, uključujući vanbračnu i usvojenu </a:t>
            </a:r>
            <a:r>
              <a:rPr lang="vi-VN" sz="2400" dirty="0" smtClean="0">
                <a:latin typeface="Constantia" pitchFamily="18" charset="0"/>
              </a:rPr>
              <a:t>decu</a:t>
            </a:r>
            <a:r>
              <a:rPr lang="sr-Latn-RS" sz="2400" dirty="0">
                <a:latin typeface="Constantia" pitchFamily="18" charset="0"/>
              </a:rPr>
              <a:t> </a:t>
            </a:r>
            <a:r>
              <a:rPr lang="sr-Latn-RS" sz="2400" dirty="0" smtClean="0">
                <a:latin typeface="Constantia" pitchFamily="18" charset="0"/>
              </a:rPr>
              <a:t>kao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i </a:t>
            </a:r>
            <a:r>
              <a:rPr lang="vi-VN" sz="2400" dirty="0" smtClean="0">
                <a:latin typeface="Constantia" pitchFamily="18" charset="0"/>
              </a:rPr>
              <a:t>nevenčan</a:t>
            </a:r>
            <a:r>
              <a:rPr lang="sr-Latn-RS" sz="2400" dirty="0" smtClean="0">
                <a:latin typeface="Constantia" pitchFamily="18" charset="0"/>
              </a:rPr>
              <a:t>i</a:t>
            </a:r>
            <a:r>
              <a:rPr lang="vi-VN" sz="2400" dirty="0" smtClean="0">
                <a:latin typeface="Constantia" pitchFamily="18" charset="0"/>
              </a:rPr>
              <a:t> par</a:t>
            </a:r>
            <a:r>
              <a:rPr lang="sr-Latn-RS" sz="2400" dirty="0" smtClean="0">
                <a:latin typeface="Constantia" pitchFamily="18" charset="0"/>
              </a:rPr>
              <a:t>ovi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koji </a:t>
            </a:r>
            <a:r>
              <a:rPr lang="vi-VN" sz="2400" dirty="0" smtClean="0">
                <a:latin typeface="Constantia" pitchFamily="18" charset="0"/>
              </a:rPr>
              <a:t>živ</a:t>
            </a:r>
            <a:r>
              <a:rPr lang="sr-Latn-RS" sz="2400" dirty="0" smtClean="0">
                <a:latin typeface="Constantia" pitchFamily="18" charset="0"/>
              </a:rPr>
              <a:t>e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zajedno i </a:t>
            </a:r>
            <a:r>
              <a:rPr lang="vi-VN" sz="2400" dirty="0" smtClean="0">
                <a:latin typeface="Constantia" pitchFamily="18" charset="0"/>
              </a:rPr>
              <a:t>njihov</a:t>
            </a:r>
            <a:r>
              <a:rPr lang="sr-Latn-RS" sz="2400" dirty="0" smtClean="0">
                <a:latin typeface="Constantia" pitchFamily="18" charset="0"/>
              </a:rPr>
              <a:t>a</a:t>
            </a:r>
            <a:r>
              <a:rPr lang="vi-VN" sz="2400" dirty="0" smtClean="0">
                <a:latin typeface="Constantia" pitchFamily="18" charset="0"/>
              </a:rPr>
              <a:t> maloletn</a:t>
            </a:r>
            <a:r>
              <a:rPr lang="sr-Latn-RS" sz="2400" dirty="0" smtClean="0">
                <a:latin typeface="Constantia" pitchFamily="18" charset="0"/>
              </a:rPr>
              <a:t>a</a:t>
            </a:r>
            <a:r>
              <a:rPr lang="vi-VN" sz="2400" dirty="0" smtClean="0">
                <a:latin typeface="Constantia" pitchFamily="18" charset="0"/>
              </a:rPr>
              <a:t> dec</a:t>
            </a:r>
            <a:r>
              <a:rPr lang="sr-Latn-RS" sz="2400" dirty="0" smtClean="0">
                <a:latin typeface="Constantia" pitchFamily="18" charset="0"/>
              </a:rPr>
              <a:t>a, </a:t>
            </a:r>
            <a:r>
              <a:rPr lang="sr-Latn-RS" sz="2400" dirty="0">
                <a:latin typeface="Constantia" pitchFamily="18" charset="0"/>
              </a:rPr>
              <a:t>o</a:t>
            </a:r>
            <a:r>
              <a:rPr lang="vi-VN" sz="2400" dirty="0" smtClean="0">
                <a:latin typeface="Constantia" pitchFamily="18" charset="0"/>
              </a:rPr>
              <a:t>dnosi </a:t>
            </a:r>
            <a:r>
              <a:rPr lang="vi-VN" sz="2400" dirty="0">
                <a:latin typeface="Constantia" pitchFamily="18" charset="0"/>
              </a:rPr>
              <a:t>između braće i sestara </a:t>
            </a:r>
            <a:r>
              <a:rPr lang="sr-Latn-RS" sz="2400" dirty="0" smtClean="0">
                <a:latin typeface="Constantia" pitchFamily="18" charset="0"/>
              </a:rPr>
              <a:t>kao </a:t>
            </a:r>
            <a:r>
              <a:rPr lang="vi-VN" sz="2400" dirty="0" smtClean="0">
                <a:latin typeface="Constantia" pitchFamily="18" charset="0"/>
              </a:rPr>
              <a:t>i</a:t>
            </a:r>
            <a:r>
              <a:rPr lang="sr-Latn-RS" sz="2400" dirty="0" smtClean="0">
                <a:latin typeface="Constantia" pitchFamily="18" charset="0"/>
              </a:rPr>
              <a:t> odnosi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između </a:t>
            </a:r>
            <a:r>
              <a:rPr lang="vi-VN" sz="2400" dirty="0" smtClean="0">
                <a:latin typeface="Constantia" pitchFamily="18" charset="0"/>
              </a:rPr>
              <a:t>ba</a:t>
            </a:r>
            <a:r>
              <a:rPr lang="sr-Latn-RS" sz="2400" dirty="0" smtClean="0">
                <a:latin typeface="Constantia" pitchFamily="18" charset="0"/>
              </a:rPr>
              <a:t>be i</a:t>
            </a:r>
            <a:r>
              <a:rPr lang="vi-VN" sz="2400" dirty="0" smtClean="0">
                <a:latin typeface="Constantia" pitchFamily="18" charset="0"/>
              </a:rPr>
              <a:t> de</a:t>
            </a:r>
            <a:r>
              <a:rPr lang="sr-Latn-RS" sz="2400" dirty="0" smtClean="0">
                <a:latin typeface="Constantia" pitchFamily="18" charset="0"/>
              </a:rPr>
              <a:t>de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i unuka, pa čak izuzetno i između strica i </a:t>
            </a:r>
            <a:r>
              <a:rPr lang="vi-VN" sz="2400" dirty="0" smtClean="0">
                <a:latin typeface="Constantia" pitchFamily="18" charset="0"/>
              </a:rPr>
              <a:t>nećaka</a:t>
            </a:r>
            <a:r>
              <a:rPr lang="sr-Latn-RS" sz="2400" dirty="0" smtClean="0">
                <a:latin typeface="Constantia" pitchFamily="18" charset="0"/>
              </a:rPr>
              <a:t>.</a:t>
            </a:r>
          </a:p>
          <a:p>
            <a:r>
              <a:rPr lang="sr-Latn-RS" sz="2400" dirty="0" smtClean="0">
                <a:latin typeface="Constantia" pitchFamily="18" charset="0"/>
              </a:rPr>
              <a:t>Ipak Sud daje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prednost</a:t>
            </a:r>
            <a:r>
              <a:rPr lang="en-US" sz="2400" dirty="0">
                <a:latin typeface="Constantia" pitchFamily="18" charset="0"/>
              </a:rPr>
              <a:t> „</a:t>
            </a:r>
            <a:r>
              <a:rPr lang="en-US" sz="2400" dirty="0" err="1" smtClean="0">
                <a:latin typeface="Constantia" pitchFamily="18" charset="0"/>
              </a:rPr>
              <a:t>vertikalnim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porodičnim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odnosima</a:t>
            </a:r>
            <a:r>
              <a:rPr lang="en-US" sz="2400" dirty="0">
                <a:latin typeface="Constantia" pitchFamily="18" charset="0"/>
              </a:rPr>
              <a:t>” (</a:t>
            </a:r>
            <a:r>
              <a:rPr lang="en-US" sz="2400" dirty="0" err="1">
                <a:latin typeface="Constantia" pitchFamily="18" charset="0"/>
              </a:rPr>
              <a:t>maloletna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deca</a:t>
            </a:r>
            <a:r>
              <a:rPr lang="en-US" sz="2400" dirty="0">
                <a:latin typeface="Constantia" pitchFamily="18" charset="0"/>
              </a:rPr>
              <a:t>, </a:t>
            </a:r>
            <a:r>
              <a:rPr lang="en-US" sz="2400" dirty="0" err="1">
                <a:latin typeface="Constantia" pitchFamily="18" charset="0"/>
              </a:rPr>
              <a:t>roditelji</a:t>
            </a:r>
            <a:r>
              <a:rPr lang="en-US" sz="2400" dirty="0">
                <a:latin typeface="Constantia" pitchFamily="18" charset="0"/>
              </a:rPr>
              <a:t>, </a:t>
            </a:r>
            <a:r>
              <a:rPr lang="en-US" sz="2400" dirty="0" err="1">
                <a:latin typeface="Constantia" pitchFamily="18" charset="0"/>
              </a:rPr>
              <a:t>dede</a:t>
            </a:r>
            <a:r>
              <a:rPr lang="en-US" sz="2400" dirty="0">
                <a:latin typeface="Constantia" pitchFamily="18" charset="0"/>
              </a:rPr>
              <a:t> i babe), u </a:t>
            </a:r>
            <a:r>
              <a:rPr lang="en-US" sz="2400" dirty="0" err="1">
                <a:latin typeface="Constantia" pitchFamily="18" charset="0"/>
              </a:rPr>
              <a:t>odnosu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na</a:t>
            </a:r>
            <a:r>
              <a:rPr lang="en-US" sz="2400" dirty="0">
                <a:latin typeface="Constantia" pitchFamily="18" charset="0"/>
              </a:rPr>
              <a:t> „</a:t>
            </a:r>
            <a:r>
              <a:rPr lang="en-US" sz="2400" dirty="0" err="1">
                <a:latin typeface="Constantia" pitchFamily="18" charset="0"/>
              </a:rPr>
              <a:t>horizontalne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porodične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odnose</a:t>
            </a:r>
            <a:r>
              <a:rPr lang="en-US" sz="2400" dirty="0">
                <a:latin typeface="Constantia" pitchFamily="18" charset="0"/>
              </a:rPr>
              <a:t>” (</a:t>
            </a:r>
            <a:r>
              <a:rPr lang="en-US" sz="2400" dirty="0" err="1">
                <a:latin typeface="Constantia" pitchFamily="18" charset="0"/>
              </a:rPr>
              <a:t>braća</a:t>
            </a:r>
            <a:r>
              <a:rPr lang="en-US" sz="2400" dirty="0">
                <a:latin typeface="Constantia" pitchFamily="18" charset="0"/>
              </a:rPr>
              <a:t> i </a:t>
            </a:r>
            <a:r>
              <a:rPr lang="en-US" sz="2400" dirty="0" err="1">
                <a:latin typeface="Constantia" pitchFamily="18" charset="0"/>
              </a:rPr>
              <a:t>sestre</a:t>
            </a:r>
            <a:r>
              <a:rPr lang="en-US" sz="2400" dirty="0">
                <a:latin typeface="Constantia" pitchFamily="18" charset="0"/>
              </a:rPr>
              <a:t>, </a:t>
            </a:r>
            <a:r>
              <a:rPr lang="en-US" sz="2400" dirty="0" err="1">
                <a:latin typeface="Constantia" pitchFamily="18" charset="0"/>
              </a:rPr>
              <a:t>tetke</a:t>
            </a:r>
            <a:r>
              <a:rPr lang="en-US" sz="2400" dirty="0">
                <a:latin typeface="Constantia" pitchFamily="18" charset="0"/>
              </a:rPr>
              <a:t>, </a:t>
            </a:r>
            <a:r>
              <a:rPr lang="en-US" sz="2400" dirty="0" err="1" smtClean="0">
                <a:latin typeface="Constantia" pitchFamily="18" charset="0"/>
              </a:rPr>
              <a:t>stričevi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>
                <a:latin typeface="Constantia" pitchFamily="18" charset="0"/>
              </a:rPr>
              <a:t>i </a:t>
            </a:r>
            <a:r>
              <a:rPr lang="en-US" sz="2400" dirty="0" err="1">
                <a:latin typeface="Constantia" pitchFamily="18" charset="0"/>
              </a:rPr>
              <a:t>sestrići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ili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bratanci</a:t>
            </a:r>
            <a:r>
              <a:rPr lang="en-US" sz="2400" dirty="0" smtClean="0">
                <a:latin typeface="Constantia" pitchFamily="18" charset="0"/>
              </a:rPr>
              <a:t>).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Od 2010. Evropski sud za ljudska prava </a:t>
            </a:r>
            <a:r>
              <a:rPr lang="vi-VN" sz="2400" dirty="0" smtClean="0">
                <a:latin typeface="Constantia" pitchFamily="18" charset="0"/>
              </a:rPr>
              <a:t>prizna</a:t>
            </a:r>
            <a:r>
              <a:rPr lang="sr-Latn-RS" sz="2400" dirty="0" smtClean="0">
                <a:latin typeface="Constantia" pitchFamily="18" charset="0"/>
              </a:rPr>
              <a:t>je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pravo na porodični </a:t>
            </a:r>
            <a:r>
              <a:rPr lang="vi-VN" sz="2400" dirty="0" smtClean="0">
                <a:latin typeface="Constantia" pitchFamily="18" charset="0"/>
              </a:rPr>
              <a:t>život istopolni</a:t>
            </a:r>
            <a:r>
              <a:rPr lang="sr-Latn-RS" sz="2400" dirty="0" smtClean="0">
                <a:latin typeface="Constantia" pitchFamily="18" charset="0"/>
              </a:rPr>
              <a:t>m</a:t>
            </a:r>
            <a:r>
              <a:rPr lang="vi-VN" sz="2400" dirty="0" smtClean="0">
                <a:latin typeface="Constantia" pitchFamily="18" charset="0"/>
              </a:rPr>
              <a:t> partne</a:t>
            </a:r>
            <a:r>
              <a:rPr lang="sr-Latn-RS" sz="2400" dirty="0" smtClean="0">
                <a:latin typeface="Constantia" pitchFamily="18" charset="0"/>
              </a:rPr>
              <a:t>rima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koji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žive</a:t>
            </a:r>
            <a:r>
              <a:rPr lang="en-US" sz="2400" dirty="0">
                <a:latin typeface="Constantia" pitchFamily="18" charset="0"/>
              </a:rPr>
              <a:t> u </a:t>
            </a:r>
            <a:r>
              <a:rPr lang="en-US" sz="2400" dirty="0" err="1" smtClean="0">
                <a:latin typeface="Constantia" pitchFamily="18" charset="0"/>
              </a:rPr>
              <a:t>stabilnim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partnerstvima</a:t>
            </a:r>
            <a:r>
              <a:rPr lang="sr-Latn-RS" sz="2400" dirty="0" smtClean="0">
                <a:latin typeface="Constantia" pitchFamily="18" charset="0"/>
              </a:rPr>
              <a:t>.</a:t>
            </a: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528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>
                <a:latin typeface="Constantia" pitchFamily="18" charset="0"/>
              </a:rPr>
              <a:t>Odnosi </a:t>
            </a:r>
            <a:r>
              <a:rPr lang="vi-VN" sz="3200" dirty="0">
                <a:latin typeface="Constantia" pitchFamily="18" charset="0"/>
              </a:rPr>
              <a:t>među partnerima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400" dirty="0" smtClean="0">
                <a:latin typeface="Constantia" pitchFamily="18" charset="0"/>
              </a:rPr>
              <a:t>Pod brakom </a:t>
            </a:r>
            <a:r>
              <a:rPr lang="pl-PL" sz="2400" dirty="0">
                <a:latin typeface="Constantia" pitchFamily="18" charset="0"/>
              </a:rPr>
              <a:t>se </a:t>
            </a:r>
            <a:r>
              <a:rPr lang="pl-PL" sz="2400" dirty="0" smtClean="0">
                <a:latin typeface="Constantia" pitchFamily="18" charset="0"/>
              </a:rPr>
              <a:t>podrazumeva iskrena </a:t>
            </a:r>
            <a:r>
              <a:rPr lang="pl-PL" sz="2400" dirty="0">
                <a:latin typeface="Constantia" pitchFamily="18" charset="0"/>
              </a:rPr>
              <a:t>i zakonita zajednica iz čega proizilazi </a:t>
            </a:r>
            <a:r>
              <a:rPr lang="pl-PL" sz="2400" dirty="0" smtClean="0">
                <a:latin typeface="Constantia" pitchFamily="18" charset="0"/>
              </a:rPr>
              <a:t>da </a:t>
            </a:r>
            <a:r>
              <a:rPr lang="pl-PL" sz="2400" dirty="0">
                <a:latin typeface="Constantia" pitchFamily="18" charset="0"/>
              </a:rPr>
              <a:t>brak koji je sklopljen samo radi dobijanja papira može ostati izvan </a:t>
            </a:r>
            <a:r>
              <a:rPr lang="pl-PL" sz="2400" dirty="0" smtClean="0">
                <a:latin typeface="Constantia" pitchFamily="18" charset="0"/>
              </a:rPr>
              <a:t>zaštite člana 8.</a:t>
            </a:r>
          </a:p>
          <a:p>
            <a:r>
              <a:rPr lang="sr-Latn-RS" sz="2400" dirty="0" smtClean="0">
                <a:latin typeface="Constantia" pitchFamily="18" charset="0"/>
              </a:rPr>
              <a:t>On se </a:t>
            </a:r>
            <a:r>
              <a:rPr lang="vi-VN" sz="2400" dirty="0" smtClean="0">
                <a:latin typeface="Constantia" pitchFamily="18" charset="0"/>
              </a:rPr>
              <a:t>odnosi </a:t>
            </a:r>
            <a:r>
              <a:rPr lang="vi-VN" sz="2400" dirty="0">
                <a:latin typeface="Constantia" pitchFamily="18" charset="0"/>
              </a:rPr>
              <a:t>i </a:t>
            </a:r>
            <a:r>
              <a:rPr lang="vi-VN" sz="2400" dirty="0" smtClean="0">
                <a:latin typeface="Constantia" pitchFamily="18" charset="0"/>
              </a:rPr>
              <a:t>na </a:t>
            </a:r>
            <a:r>
              <a:rPr lang="vi-VN" sz="2400" dirty="0">
                <a:latin typeface="Constantia" pitchFamily="18" charset="0"/>
              </a:rPr>
              <a:t>parove koji, </a:t>
            </a:r>
            <a:r>
              <a:rPr lang="vi-VN" sz="2400" dirty="0" smtClean="0">
                <a:latin typeface="Constantia" pitchFamily="18" charset="0"/>
              </a:rPr>
              <a:t>iz </a:t>
            </a:r>
            <a:r>
              <a:rPr lang="vi-VN" sz="2400" dirty="0">
                <a:latin typeface="Constantia" pitchFamily="18" charset="0"/>
              </a:rPr>
              <a:t>razloga koji su izvan njihove kontrole, nisu bili u mogućnosti da stvore zajednički dom, ali su takvu nameru </a:t>
            </a:r>
            <a:r>
              <a:rPr lang="vi-VN" sz="2400" dirty="0" smtClean="0">
                <a:latin typeface="Constantia" pitchFamily="18" charset="0"/>
              </a:rPr>
              <a:t>imali</a:t>
            </a:r>
            <a:r>
              <a:rPr lang="sr-Latn-RS" sz="2400" dirty="0" smtClean="0">
                <a:latin typeface="Constantia" pitchFamily="18" charset="0"/>
              </a:rPr>
              <a:t> kao i za</a:t>
            </a:r>
            <a:r>
              <a:rPr lang="vi-VN" sz="2400" dirty="0" smtClean="0">
                <a:latin typeface="Constantia" pitchFamily="18" charset="0"/>
              </a:rPr>
              <a:t> postojać</a:t>
            </a:r>
            <a:r>
              <a:rPr lang="sr-Latn-RS" sz="2400" dirty="0" smtClean="0">
                <a:latin typeface="Constantia" pitchFamily="18" charset="0"/>
              </a:rPr>
              <a:t>i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porodični život između partnera koji žive zajedno i njihove dece, bez </a:t>
            </a:r>
            <a:r>
              <a:rPr lang="vi-VN" sz="2400" dirty="0" smtClean="0">
                <a:latin typeface="Constantia" pitchFamily="18" charset="0"/>
              </a:rPr>
              <a:t>obzira </a:t>
            </a:r>
            <a:r>
              <a:rPr lang="vi-VN" sz="2400" dirty="0">
                <a:latin typeface="Constantia" pitchFamily="18" charset="0"/>
              </a:rPr>
              <a:t>na </a:t>
            </a:r>
            <a:r>
              <a:rPr lang="sr-Latn-RS" sz="2400" dirty="0" smtClean="0">
                <a:latin typeface="Constantia" pitchFamily="18" charset="0"/>
              </a:rPr>
              <a:t>to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što među njima </a:t>
            </a:r>
            <a:r>
              <a:rPr lang="sr-Latn-RS" sz="2400" dirty="0" smtClean="0">
                <a:latin typeface="Constantia" pitchFamily="18" charset="0"/>
              </a:rPr>
              <a:t>možda </a:t>
            </a:r>
            <a:r>
              <a:rPr lang="vi-VN" sz="2400" dirty="0" smtClean="0">
                <a:latin typeface="Constantia" pitchFamily="18" charset="0"/>
              </a:rPr>
              <a:t>nije </a:t>
            </a:r>
            <a:r>
              <a:rPr lang="vi-VN" sz="2400" dirty="0">
                <a:latin typeface="Constantia" pitchFamily="18" charset="0"/>
              </a:rPr>
              <a:t>sklopljen brak</a:t>
            </a:r>
            <a:r>
              <a:rPr lang="vi-VN" sz="2400" dirty="0" smtClean="0">
                <a:latin typeface="Constantia" pitchFamily="18" charset="0"/>
              </a:rPr>
              <a:t>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U suštini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član 8. </a:t>
            </a:r>
            <a:r>
              <a:rPr lang="sr-Latn-RS" sz="2400" dirty="0" smtClean="0">
                <a:latin typeface="Constantia" pitchFamily="18" charset="0"/>
              </a:rPr>
              <a:t>se </a:t>
            </a:r>
            <a:r>
              <a:rPr lang="vi-VN" sz="2400" dirty="0" smtClean="0">
                <a:latin typeface="Constantia" pitchFamily="18" charset="0"/>
              </a:rPr>
              <a:t>primenj</a:t>
            </a:r>
            <a:r>
              <a:rPr lang="sr-Latn-RS" sz="2400" dirty="0" smtClean="0">
                <a:latin typeface="Constantia" pitchFamily="18" charset="0"/>
              </a:rPr>
              <a:t>uje</a:t>
            </a:r>
            <a:r>
              <a:rPr lang="vi-VN" sz="2400" dirty="0" smtClean="0">
                <a:latin typeface="Constantia" pitchFamily="18" charset="0"/>
              </a:rPr>
              <a:t> u situacijama </a:t>
            </a:r>
            <a:r>
              <a:rPr lang="sr-Latn-RS" sz="2400" dirty="0" smtClean="0">
                <a:latin typeface="Constantia" pitchFamily="18" charset="0"/>
              </a:rPr>
              <a:t>gde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postoji stabilnost veze između para koji </a:t>
            </a:r>
            <a:r>
              <a:rPr lang="sr-Latn-RS" sz="2400" dirty="0" smtClean="0">
                <a:latin typeface="Constantia" pitchFamily="18" charset="0"/>
              </a:rPr>
              <a:t>živi </a:t>
            </a:r>
            <a:r>
              <a:rPr lang="vi-VN" sz="2400" dirty="0" smtClean="0">
                <a:latin typeface="Constantia" pitchFamily="18" charset="0"/>
              </a:rPr>
              <a:t>zajedn</a:t>
            </a:r>
            <a:r>
              <a:rPr lang="sr-Latn-RS" sz="2400" dirty="0" smtClean="0">
                <a:latin typeface="Constantia" pitchFamily="18" charset="0"/>
              </a:rPr>
              <a:t>o</a:t>
            </a:r>
            <a:r>
              <a:rPr lang="vi-VN" sz="2400" dirty="0">
                <a:latin typeface="Constantia" pitchFamily="18" charset="0"/>
              </a:rPr>
              <a:t>. 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U to se računa pre svega </a:t>
            </a:r>
            <a:r>
              <a:rPr lang="sr-Latn-RS" sz="2400" dirty="0">
                <a:latin typeface="Constantia" pitchFamily="18" charset="0"/>
              </a:rPr>
              <a:t>postojanje zajedničkog </a:t>
            </a:r>
            <a:r>
              <a:rPr lang="sr-Latn-RS" sz="2400" dirty="0" smtClean="0">
                <a:latin typeface="Constantia" pitchFamily="18" charset="0"/>
              </a:rPr>
              <a:t>deteta, </a:t>
            </a:r>
            <a:r>
              <a:rPr lang="sr-Latn-RS" sz="2400" dirty="0">
                <a:latin typeface="Constantia" pitchFamily="18" charset="0"/>
              </a:rPr>
              <a:t>postojanje zajedničkog života, kao i </a:t>
            </a:r>
            <a:r>
              <a:rPr lang="sr-Latn-RS" sz="2400" dirty="0" smtClean="0">
                <a:latin typeface="Constantia" pitchFamily="18" charset="0"/>
              </a:rPr>
              <a:t>dužina te </a:t>
            </a:r>
            <a:r>
              <a:rPr lang="sr-Latn-RS" sz="2400" dirty="0">
                <a:latin typeface="Constantia" pitchFamily="18" charset="0"/>
              </a:rPr>
              <a:t>veze. </a:t>
            </a:r>
            <a:endParaRPr lang="sr-Latn-R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52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+mn-lt"/>
              </a:rPr>
              <a:t>Odnos </a:t>
            </a:r>
            <a:r>
              <a:rPr lang="pl-PL" sz="3200" dirty="0">
                <a:latin typeface="+mn-lt"/>
              </a:rPr>
              <a:t>između roditelja i dece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dirty="0">
                <a:latin typeface="Constantia" pitchFamily="18" charset="0"/>
              </a:rPr>
              <a:t>Dete koje je rođeno u braku smatra se </a:t>
            </a:r>
            <a:r>
              <a:rPr lang="sr-Latn-RS" sz="2400" dirty="0" smtClean="0">
                <a:latin typeface="Constantia" pitchFamily="18" charset="0"/>
              </a:rPr>
              <a:t>automatski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delom porodične </a:t>
            </a:r>
            <a:r>
              <a:rPr lang="vi-VN" sz="2400" dirty="0" smtClean="0">
                <a:latin typeface="Constantia" pitchFamily="18" charset="0"/>
              </a:rPr>
              <a:t>zajednice </a:t>
            </a:r>
            <a:r>
              <a:rPr lang="vi-VN" sz="2400" dirty="0">
                <a:latin typeface="Constantia" pitchFamily="18" charset="0"/>
              </a:rPr>
              <a:t>od trenutka </a:t>
            </a:r>
            <a:r>
              <a:rPr lang="vi-VN" sz="2400" dirty="0" smtClean="0">
                <a:latin typeface="Constantia" pitchFamily="18" charset="0"/>
              </a:rPr>
              <a:t>rođenja</a:t>
            </a:r>
            <a:r>
              <a:rPr lang="sr-Latn-RS" sz="2400" dirty="0">
                <a:latin typeface="Constantia" pitchFamily="18" charset="0"/>
              </a:rPr>
              <a:t> </a:t>
            </a:r>
            <a:r>
              <a:rPr lang="sr-Latn-RS" sz="2400" dirty="0" smtClean="0">
                <a:latin typeface="Constantia" pitchFamily="18" charset="0"/>
              </a:rPr>
              <a:t>kao i</a:t>
            </a:r>
            <a:r>
              <a:rPr lang="pl-PL" sz="2400" dirty="0" smtClean="0">
                <a:latin typeface="Constantia" pitchFamily="18" charset="0"/>
              </a:rPr>
              <a:t> </a:t>
            </a:r>
            <a:r>
              <a:rPr lang="pl-PL" sz="2400" dirty="0">
                <a:latin typeface="Constantia" pitchFamily="18" charset="0"/>
              </a:rPr>
              <a:t>odnos između majke i deteta, bez obzira na bračni status </a:t>
            </a:r>
            <a:r>
              <a:rPr lang="pl-PL" sz="2400" dirty="0" smtClean="0">
                <a:latin typeface="Constantia" pitchFamily="18" charset="0"/>
              </a:rPr>
              <a:t>majke.</a:t>
            </a:r>
          </a:p>
          <a:p>
            <a:r>
              <a:rPr lang="vi-VN" sz="2400" dirty="0">
                <a:latin typeface="Constantia" pitchFamily="18" charset="0"/>
              </a:rPr>
              <a:t>Ovaj odnos između roditelja i dece postoji i u </a:t>
            </a:r>
            <a:r>
              <a:rPr lang="vi-VN" sz="2400" dirty="0" smtClean="0">
                <a:latin typeface="Constantia" pitchFamily="18" charset="0"/>
              </a:rPr>
              <a:t>situaciji </a:t>
            </a:r>
            <a:r>
              <a:rPr lang="vi-VN" sz="2400" dirty="0">
                <a:latin typeface="Constantia" pitchFamily="18" charset="0"/>
              </a:rPr>
              <a:t>kada je dete </a:t>
            </a:r>
            <a:r>
              <a:rPr lang="vi-VN" sz="2400" dirty="0" smtClean="0">
                <a:latin typeface="Constantia" pitchFamily="18" charset="0"/>
              </a:rPr>
              <a:t>usvojeno</a:t>
            </a:r>
            <a:r>
              <a:rPr lang="sr-Latn-RS" sz="2400" dirty="0" smtClean="0">
                <a:latin typeface="Constantia" pitchFamily="18" charset="0"/>
              </a:rPr>
              <a:t> a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kada ono nikada nije živelo sa roditeljem ili kada ti odnosi nisu redovno održavani</a:t>
            </a:r>
            <a:r>
              <a:rPr lang="vi-VN" sz="2400" dirty="0" smtClean="0">
                <a:latin typeface="Constantia" pitchFamily="18" charset="0"/>
              </a:rPr>
              <a:t>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vi-VN" sz="2400" dirty="0">
                <a:latin typeface="Constantia" pitchFamily="18" charset="0"/>
              </a:rPr>
              <a:t>Do prekida veze obično </a:t>
            </a:r>
            <a:r>
              <a:rPr lang="vi-VN" sz="2400" dirty="0" smtClean="0">
                <a:latin typeface="Constantia" pitchFamily="18" charset="0"/>
              </a:rPr>
              <a:t>dolazi </a:t>
            </a:r>
            <a:r>
              <a:rPr lang="vi-VN" sz="2400" dirty="0">
                <a:latin typeface="Constantia" pitchFamily="18" charset="0"/>
              </a:rPr>
              <a:t>u onim situacijama u kojima se dete daje na </a:t>
            </a:r>
            <a:r>
              <a:rPr lang="vi-VN" sz="2400" dirty="0" smtClean="0">
                <a:latin typeface="Constantia" pitchFamily="18" charset="0"/>
              </a:rPr>
              <a:t>usvajanje,</a:t>
            </a:r>
            <a:r>
              <a:rPr lang="sr-Latn-RS" sz="2400" dirty="0" smtClean="0">
                <a:latin typeface="Constantia" pitchFamily="18" charset="0"/>
              </a:rPr>
              <a:t> </a:t>
            </a:r>
            <a:r>
              <a:rPr lang="vi-VN" sz="2400" dirty="0" smtClean="0">
                <a:latin typeface="Constantia" pitchFamily="18" charset="0"/>
              </a:rPr>
              <a:t>ali </a:t>
            </a:r>
            <a:r>
              <a:rPr lang="vi-VN" sz="2400" dirty="0">
                <a:latin typeface="Constantia" pitchFamily="18" charset="0"/>
              </a:rPr>
              <a:t>ne i </a:t>
            </a:r>
            <a:r>
              <a:rPr lang="vi-VN" sz="2400" dirty="0" smtClean="0">
                <a:latin typeface="Constantia" pitchFamily="18" charset="0"/>
              </a:rPr>
              <a:t>ukoliko </a:t>
            </a:r>
            <a:r>
              <a:rPr lang="vi-VN" sz="2400" dirty="0">
                <a:latin typeface="Constantia" pitchFamily="18" charset="0"/>
              </a:rPr>
              <a:t>je dete odvedeno u hraniteljsku </a:t>
            </a:r>
            <a:r>
              <a:rPr lang="vi-VN" sz="2400" dirty="0" smtClean="0">
                <a:latin typeface="Constantia" pitchFamily="18" charset="0"/>
              </a:rPr>
              <a:t>porodicu.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Osim u izuzetnim </a:t>
            </a:r>
            <a:r>
              <a:rPr lang="vi-VN" sz="2400" dirty="0" smtClean="0">
                <a:latin typeface="Constantia" pitchFamily="18" charset="0"/>
              </a:rPr>
              <a:t>situacijama</a:t>
            </a:r>
            <a:r>
              <a:rPr lang="vi-VN" sz="2400" dirty="0">
                <a:latin typeface="Constantia" pitchFamily="18" charset="0"/>
              </a:rPr>
              <a:t>, </a:t>
            </a:r>
            <a:r>
              <a:rPr lang="vi-VN" sz="2400" dirty="0" smtClean="0">
                <a:latin typeface="Constantia" pitchFamily="18" charset="0"/>
              </a:rPr>
              <a:t>teško </a:t>
            </a:r>
            <a:r>
              <a:rPr lang="vi-VN" sz="2400" dirty="0">
                <a:latin typeface="Constantia" pitchFamily="18" charset="0"/>
              </a:rPr>
              <a:t>dolazi do prekida porodičnih veza između roditelja i deteta.</a:t>
            </a: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060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+mn-lt"/>
              </a:rPr>
              <a:t>Horizontalni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porodični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odnosi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>
                <a:latin typeface="Constantia" pitchFamily="18" charset="0"/>
              </a:rPr>
              <a:t>Sud je u svojoj praksi priznao postojanje porodičnog života između odraslog pojedinca i njegovih roditelja, kao i između braće i sestara. </a:t>
            </a:r>
            <a:endParaRPr lang="sr-Latn-RS" dirty="0" smtClean="0">
              <a:latin typeface="Constantia" pitchFamily="18" charset="0"/>
            </a:endParaRPr>
          </a:p>
          <a:p>
            <a:r>
              <a:rPr lang="sr-Latn-RS" dirty="0">
                <a:latin typeface="Constantia" pitchFamily="18" charset="0"/>
              </a:rPr>
              <a:t>O</a:t>
            </a:r>
            <a:r>
              <a:rPr lang="vi-VN" dirty="0" smtClean="0">
                <a:latin typeface="Constantia" pitchFamily="18" charset="0"/>
              </a:rPr>
              <a:t>va </a:t>
            </a:r>
            <a:r>
              <a:rPr lang="vi-VN" dirty="0">
                <a:latin typeface="Constantia" pitchFamily="18" charset="0"/>
              </a:rPr>
              <a:t>veza </a:t>
            </a:r>
            <a:r>
              <a:rPr lang="vi-VN" dirty="0" smtClean="0">
                <a:latin typeface="Constantia" pitchFamily="18" charset="0"/>
              </a:rPr>
              <a:t>priznaje</a:t>
            </a:r>
            <a:r>
              <a:rPr lang="sr-Latn-RS" dirty="0" smtClean="0">
                <a:latin typeface="Constantia" pitchFamily="18" charset="0"/>
              </a:rPr>
              <a:t> se</a:t>
            </a:r>
            <a:r>
              <a:rPr lang="vi-VN" dirty="0" smtClean="0">
                <a:latin typeface="Constantia" pitchFamily="18" charset="0"/>
              </a:rPr>
              <a:t> </a:t>
            </a:r>
            <a:r>
              <a:rPr lang="vi-VN" dirty="0">
                <a:latin typeface="Constantia" pitchFamily="18" charset="0"/>
              </a:rPr>
              <a:t>kao manje važna od veze koja postoji među supružnicima i </a:t>
            </a:r>
            <a:r>
              <a:rPr lang="vi-VN" dirty="0" smtClean="0">
                <a:latin typeface="Constantia" pitchFamily="18" charset="0"/>
              </a:rPr>
              <a:t>decom</a:t>
            </a:r>
            <a:r>
              <a:rPr lang="sr-Latn-RS" dirty="0" smtClean="0">
                <a:latin typeface="Constantia" pitchFamily="18" charset="0"/>
              </a:rPr>
              <a:t> i </a:t>
            </a:r>
            <a:r>
              <a:rPr lang="sr-Latn-RS" dirty="0">
                <a:latin typeface="Constantia" pitchFamily="18" charset="0"/>
              </a:rPr>
              <a:t>z</a:t>
            </a:r>
            <a:r>
              <a:rPr lang="vi-VN" dirty="0" smtClean="0">
                <a:latin typeface="Constantia" pitchFamily="18" charset="0"/>
              </a:rPr>
              <a:t>ato </a:t>
            </a:r>
            <a:r>
              <a:rPr lang="vi-VN" dirty="0">
                <a:latin typeface="Constantia" pitchFamily="18" charset="0"/>
              </a:rPr>
              <a:t>moraju postojati čvrsti dokazi o postojanju bliske veze među </a:t>
            </a:r>
            <a:r>
              <a:rPr lang="sr-Latn-RS" dirty="0" smtClean="0">
                <a:latin typeface="Constantia" pitchFamily="18" charset="0"/>
              </a:rPr>
              <a:t>njima</a:t>
            </a:r>
            <a:r>
              <a:rPr lang="vi-VN" dirty="0" smtClean="0">
                <a:latin typeface="Constantia" pitchFamily="18" charset="0"/>
              </a:rPr>
              <a:t>, </a:t>
            </a:r>
            <a:r>
              <a:rPr lang="vi-VN" dirty="0">
                <a:latin typeface="Constantia" pitchFamily="18" charset="0"/>
              </a:rPr>
              <a:t>kako bi </a:t>
            </a:r>
            <a:r>
              <a:rPr lang="sr-Latn-RS" dirty="0" smtClean="0">
                <a:latin typeface="Constantia" pitchFamily="18" charset="0"/>
              </a:rPr>
              <a:t>se</a:t>
            </a:r>
            <a:r>
              <a:rPr lang="vi-VN" dirty="0" smtClean="0">
                <a:latin typeface="Constantia" pitchFamily="18" charset="0"/>
              </a:rPr>
              <a:t> </a:t>
            </a:r>
            <a:r>
              <a:rPr lang="vi-VN" dirty="0">
                <a:latin typeface="Constantia" pitchFamily="18" charset="0"/>
              </a:rPr>
              <a:t>utvrdio kršenje člana 8. </a:t>
            </a:r>
            <a:endParaRPr lang="sr-Latn-RS" dirty="0" smtClean="0">
              <a:latin typeface="Constantia" pitchFamily="18" charset="0"/>
            </a:endParaRPr>
          </a:p>
          <a:p>
            <a:r>
              <a:rPr lang="sr-Latn-RS" dirty="0">
                <a:latin typeface="Constantia" pitchFamily="18" charset="0"/>
              </a:rPr>
              <a:t>P</a:t>
            </a:r>
            <a:r>
              <a:rPr lang="vi-VN" dirty="0" smtClean="0">
                <a:latin typeface="Constantia" pitchFamily="18" charset="0"/>
              </a:rPr>
              <a:t>rizna</a:t>
            </a:r>
            <a:r>
              <a:rPr lang="sr-Latn-RS" dirty="0" smtClean="0">
                <a:latin typeface="Constantia" pitchFamily="18" charset="0"/>
              </a:rPr>
              <a:t>t</a:t>
            </a:r>
            <a:r>
              <a:rPr lang="vi-VN" dirty="0" smtClean="0">
                <a:latin typeface="Constantia" pitchFamily="18" charset="0"/>
              </a:rPr>
              <a:t>o</a:t>
            </a:r>
            <a:r>
              <a:rPr lang="sr-Latn-RS" dirty="0" smtClean="0">
                <a:latin typeface="Constantia" pitchFamily="18" charset="0"/>
              </a:rPr>
              <a:t> je</a:t>
            </a:r>
            <a:r>
              <a:rPr lang="vi-VN" dirty="0" smtClean="0">
                <a:latin typeface="Constantia" pitchFamily="18" charset="0"/>
              </a:rPr>
              <a:t> </a:t>
            </a:r>
            <a:r>
              <a:rPr lang="vi-VN" dirty="0">
                <a:latin typeface="Constantia" pitchFamily="18" charset="0"/>
              </a:rPr>
              <a:t>postojanje porodičnog života i među drugim </a:t>
            </a:r>
            <a:r>
              <a:rPr lang="vi-VN" dirty="0" smtClean="0">
                <a:latin typeface="Constantia" pitchFamily="18" charset="0"/>
              </a:rPr>
              <a:t>srodnicima</a:t>
            </a:r>
            <a:r>
              <a:rPr lang="vi-VN" dirty="0">
                <a:latin typeface="Constantia" pitchFamily="18" charset="0"/>
              </a:rPr>
              <a:t>: unuka i babe i </a:t>
            </a:r>
            <a:r>
              <a:rPr lang="vi-VN" dirty="0" smtClean="0">
                <a:latin typeface="Constantia" pitchFamily="18" charset="0"/>
              </a:rPr>
              <a:t>dede</a:t>
            </a:r>
            <a:r>
              <a:rPr lang="sr-Latn-RS" dirty="0" smtClean="0">
                <a:latin typeface="Constantia" pitchFamily="18" charset="0"/>
              </a:rPr>
              <a:t>, </a:t>
            </a:r>
            <a:r>
              <a:rPr lang="vi-VN" dirty="0" smtClean="0">
                <a:latin typeface="Constantia" pitchFamily="18" charset="0"/>
              </a:rPr>
              <a:t>polubrata </a:t>
            </a:r>
            <a:r>
              <a:rPr lang="vi-VN" dirty="0">
                <a:latin typeface="Constantia" pitchFamily="18" charset="0"/>
              </a:rPr>
              <a:t>ili </a:t>
            </a:r>
            <a:r>
              <a:rPr lang="vi-VN" dirty="0" smtClean="0">
                <a:latin typeface="Constantia" pitchFamily="18" charset="0"/>
              </a:rPr>
              <a:t>polusestre</a:t>
            </a:r>
            <a:r>
              <a:rPr lang="sr-Latn-RS" dirty="0" smtClean="0">
                <a:latin typeface="Constantia" pitchFamily="18" charset="0"/>
              </a:rPr>
              <a:t>,</a:t>
            </a:r>
            <a:r>
              <a:rPr lang="vi-VN" dirty="0" smtClean="0">
                <a:latin typeface="Constantia" pitchFamily="18" charset="0"/>
              </a:rPr>
              <a:t> </a:t>
            </a:r>
            <a:r>
              <a:rPr lang="vi-VN" dirty="0">
                <a:latin typeface="Constantia" pitchFamily="18" charset="0"/>
              </a:rPr>
              <a:t>odnos između strica ili tetke i setrića ili bratanaca, ukoliko postoji dokaz o </a:t>
            </a:r>
            <a:r>
              <a:rPr lang="vi-VN" dirty="0" smtClean="0">
                <a:latin typeface="Constantia" pitchFamily="18" charset="0"/>
              </a:rPr>
              <a:t>bliskim </a:t>
            </a:r>
            <a:r>
              <a:rPr lang="vi-VN" dirty="0">
                <a:latin typeface="Constantia" pitchFamily="18" charset="0"/>
              </a:rPr>
              <a:t>ličnim </a:t>
            </a:r>
            <a:r>
              <a:rPr lang="vi-VN" dirty="0" smtClean="0">
                <a:latin typeface="Constantia" pitchFamily="18" charset="0"/>
              </a:rPr>
              <a:t>odnosima</a:t>
            </a:r>
            <a:r>
              <a:rPr lang="sr-Latn-RS" dirty="0" smtClean="0">
                <a:latin typeface="Constantia" pitchFamily="18" charset="0"/>
              </a:rPr>
              <a:t>.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786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nstantia" pitchFamily="18" charset="0"/>
              </a:rPr>
              <a:t>Porodični</a:t>
            </a: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život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lica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lišenih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slobode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>
                <a:latin typeface="Constantia" pitchFamily="18" charset="0"/>
              </a:rPr>
              <a:t>Lišenje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slobode</a:t>
            </a:r>
            <a:r>
              <a:rPr lang="en-US" sz="2200" dirty="0">
                <a:latin typeface="Constantia" pitchFamily="18" charset="0"/>
              </a:rPr>
              <a:t> ne </a:t>
            </a:r>
            <a:r>
              <a:rPr lang="en-US" sz="2200" dirty="0" err="1">
                <a:latin typeface="Constantia" pitchFamily="18" charset="0"/>
              </a:rPr>
              <a:t>dovodi</a:t>
            </a:r>
            <a:r>
              <a:rPr lang="en-US" sz="2200" dirty="0">
                <a:latin typeface="Constantia" pitchFamily="18" charset="0"/>
              </a:rPr>
              <a:t> do </a:t>
            </a:r>
            <a:r>
              <a:rPr lang="en-US" sz="2200" dirty="0" err="1">
                <a:latin typeface="Constantia" pitchFamily="18" charset="0"/>
              </a:rPr>
              <a:t>prekida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porodičnog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sr-Latn-RS" sz="2200" dirty="0" smtClean="0">
                <a:latin typeface="Constantia" pitchFamily="18" charset="0"/>
              </a:rPr>
              <a:t>odnosa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zatvorenika</a:t>
            </a:r>
            <a:r>
              <a:rPr lang="en-US" sz="2200" dirty="0">
                <a:latin typeface="Constantia" pitchFamily="18" charset="0"/>
              </a:rPr>
              <a:t>, </a:t>
            </a:r>
            <a:r>
              <a:rPr lang="en-US" sz="2200" dirty="0" err="1">
                <a:latin typeface="Constantia" pitchFamily="18" charset="0"/>
              </a:rPr>
              <a:t>već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zahteva</a:t>
            </a:r>
            <a:r>
              <a:rPr lang="en-US" sz="2200" dirty="0">
                <a:latin typeface="Constantia" pitchFamily="18" charset="0"/>
              </a:rPr>
              <a:t> od </a:t>
            </a:r>
            <a:r>
              <a:rPr lang="en-US" sz="2200" dirty="0" err="1">
                <a:latin typeface="Constantia" pitchFamily="18" charset="0"/>
              </a:rPr>
              <a:t>države</a:t>
            </a:r>
            <a:r>
              <a:rPr lang="en-US" sz="2200" dirty="0">
                <a:latin typeface="Constantia" pitchFamily="18" charset="0"/>
              </a:rPr>
              <a:t> da </a:t>
            </a:r>
            <a:r>
              <a:rPr lang="en-US" sz="2200" dirty="0" err="1">
                <a:latin typeface="Constantia" pitchFamily="18" charset="0"/>
              </a:rPr>
              <a:t>preduzme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adekvatne</a:t>
            </a:r>
            <a:r>
              <a:rPr lang="en-US" sz="2200" dirty="0">
                <a:latin typeface="Constantia" pitchFamily="18" charset="0"/>
              </a:rPr>
              <a:t> mere </a:t>
            </a:r>
            <a:r>
              <a:rPr lang="en-US" sz="2200" dirty="0" err="1">
                <a:latin typeface="Constantia" pitchFamily="18" charset="0"/>
              </a:rPr>
              <a:t>kako</a:t>
            </a:r>
            <a:r>
              <a:rPr lang="en-US" sz="2200" dirty="0">
                <a:latin typeface="Constantia" pitchFamily="18" charset="0"/>
              </a:rPr>
              <a:t> bi </a:t>
            </a:r>
            <a:r>
              <a:rPr lang="sr-Latn-RS" sz="2200" dirty="0" smtClean="0">
                <a:latin typeface="Constantia" pitchFamily="18" charset="0"/>
              </a:rPr>
              <a:t>se omogućilo zatvoreniku</a:t>
            </a:r>
            <a:r>
              <a:rPr lang="en-US" sz="2200" dirty="0" smtClean="0">
                <a:latin typeface="Constantia" pitchFamily="18" charset="0"/>
              </a:rPr>
              <a:t> da </a:t>
            </a:r>
            <a:r>
              <a:rPr lang="en-US" sz="2200" dirty="0" err="1" smtClean="0">
                <a:latin typeface="Constantia" pitchFamily="18" charset="0"/>
              </a:rPr>
              <a:t>održava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redovan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kontakt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sa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 smtClean="0">
                <a:latin typeface="Constantia" pitchFamily="18" charset="0"/>
              </a:rPr>
              <a:t>članovima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 err="1" smtClean="0">
                <a:latin typeface="Constantia" pitchFamily="18" charset="0"/>
              </a:rPr>
              <a:t>porodice</a:t>
            </a:r>
            <a:r>
              <a:rPr lang="sr-Latn-RS" sz="2200" dirty="0" smtClean="0">
                <a:latin typeface="Constantia" pitchFamily="18" charset="0"/>
              </a:rPr>
              <a:t>.</a:t>
            </a:r>
          </a:p>
          <a:p>
            <a:r>
              <a:rPr lang="sr-Latn-RS" sz="2200" dirty="0" smtClean="0">
                <a:latin typeface="Constantia" pitchFamily="18" charset="0"/>
              </a:rPr>
              <a:t>To podrazumeva </a:t>
            </a:r>
            <a:r>
              <a:rPr lang="en-US" sz="2200" dirty="0" err="1" smtClean="0">
                <a:latin typeface="Constantia" pitchFamily="18" charset="0"/>
              </a:rPr>
              <a:t>odobravanju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 err="1" smtClean="0">
                <a:latin typeface="Constantia" pitchFamily="18" charset="0"/>
              </a:rPr>
              <a:t>poseta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>
                <a:latin typeface="Constantia" pitchFamily="18" charset="0"/>
              </a:rPr>
              <a:t>i </a:t>
            </a:r>
            <a:r>
              <a:rPr lang="en-US" sz="2200" dirty="0" err="1" smtClean="0">
                <a:latin typeface="Constantia" pitchFamily="18" charset="0"/>
              </a:rPr>
              <a:t>odobrenju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sr-Latn-RS" sz="2200" dirty="0" smtClean="0">
                <a:latin typeface="Constantia" pitchFamily="18" charset="0"/>
              </a:rPr>
              <a:t>stvari poput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prisustva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sahranama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najbližih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 smtClean="0">
                <a:latin typeface="Constantia" pitchFamily="18" charset="0"/>
              </a:rPr>
              <a:t>srodnika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ili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posete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bolesnim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 smtClean="0">
                <a:latin typeface="Constantia" pitchFamily="18" charset="0"/>
              </a:rPr>
              <a:t>srodnicima</a:t>
            </a:r>
            <a:r>
              <a:rPr lang="sr-Latn-RS" sz="2200" dirty="0" smtClean="0">
                <a:latin typeface="Constantia" pitchFamily="18" charset="0"/>
              </a:rPr>
              <a:t>.</a:t>
            </a:r>
          </a:p>
          <a:p>
            <a:r>
              <a:rPr lang="en-US" sz="2200" dirty="0" err="1" smtClean="0">
                <a:latin typeface="Constantia" pitchFamily="18" charset="0"/>
              </a:rPr>
              <a:t>Ipak</a:t>
            </a:r>
            <a:r>
              <a:rPr lang="sr-Latn-RS" sz="2200" dirty="0">
                <a:latin typeface="Constantia" pitchFamily="18" charset="0"/>
              </a:rPr>
              <a:t> </a:t>
            </a:r>
            <a:r>
              <a:rPr lang="sr-Latn-RS" sz="2200" dirty="0" smtClean="0">
                <a:latin typeface="Constantia" pitchFamily="18" charset="0"/>
              </a:rPr>
              <a:t>ukoliko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>
                <a:latin typeface="Constantia" pitchFamily="18" charset="0"/>
              </a:rPr>
              <a:t>se </a:t>
            </a:r>
            <a:r>
              <a:rPr lang="en-US" sz="2200" dirty="0" err="1">
                <a:latin typeface="Constantia" pitchFamily="18" charset="0"/>
              </a:rPr>
              <a:t>ograniči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poseta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članovima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porodice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pripadnika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mafije</a:t>
            </a:r>
            <a:r>
              <a:rPr lang="en-US" sz="2200" dirty="0">
                <a:latin typeface="Constantia" pitchFamily="18" charset="0"/>
              </a:rPr>
              <a:t>, </a:t>
            </a:r>
            <a:r>
              <a:rPr lang="en-US" sz="2200" dirty="0" err="1">
                <a:latin typeface="Constantia" pitchFamily="18" charset="0"/>
              </a:rPr>
              <a:t>Sud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često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neće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naći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povredu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člana</a:t>
            </a:r>
            <a:r>
              <a:rPr lang="en-US" sz="2200" dirty="0">
                <a:latin typeface="Constantia" pitchFamily="18" charset="0"/>
              </a:rPr>
              <a:t> 8</a:t>
            </a:r>
            <a:r>
              <a:rPr lang="en-US" sz="2200" dirty="0" smtClean="0">
                <a:latin typeface="Constantia" pitchFamily="18" charset="0"/>
              </a:rPr>
              <a:t>. </a:t>
            </a:r>
            <a:r>
              <a:rPr lang="en-US" sz="2200" dirty="0" err="1">
                <a:latin typeface="Constantia" pitchFamily="18" charset="0"/>
              </a:rPr>
              <a:t>ukoliko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postoje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jaki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osnovi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za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ovo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ograničenje</a:t>
            </a:r>
            <a:r>
              <a:rPr lang="en-US" sz="2200" dirty="0">
                <a:latin typeface="Constantia" pitchFamily="18" charset="0"/>
              </a:rPr>
              <a:t> i </a:t>
            </a:r>
            <a:r>
              <a:rPr lang="en-US" sz="2200" dirty="0" err="1">
                <a:latin typeface="Constantia" pitchFamily="18" charset="0"/>
              </a:rPr>
              <a:t>mogućnost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olakšanja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sr-Latn-RS" sz="2200" dirty="0" smtClean="0">
                <a:latin typeface="Constantia" pitchFamily="18" charset="0"/>
              </a:rPr>
              <a:t>ovih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 err="1" smtClean="0">
                <a:latin typeface="Constantia" pitchFamily="18" charset="0"/>
              </a:rPr>
              <a:t>restrikci</a:t>
            </a:r>
            <a:r>
              <a:rPr lang="sr-Latn-RS" sz="2200" dirty="0">
                <a:latin typeface="Constantia" pitchFamily="18" charset="0"/>
              </a:rPr>
              <a:t>j</a:t>
            </a:r>
            <a:r>
              <a:rPr lang="en-US" sz="2200" dirty="0" smtClean="0">
                <a:latin typeface="Constantia" pitchFamily="18" charset="0"/>
              </a:rPr>
              <a:t>a</a:t>
            </a:r>
            <a:r>
              <a:rPr lang="sr-Latn-RS" sz="2200" dirty="0" smtClean="0">
                <a:latin typeface="Constantia" pitchFamily="18" charset="0"/>
              </a:rPr>
              <a:t>.</a:t>
            </a:r>
          </a:p>
          <a:p>
            <a:r>
              <a:rPr lang="sr-Latn-RS" sz="2200" dirty="0">
                <a:latin typeface="Constantia" pitchFamily="18" charset="0"/>
              </a:rPr>
              <a:t>P</a:t>
            </a:r>
            <a:r>
              <a:rPr lang="en-US" sz="2200" dirty="0" err="1" smtClean="0">
                <a:latin typeface="Constantia" pitchFamily="18" charset="0"/>
              </a:rPr>
              <a:t>ravo</a:t>
            </a: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na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uživanje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porodičnog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života</a:t>
            </a:r>
            <a:r>
              <a:rPr lang="en-US" sz="2200" dirty="0">
                <a:latin typeface="Constantia" pitchFamily="18" charset="0"/>
              </a:rPr>
              <a:t> ne </a:t>
            </a:r>
            <a:r>
              <a:rPr lang="en-US" sz="2200" dirty="0" err="1">
                <a:latin typeface="Constantia" pitchFamily="18" charset="0"/>
              </a:rPr>
              <a:t>garantuje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pravo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zatvorenika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na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uživanje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>
                <a:latin typeface="Constantia" pitchFamily="18" charset="0"/>
              </a:rPr>
              <a:t>supružničkih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err="1" smtClean="0">
                <a:latin typeface="Constantia" pitchFamily="18" charset="0"/>
              </a:rPr>
              <a:t>poseta</a:t>
            </a:r>
            <a:r>
              <a:rPr lang="sr-Latn-RS" sz="2200" dirty="0" smtClean="0">
                <a:latin typeface="Constantia" pitchFamily="18" charset="0"/>
              </a:rPr>
              <a:t>.</a:t>
            </a:r>
            <a:endParaRPr lang="en-US" sz="22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218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nstantia" pitchFamily="18" charset="0"/>
              </a:rPr>
              <a:t>Deportacija</a:t>
            </a: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>
                <a:latin typeface="Constantia" pitchFamily="18" charset="0"/>
              </a:rPr>
              <a:t>i </a:t>
            </a:r>
            <a:r>
              <a:rPr lang="en-US" sz="3200" dirty="0" err="1">
                <a:latin typeface="Constantia" pitchFamily="18" charset="0"/>
              </a:rPr>
              <a:t>kršenje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prava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na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porodični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život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>
                <a:latin typeface="Constantia" pitchFamily="18" charset="0"/>
              </a:rPr>
              <a:t>Često se </a:t>
            </a:r>
            <a:r>
              <a:rPr lang="pt-BR" sz="2400" dirty="0" smtClean="0">
                <a:latin typeface="Constantia" pitchFamily="18" charset="0"/>
              </a:rPr>
              <a:t>postav</a:t>
            </a:r>
            <a:r>
              <a:rPr lang="sr-Latn-RS" sz="2400" dirty="0" smtClean="0">
                <a:latin typeface="Constantia" pitchFamily="18" charset="0"/>
              </a:rPr>
              <a:t>lja</a:t>
            </a:r>
            <a:r>
              <a:rPr lang="pt-BR" sz="2400" dirty="0" smtClean="0">
                <a:latin typeface="Constantia" pitchFamily="18" charset="0"/>
              </a:rPr>
              <a:t> </a:t>
            </a:r>
            <a:r>
              <a:rPr lang="pt-BR" sz="2400" dirty="0">
                <a:latin typeface="Constantia" pitchFamily="18" charset="0"/>
              </a:rPr>
              <a:t>pitanje da </a:t>
            </a:r>
            <a:r>
              <a:rPr lang="pt-BR" sz="2400" dirty="0" smtClean="0">
                <a:latin typeface="Constantia" pitchFamily="18" charset="0"/>
              </a:rPr>
              <a:t>li </a:t>
            </a:r>
            <a:r>
              <a:rPr lang="pt-BR" sz="2400" dirty="0">
                <a:latin typeface="Constantia" pitchFamily="18" charset="0"/>
              </a:rPr>
              <a:t>deportacija pojedinca predstavljala kršenje prava na porodični život</a:t>
            </a:r>
            <a:r>
              <a:rPr lang="pt-BR" sz="2400" dirty="0" smtClean="0">
                <a:latin typeface="Constantia" pitchFamily="18" charset="0"/>
              </a:rPr>
              <a:t>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en-US" sz="2400" dirty="0" err="1">
                <a:latin typeface="Constantia" pitchFamily="18" charset="0"/>
              </a:rPr>
              <a:t>Kako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svaka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država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ima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pravo</a:t>
            </a:r>
            <a:r>
              <a:rPr lang="en-US" sz="2400" dirty="0">
                <a:latin typeface="Constantia" pitchFamily="18" charset="0"/>
              </a:rPr>
              <a:t> da </a:t>
            </a:r>
            <a:r>
              <a:rPr lang="en-US" sz="2400" dirty="0" err="1">
                <a:latin typeface="Constantia" pitchFamily="18" charset="0"/>
              </a:rPr>
              <a:t>kontroliše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svoje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granice</a:t>
            </a:r>
            <a:r>
              <a:rPr lang="en-US" sz="2400" dirty="0">
                <a:latin typeface="Constantia" pitchFamily="18" charset="0"/>
              </a:rPr>
              <a:t> i da </a:t>
            </a:r>
            <a:r>
              <a:rPr lang="en-US" sz="2400" dirty="0" err="1">
                <a:latin typeface="Constantia" pitchFamily="18" charset="0"/>
              </a:rPr>
              <a:t>slobodno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sprovodi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imigracionu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politiku</a:t>
            </a:r>
            <a:r>
              <a:rPr lang="en-US" sz="2400" dirty="0">
                <a:latin typeface="Constantia" pitchFamily="18" charset="0"/>
              </a:rPr>
              <a:t>, </a:t>
            </a:r>
            <a:r>
              <a:rPr lang="en-US" sz="2400" dirty="0" err="1">
                <a:latin typeface="Constantia" pitchFamily="18" charset="0"/>
              </a:rPr>
              <a:t>član</a:t>
            </a:r>
            <a:r>
              <a:rPr lang="en-US" sz="2400" dirty="0">
                <a:latin typeface="Constantia" pitchFamily="18" charset="0"/>
              </a:rPr>
              <a:t> 8. ne </a:t>
            </a:r>
            <a:r>
              <a:rPr lang="en-US" sz="2400" dirty="0" err="1" smtClean="0">
                <a:latin typeface="Constantia" pitchFamily="18" charset="0"/>
              </a:rPr>
              <a:t>nameće</a:t>
            </a:r>
            <a:r>
              <a:rPr lang="sr-Latn-RS" sz="2400" dirty="0">
                <a:latin typeface="Constantia" pitchFamily="18" charset="0"/>
              </a:rPr>
              <a:t> </a:t>
            </a:r>
            <a:r>
              <a:rPr lang="sr-Latn-RS" sz="2400" dirty="0" smtClean="0">
                <a:latin typeface="Constantia" pitchFamily="18" charset="0"/>
              </a:rPr>
              <a:t>opštu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obavezu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državama</a:t>
            </a:r>
            <a:r>
              <a:rPr lang="en-US" sz="2400" dirty="0">
                <a:latin typeface="Constantia" pitchFamily="18" charset="0"/>
              </a:rPr>
              <a:t> da </a:t>
            </a:r>
            <a:r>
              <a:rPr lang="en-US" sz="2400" dirty="0" err="1">
                <a:latin typeface="Constantia" pitchFamily="18" charset="0"/>
              </a:rPr>
              <a:t>poštuju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izbor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bračnih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partnera</a:t>
            </a:r>
            <a:r>
              <a:rPr lang="en-US" sz="2400" dirty="0">
                <a:latin typeface="Constantia" pitchFamily="18" charset="0"/>
              </a:rPr>
              <a:t> u </a:t>
            </a:r>
            <a:r>
              <a:rPr lang="en-US" sz="2400" dirty="0" err="1">
                <a:latin typeface="Constantia" pitchFamily="18" charset="0"/>
              </a:rPr>
              <a:t>pogledu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države</a:t>
            </a:r>
            <a:r>
              <a:rPr lang="en-US" sz="2400" dirty="0">
                <a:latin typeface="Constantia" pitchFamily="18" charset="0"/>
              </a:rPr>
              <a:t> u </a:t>
            </a:r>
            <a:r>
              <a:rPr lang="en-US" sz="2400" dirty="0" err="1">
                <a:latin typeface="Constantia" pitchFamily="18" charset="0"/>
              </a:rPr>
              <a:t>kojoj</a:t>
            </a:r>
            <a:r>
              <a:rPr lang="en-US" sz="2400" dirty="0">
                <a:latin typeface="Constantia" pitchFamily="18" charset="0"/>
              </a:rPr>
              <a:t> je </a:t>
            </a:r>
            <a:r>
              <a:rPr lang="en-US" sz="2400" dirty="0" err="1">
                <a:latin typeface="Constantia" pitchFamily="18" charset="0"/>
              </a:rPr>
              <a:t>brak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zaključen</a:t>
            </a:r>
            <a:r>
              <a:rPr lang="en-US" sz="2400" dirty="0">
                <a:latin typeface="Constantia" pitchFamily="18" charset="0"/>
              </a:rPr>
              <a:t>, </a:t>
            </a:r>
            <a:r>
              <a:rPr lang="en-US" sz="2400" dirty="0" err="1">
                <a:latin typeface="Constantia" pitchFamily="18" charset="0"/>
              </a:rPr>
              <a:t>niti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ponovno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porodično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okupljanje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na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teritoriji</a:t>
            </a:r>
            <a:r>
              <a:rPr lang="en-US" sz="2400" dirty="0">
                <a:latin typeface="Constantia" pitchFamily="18" charset="0"/>
              </a:rPr>
              <a:t> pod </a:t>
            </a:r>
            <a:r>
              <a:rPr lang="en-US" sz="2400" dirty="0" err="1">
                <a:latin typeface="Constantia" pitchFamily="18" charset="0"/>
              </a:rPr>
              <a:t>svojom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jurisdikcijom</a:t>
            </a:r>
            <a:r>
              <a:rPr lang="sr-Latn-RS" sz="2400" dirty="0" smtClean="0">
                <a:latin typeface="Constantia" pitchFamily="18" charset="0"/>
              </a:rPr>
              <a:t>.</a:t>
            </a:r>
          </a:p>
          <a:p>
            <a:r>
              <a:rPr lang="sr-Latn-RS" sz="2400" dirty="0" smtClean="0">
                <a:latin typeface="Constantia" pitchFamily="18" charset="0"/>
              </a:rPr>
              <a:t>Da bi deportacija kršila pravo na porodični život mora postojati dosta činjenica koje bi suverenu državu mogle sprečiti da ne ispoštuju svoje zakone iz te oblasti.</a:t>
            </a: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51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+mn-lt"/>
              </a:rPr>
              <a:t>Prava privatnosti</a:t>
            </a:r>
            <a:endParaRPr lang="en-US" sz="3200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Pravo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privatnost</a:t>
            </a:r>
            <a:r>
              <a:rPr lang="en-US" sz="2400" dirty="0" smtClean="0"/>
              <a:t> je </a:t>
            </a:r>
            <a:r>
              <a:rPr lang="en-US" sz="2400" dirty="0" err="1"/>
              <a:t>naziv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zaštitu</a:t>
            </a:r>
            <a:r>
              <a:rPr lang="en-US" sz="2400" dirty="0"/>
              <a:t> </a:t>
            </a:r>
            <a:r>
              <a:rPr lang="en-US" sz="2400" dirty="0" err="1"/>
              <a:t>nekoliko</a:t>
            </a:r>
            <a:r>
              <a:rPr lang="en-US" sz="2400" dirty="0"/>
              <a:t> </a:t>
            </a:r>
            <a:r>
              <a:rPr lang="en-US" sz="2400" dirty="0" err="1" smtClean="0"/>
              <a:t>raznorodnih</a:t>
            </a:r>
            <a:r>
              <a:rPr lang="en-US" sz="2400" dirty="0" smtClean="0"/>
              <a:t> </a:t>
            </a:r>
            <a:r>
              <a:rPr lang="en-US" sz="2400" dirty="0" err="1" smtClean="0"/>
              <a:t>prava</a:t>
            </a:r>
            <a:r>
              <a:rPr lang="sr-Latn-RS" sz="2400" dirty="0" smtClean="0"/>
              <a:t> kao što su</a:t>
            </a:r>
            <a:r>
              <a:rPr lang="en-US" sz="2400" dirty="0" smtClean="0"/>
              <a:t> </a:t>
            </a:r>
            <a:r>
              <a:rPr lang="en-US" sz="2400" dirty="0" err="1" smtClean="0"/>
              <a:t>pravo</a:t>
            </a:r>
            <a:r>
              <a:rPr lang="en-US" sz="2400" dirty="0" smtClean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poštovanje</a:t>
            </a:r>
            <a:r>
              <a:rPr lang="en-US" sz="2400" dirty="0"/>
              <a:t> </a:t>
            </a:r>
            <a:r>
              <a:rPr lang="en-US" sz="2400" dirty="0" err="1"/>
              <a:t>privatnog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, </a:t>
            </a:r>
            <a:r>
              <a:rPr lang="en-US" sz="2400" dirty="0" err="1" smtClean="0"/>
              <a:t>pravo</a:t>
            </a:r>
            <a:r>
              <a:rPr lang="en-US" sz="2400" dirty="0" smtClean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porodični</a:t>
            </a:r>
            <a:r>
              <a:rPr lang="en-US" sz="2400" dirty="0"/>
              <a:t> </a:t>
            </a:r>
            <a:r>
              <a:rPr lang="en-US" sz="2400" dirty="0" err="1" smtClean="0"/>
              <a:t>život</a:t>
            </a:r>
            <a:r>
              <a:rPr lang="en-US" sz="2400" dirty="0" smtClean="0"/>
              <a:t>, </a:t>
            </a:r>
            <a:r>
              <a:rPr lang="en-US" sz="2400" dirty="0" err="1"/>
              <a:t>nepovredivost</a:t>
            </a:r>
            <a:r>
              <a:rPr lang="en-US" sz="2400" dirty="0"/>
              <a:t> </a:t>
            </a:r>
            <a:r>
              <a:rPr lang="en-US" sz="2400" dirty="0" err="1"/>
              <a:t>doma</a:t>
            </a:r>
            <a:r>
              <a:rPr lang="en-US" sz="2400" dirty="0"/>
              <a:t> i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 smtClean="0"/>
              <a:t>prepisku</a:t>
            </a:r>
            <a:r>
              <a:rPr lang="en-US" sz="2400" dirty="0" smtClean="0"/>
              <a:t>.</a:t>
            </a:r>
            <a:endParaRPr lang="sr-Latn-RS" sz="2400" dirty="0"/>
          </a:p>
          <a:p>
            <a:r>
              <a:rPr lang="sr-Latn-RS" sz="2400" dirty="0" smtClean="0"/>
              <a:t>Ova prava imaju za cilj </a:t>
            </a:r>
            <a:r>
              <a:rPr lang="vi-VN" sz="2400" dirty="0" smtClean="0"/>
              <a:t>zaštitu </a:t>
            </a:r>
            <a:r>
              <a:rPr lang="vi-VN" sz="2400" dirty="0"/>
              <a:t>privatne sfere </a:t>
            </a:r>
            <a:r>
              <a:rPr lang="vi-VN" sz="2400" dirty="0" smtClean="0"/>
              <a:t>građana</a:t>
            </a:r>
            <a:r>
              <a:rPr lang="sr-Latn-RS" sz="2400" dirty="0" smtClean="0"/>
              <a:t>.</a:t>
            </a:r>
            <a:endParaRPr lang="sr-Latn-RS" sz="2400" dirty="0"/>
          </a:p>
          <a:p>
            <a:r>
              <a:rPr lang="en-US" sz="2400" dirty="0" err="1" smtClean="0"/>
              <a:t>Ona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sr-Latn-RS" sz="2400" dirty="0" smtClean="0"/>
              <a:t>garantovana članom </a:t>
            </a:r>
            <a:r>
              <a:rPr lang="en-US" sz="2400" dirty="0" smtClean="0"/>
              <a:t>8</a:t>
            </a:r>
            <a:r>
              <a:rPr lang="en-US" sz="2400" dirty="0"/>
              <a:t>. </a:t>
            </a:r>
            <a:r>
              <a:rPr lang="en-US" sz="2400" dirty="0" err="1"/>
              <a:t>Evropske</a:t>
            </a:r>
            <a:r>
              <a:rPr lang="en-US" sz="2400" dirty="0"/>
              <a:t> </a:t>
            </a:r>
            <a:r>
              <a:rPr lang="en-US" sz="2400" dirty="0" err="1" smtClean="0"/>
              <a:t>konvencije</a:t>
            </a:r>
            <a:r>
              <a:rPr lang="sr-Latn-RS" sz="2400" dirty="0" smtClean="0"/>
              <a:t> o ljudskim pravima</a:t>
            </a:r>
            <a:r>
              <a:rPr lang="vi-VN" sz="2400" dirty="0" smtClean="0"/>
              <a:t>.</a:t>
            </a:r>
            <a:endParaRPr lang="sr-Latn-RS" sz="2400" dirty="0" smtClean="0"/>
          </a:p>
          <a:p>
            <a:r>
              <a:rPr lang="en-US" sz="2400" dirty="0"/>
              <a:t>P</a:t>
            </a:r>
            <a:r>
              <a:rPr lang="sr-Latn-RS" sz="2400" dirty="0" smtClean="0"/>
              <a:t>o konvenciji</a:t>
            </a:r>
            <a:r>
              <a:rPr lang="en-US" sz="2400" dirty="0" smtClean="0"/>
              <a:t>, ta </a:t>
            </a:r>
            <a:r>
              <a:rPr lang="en-US" sz="2400" dirty="0" err="1" smtClean="0"/>
              <a:t>prava</a:t>
            </a:r>
            <a:r>
              <a:rPr lang="sr-Latn-RS" sz="2400" dirty="0" smtClean="0"/>
              <a:t> ipak imaju određena ograničenja o kojima govori stav 2. tog člana i odnose se pre svega na vanredne situacije koje su neophodne za zaštitu građana.</a:t>
            </a:r>
            <a:endParaRPr lang="sr-Latn-R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04935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305800" cy="25908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>
                <a:latin typeface="Constantia" pitchFamily="18" charset="0"/>
              </a:rPr>
              <a:t>Pravo na poštovanje privatnog i porodičnog života u Srbiji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776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nstantia" pitchFamily="18" charset="0"/>
              </a:rPr>
              <a:t>Pravo</a:t>
            </a: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na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privatnost</a:t>
            </a:r>
            <a:r>
              <a:rPr lang="en-US" sz="3200" dirty="0">
                <a:latin typeface="Constantia" pitchFamily="18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2400" dirty="0" smtClean="0">
                <a:latin typeface="Constantia" pitchFamily="18" charset="0"/>
              </a:rPr>
              <a:t>Srbija kao potpisnica Evropske konvencije i Međunarodnog pakta o građanskim i političkim pravima preuzela je </a:t>
            </a:r>
            <a:r>
              <a:rPr lang="sr-Latn-RS" sz="2400" dirty="0">
                <a:latin typeface="Constantia" pitchFamily="18" charset="0"/>
              </a:rPr>
              <a:t>i</a:t>
            </a:r>
            <a:r>
              <a:rPr lang="sr-Latn-RS" sz="2400" dirty="0" smtClean="0">
                <a:latin typeface="Constantia" pitchFamily="18" charset="0"/>
              </a:rPr>
              <a:t> normativne okvire koje su u njima predviđene iz oblasti privatnog i porodičnog života.</a:t>
            </a:r>
          </a:p>
          <a:p>
            <a:r>
              <a:rPr lang="vi-VN" sz="2400" dirty="0" smtClean="0">
                <a:latin typeface="Constantia" pitchFamily="18" charset="0"/>
              </a:rPr>
              <a:t>Ustav</a:t>
            </a:r>
            <a:r>
              <a:rPr lang="sr-Latn-RS" sz="2400" dirty="0" smtClean="0">
                <a:latin typeface="Constantia" pitchFamily="18" charset="0"/>
              </a:rPr>
              <a:t> Srbije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sadrži </a:t>
            </a:r>
            <a:r>
              <a:rPr lang="vi-VN" sz="2400" dirty="0" smtClean="0">
                <a:latin typeface="Constantia" pitchFamily="18" charset="0"/>
              </a:rPr>
              <a:t>odredbu </a:t>
            </a:r>
            <a:r>
              <a:rPr lang="vi-VN" sz="2400" dirty="0">
                <a:latin typeface="Constantia" pitchFamily="18" charset="0"/>
              </a:rPr>
              <a:t>kojom </a:t>
            </a:r>
            <a:r>
              <a:rPr lang="vi-VN" sz="2400" dirty="0" smtClean="0">
                <a:latin typeface="Constantia" pitchFamily="18" charset="0"/>
              </a:rPr>
              <a:t>se </a:t>
            </a:r>
            <a:r>
              <a:rPr lang="vi-VN" sz="2400" dirty="0">
                <a:latin typeface="Constantia" pitchFamily="18" charset="0"/>
              </a:rPr>
              <a:t>prikupljanje, držanje, obrada i korišćenje podataka o ličnosti uređuju zakonom i izričito propisuje da je </a:t>
            </a:r>
            <a:r>
              <a:rPr lang="vi-VN" sz="2400" dirty="0" smtClean="0">
                <a:latin typeface="Constantia" pitchFamily="18" charset="0"/>
              </a:rPr>
              <a:t>zabranjena </a:t>
            </a:r>
            <a:r>
              <a:rPr lang="vi-VN" sz="2400" dirty="0">
                <a:latin typeface="Constantia" pitchFamily="18" charset="0"/>
              </a:rPr>
              <a:t>i kažnjiva upotreba podataka o ličnosti izvan svrhe za koju su prikupljeni, osim za potrebe vođenja krivičnog postupka ili zaštite bezbednosti Republike Srbije, na način predviđen zakonom. 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Takođe s</a:t>
            </a:r>
            <a:r>
              <a:rPr lang="vi-VN" sz="2400" dirty="0" smtClean="0">
                <a:latin typeface="Constantia" pitchFamily="18" charset="0"/>
              </a:rPr>
              <a:t>vako </a:t>
            </a:r>
            <a:r>
              <a:rPr lang="vi-VN" sz="2400" dirty="0">
                <a:latin typeface="Constantia" pitchFamily="18" charset="0"/>
              </a:rPr>
              <a:t>ima pravo da bude </a:t>
            </a:r>
            <a:r>
              <a:rPr lang="vi-VN" sz="2400" dirty="0" smtClean="0">
                <a:latin typeface="Constantia" pitchFamily="18" charset="0"/>
              </a:rPr>
              <a:t>obavešten </a:t>
            </a:r>
            <a:r>
              <a:rPr lang="vi-VN" sz="2400" dirty="0">
                <a:latin typeface="Constantia" pitchFamily="18" charset="0"/>
              </a:rPr>
              <a:t>o prikupljenim podacima o svojoj ličnosti i pravo na sudsku zaštitu zbog njihove </a:t>
            </a:r>
            <a:r>
              <a:rPr lang="vi-VN" sz="2400" dirty="0" smtClean="0">
                <a:latin typeface="Constantia" pitchFamily="18" charset="0"/>
              </a:rPr>
              <a:t>zloupotrebe</a:t>
            </a:r>
            <a:r>
              <a:rPr lang="sr-Latn-RS" sz="2400" dirty="0" smtClean="0">
                <a:latin typeface="Constantia" pitchFamily="18" charset="0"/>
              </a:rPr>
              <a:t>.</a:t>
            </a: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374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nstantia" pitchFamily="18" charset="0"/>
              </a:rPr>
              <a:t>Tajnost</a:t>
            </a: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prepiske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sz="2400" dirty="0">
                <a:latin typeface="Constantia" pitchFamily="18" charset="0"/>
              </a:rPr>
              <a:t>Ustav Republike Srbije u članu 41 </a:t>
            </a:r>
            <a:r>
              <a:rPr lang="vi-VN" sz="2400" dirty="0" smtClean="0">
                <a:latin typeface="Constantia" pitchFamily="18" charset="0"/>
              </a:rPr>
              <a:t>garantuje</a:t>
            </a:r>
            <a:r>
              <a:rPr lang="sr-Latn-RS" sz="2400" dirty="0" smtClean="0">
                <a:latin typeface="Constantia" pitchFamily="18" charset="0"/>
              </a:rPr>
              <a:t> </a:t>
            </a:r>
            <a:r>
              <a:rPr lang="vi-VN" sz="2400" dirty="0" smtClean="0">
                <a:latin typeface="Constantia" pitchFamily="18" charset="0"/>
              </a:rPr>
              <a:t>pravo </a:t>
            </a:r>
            <a:r>
              <a:rPr lang="vi-VN" sz="2400" dirty="0">
                <a:latin typeface="Constantia" pitchFamily="18" charset="0"/>
              </a:rPr>
              <a:t>na tajnost pisama i drugih sredstava </a:t>
            </a:r>
            <a:r>
              <a:rPr lang="vi-VN" sz="2400" dirty="0" smtClean="0">
                <a:latin typeface="Constantia" pitchFamily="18" charset="0"/>
              </a:rPr>
              <a:t>komuni</a:t>
            </a:r>
            <a:r>
              <a:rPr lang="sr-Latn-RS" sz="2400" dirty="0" smtClean="0">
                <a:latin typeface="Constantia" pitchFamily="18" charset="0"/>
              </a:rPr>
              <a:t>kacije</a:t>
            </a:r>
            <a:r>
              <a:rPr lang="vi-VN" sz="2400" dirty="0" smtClean="0">
                <a:latin typeface="Constantia" pitchFamily="18" charset="0"/>
              </a:rPr>
              <a:t>, </a:t>
            </a:r>
            <a:r>
              <a:rPr lang="vi-VN" sz="2400" dirty="0">
                <a:latin typeface="Constantia" pitchFamily="18" charset="0"/>
              </a:rPr>
              <a:t>a odstupanja su dozvoljena na osnovu odluke suda i ako </a:t>
            </a:r>
            <a:r>
              <a:rPr lang="vi-VN" sz="2400" dirty="0" smtClean="0">
                <a:latin typeface="Constantia" pitchFamily="18" charset="0"/>
              </a:rPr>
              <a:t>je </a:t>
            </a:r>
            <a:r>
              <a:rPr lang="vi-VN" sz="2400" dirty="0">
                <a:latin typeface="Constantia" pitchFamily="18" charset="0"/>
              </a:rPr>
              <a:t>to neophodno radi vođenja krivičnog postupka ili zaštite bezbednosti </a:t>
            </a:r>
            <a:r>
              <a:rPr lang="vi-VN" sz="2400" dirty="0" smtClean="0">
                <a:latin typeface="Constantia" pitchFamily="18" charset="0"/>
              </a:rPr>
              <a:t>Republike </a:t>
            </a:r>
            <a:r>
              <a:rPr lang="vi-VN" sz="2400" dirty="0">
                <a:latin typeface="Constantia" pitchFamily="18" charset="0"/>
              </a:rPr>
              <a:t>Srbije, na način predviđen zakonom. 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vi-VN" sz="2400" dirty="0" smtClean="0">
                <a:latin typeface="Constantia" pitchFamily="18" charset="0"/>
              </a:rPr>
              <a:t>Mešanje </a:t>
            </a:r>
            <a:r>
              <a:rPr lang="vi-VN" sz="2400" dirty="0">
                <a:latin typeface="Constantia" pitchFamily="18" charset="0"/>
              </a:rPr>
              <a:t>države u tajnost prepiske i druge vidove komuniciranja može biti samo privremeno</a:t>
            </a:r>
            <a:r>
              <a:rPr lang="vi-VN" sz="2400" dirty="0" smtClean="0">
                <a:latin typeface="Constantia" pitchFamily="18" charset="0"/>
              </a:rPr>
              <a:t>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en-US" sz="2400" dirty="0" err="1">
                <a:latin typeface="Constantia" pitchFamily="18" charset="0"/>
              </a:rPr>
              <a:t>Pitanjem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zaštite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prava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na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privatnost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bav</a:t>
            </a:r>
            <a:r>
              <a:rPr lang="sr-Latn-RS" sz="2400" dirty="0" smtClean="0">
                <a:latin typeface="Constantia" pitchFamily="18" charset="0"/>
              </a:rPr>
              <a:t>e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su</a:t>
            </a:r>
            <a:r>
              <a:rPr lang="en-US" sz="2400" dirty="0">
                <a:latin typeface="Constantia" pitchFamily="18" charset="0"/>
              </a:rPr>
              <a:t> se i </a:t>
            </a:r>
            <a:r>
              <a:rPr lang="en-US" sz="2400" dirty="0" err="1">
                <a:latin typeface="Constantia" pitchFamily="18" charset="0"/>
              </a:rPr>
              <a:t>organi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Evropske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unije</a:t>
            </a:r>
            <a:r>
              <a:rPr lang="sr-Latn-RS" sz="2400" dirty="0" smtClean="0">
                <a:latin typeface="Constantia" pitchFamily="18" charset="0"/>
              </a:rPr>
              <a:t> čije odredbe utiču i na zakone u Srbiji.</a:t>
            </a:r>
          </a:p>
          <a:p>
            <a:r>
              <a:rPr lang="sr-Latn-RS" sz="2400" dirty="0" smtClean="0">
                <a:latin typeface="Constantia" pitchFamily="18" charset="0"/>
              </a:rPr>
              <a:t>Glavni problem Srbije svakako nije u normativnom okviru koliko u tome što se zakoni ne primenjuju na efikasan način.</a:t>
            </a: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698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nstantia" pitchFamily="18" charset="0"/>
              </a:rPr>
              <a:t>Tajnost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prepiske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nstantia" pitchFamily="18" charset="0"/>
              </a:rPr>
              <a:t>Odbor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za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kontrolu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službi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bezbednosti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već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godinama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unazad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svojim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delovanjem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pokazuje</a:t>
            </a:r>
            <a:r>
              <a:rPr lang="en-US" sz="2400" dirty="0">
                <a:latin typeface="Constantia" pitchFamily="18" charset="0"/>
              </a:rPr>
              <a:t> da je </a:t>
            </a:r>
            <a:r>
              <a:rPr lang="en-US" sz="2400" dirty="0" err="1" smtClean="0">
                <a:latin typeface="Constantia" pitchFamily="18" charset="0"/>
              </a:rPr>
              <a:t>nefunkcionaln</a:t>
            </a:r>
            <a:r>
              <a:rPr lang="sr-Latn-RS" sz="2400" dirty="0" smtClean="0">
                <a:latin typeface="Constantia" pitchFamily="18" charset="0"/>
              </a:rPr>
              <a:t> i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>
                <a:latin typeface="Constantia" pitchFamily="18" charset="0"/>
              </a:rPr>
              <a:t>ne </a:t>
            </a:r>
            <a:r>
              <a:rPr lang="en-US" sz="2400" dirty="0" err="1">
                <a:latin typeface="Constantia" pitchFamily="18" charset="0"/>
              </a:rPr>
              <a:t>obavlja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svoje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nadležnosti</a:t>
            </a:r>
            <a:r>
              <a:rPr lang="sr-Latn-RS" sz="2400" dirty="0" smtClean="0">
                <a:latin typeface="Constantia" pitchFamily="18" charset="0"/>
              </a:rPr>
              <a:t> na pravi način</a:t>
            </a:r>
            <a:r>
              <a:rPr lang="en-US" sz="2400" dirty="0" smtClean="0">
                <a:latin typeface="Constantia" pitchFamily="18" charset="0"/>
              </a:rPr>
              <a:t>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U 2019.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godin</a:t>
            </a:r>
            <a:r>
              <a:rPr lang="sr-Latn-RS" sz="2400" dirty="0" smtClean="0">
                <a:latin typeface="Constantia" pitchFamily="18" charset="0"/>
              </a:rPr>
              <a:t>i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Odbor</a:t>
            </a:r>
            <a:r>
              <a:rPr lang="en-US" sz="2400" dirty="0">
                <a:latin typeface="Constantia" pitchFamily="18" charset="0"/>
              </a:rPr>
              <a:t> je </a:t>
            </a:r>
            <a:r>
              <a:rPr lang="en-US" sz="2400" dirty="0" err="1" smtClean="0">
                <a:latin typeface="Constantia" pitchFamily="18" charset="0"/>
              </a:rPr>
              <a:t>održao</a:t>
            </a:r>
            <a:r>
              <a:rPr lang="sr-Latn-RS" sz="2400" dirty="0" smtClean="0">
                <a:latin typeface="Constantia" pitchFamily="18" charset="0"/>
              </a:rPr>
              <a:t> samo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>
                <a:latin typeface="Constantia" pitchFamily="18" charset="0"/>
              </a:rPr>
              <a:t>6 </a:t>
            </a:r>
            <a:r>
              <a:rPr lang="en-US" sz="2400" dirty="0" err="1" smtClean="0">
                <a:latin typeface="Constantia" pitchFamily="18" charset="0"/>
              </a:rPr>
              <a:t>sednica</a:t>
            </a:r>
            <a:r>
              <a:rPr lang="sr-Latn-RS" sz="2400" dirty="0">
                <a:latin typeface="Constantia" pitchFamily="18" charset="0"/>
              </a:rPr>
              <a:t> </a:t>
            </a:r>
            <a:r>
              <a:rPr lang="sr-Latn-RS" sz="2400" dirty="0" smtClean="0">
                <a:latin typeface="Constantia" pitchFamily="18" charset="0"/>
              </a:rPr>
              <a:t>na kojima je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razmatrao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izveštaje</a:t>
            </a:r>
            <a:r>
              <a:rPr lang="en-US" sz="2400" dirty="0">
                <a:latin typeface="Constantia" pitchFamily="18" charset="0"/>
              </a:rPr>
              <a:t> BIA, VBA, VOA i </a:t>
            </a:r>
            <a:r>
              <a:rPr lang="en-US" sz="2400" dirty="0" err="1">
                <a:latin typeface="Constantia" pitchFamily="18" charset="0"/>
              </a:rPr>
              <a:t>Generalnog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inspektorata</a:t>
            </a:r>
            <a:r>
              <a:rPr lang="en-US" sz="2400" dirty="0">
                <a:latin typeface="Constantia" pitchFamily="18" charset="0"/>
              </a:rPr>
              <a:t> u </a:t>
            </a:r>
            <a:r>
              <a:rPr lang="en-US" sz="2400" dirty="0" err="1">
                <a:latin typeface="Constantia" pitchFamily="18" charset="0"/>
              </a:rPr>
              <a:t>službi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ministarstva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odbrane</a:t>
            </a:r>
            <a:r>
              <a:rPr lang="en-US" sz="2400" dirty="0">
                <a:latin typeface="Constantia" pitchFamily="18" charset="0"/>
              </a:rPr>
              <a:t>. 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Problematično je što su </a:t>
            </a:r>
            <a:r>
              <a:rPr lang="sr-Latn-RS" sz="2400" dirty="0">
                <a:latin typeface="Constantia" pitchFamily="18" charset="0"/>
              </a:rPr>
              <a:t>s</a:t>
            </a:r>
            <a:r>
              <a:rPr lang="en-US" sz="2400" dirty="0" smtClean="0">
                <a:latin typeface="Constantia" pitchFamily="18" charset="0"/>
              </a:rPr>
              <a:t>vi </a:t>
            </a:r>
            <a:r>
              <a:rPr lang="en-US" sz="2400" dirty="0" err="1" smtClean="0">
                <a:latin typeface="Constantia" pitchFamily="18" charset="0"/>
              </a:rPr>
              <a:t>izveštaji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usvojeni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bez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ijedne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zamerke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na</a:t>
            </a:r>
            <a:r>
              <a:rPr lang="en-US" sz="2400" dirty="0">
                <a:latin typeface="Constantia" pitchFamily="18" charset="0"/>
              </a:rPr>
              <a:t> rad </a:t>
            </a:r>
            <a:r>
              <a:rPr lang="en-US" sz="2400" dirty="0" err="1">
                <a:latin typeface="Constantia" pitchFamily="18" charset="0"/>
              </a:rPr>
              <a:t>ovih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službi</a:t>
            </a:r>
            <a:r>
              <a:rPr lang="sr-Latn-RS" sz="2400" dirty="0" smtClean="0">
                <a:latin typeface="Constantia" pitchFamily="18" charset="0"/>
              </a:rPr>
              <a:t>.</a:t>
            </a: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14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Constantia" pitchFamily="18" charset="0"/>
              </a:rPr>
              <a:t>Porodični </a:t>
            </a:r>
            <a:r>
              <a:rPr lang="it-IT" sz="3200" dirty="0">
                <a:latin typeface="Constantia" pitchFamily="18" charset="0"/>
              </a:rPr>
              <a:t>život i porodica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sz="2400" dirty="0">
                <a:latin typeface="Constantia" pitchFamily="18" charset="0"/>
              </a:rPr>
              <a:t>Za razliku od člana </a:t>
            </a:r>
            <a:r>
              <a:rPr lang="sr-Latn-RS" sz="2400" dirty="0" smtClean="0">
                <a:latin typeface="Constantia" pitchFamily="18" charset="0"/>
              </a:rPr>
              <a:t>8. konvencije, </a:t>
            </a:r>
            <a:r>
              <a:rPr lang="sr-Latn-RS" sz="2400" dirty="0">
                <a:latin typeface="Constantia" pitchFamily="18" charset="0"/>
              </a:rPr>
              <a:t>Ustav Srbije ne sadrži odredbu kojom štiti porodicu u okviru prava na </a:t>
            </a:r>
            <a:r>
              <a:rPr lang="sr-Latn-RS" sz="2400" dirty="0" smtClean="0">
                <a:latin typeface="Constantia" pitchFamily="18" charset="0"/>
              </a:rPr>
              <a:t>privatnost</a:t>
            </a:r>
            <a:r>
              <a:rPr lang="sr-Latn-RS" sz="2400" dirty="0">
                <a:latin typeface="Constantia" pitchFamily="18" charset="0"/>
              </a:rPr>
              <a:t>, već porodicu reguliše s aspekta društva kao celine. 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Tako</a:t>
            </a:r>
            <a:r>
              <a:rPr lang="sr-Latn-RS" sz="2400" dirty="0">
                <a:latin typeface="Constantia" pitchFamily="18" charset="0"/>
              </a:rPr>
              <a:t>, prema članu 66</a:t>
            </a:r>
            <a:r>
              <a:rPr lang="sr-Latn-RS" sz="2400" dirty="0" smtClean="0">
                <a:latin typeface="Constantia" pitchFamily="18" charset="0"/>
              </a:rPr>
              <a:t>, „porodica</a:t>
            </a:r>
            <a:r>
              <a:rPr lang="sr-Latn-RS" sz="2400" dirty="0">
                <a:latin typeface="Constantia" pitchFamily="18" charset="0"/>
              </a:rPr>
              <a:t>, majka, samohrani roditelj i </a:t>
            </a:r>
            <a:r>
              <a:rPr lang="sr-Latn-RS" sz="2400" dirty="0" smtClean="0">
                <a:latin typeface="Constantia" pitchFamily="18" charset="0"/>
              </a:rPr>
              <a:t>dete... </a:t>
            </a:r>
            <a:r>
              <a:rPr lang="sr-Latn-RS" sz="2400" dirty="0">
                <a:latin typeface="Constantia" pitchFamily="18" charset="0"/>
              </a:rPr>
              <a:t>uživaju posebnu zaštitu</a:t>
            </a:r>
            <a:r>
              <a:rPr lang="sr-Latn-RS" sz="2400" dirty="0" smtClean="0">
                <a:latin typeface="Constantia" pitchFamily="18" charset="0"/>
              </a:rPr>
              <a:t>.”</a:t>
            </a:r>
          </a:p>
          <a:p>
            <a:r>
              <a:rPr lang="sr-Latn-RS" sz="2400" dirty="0" smtClean="0">
                <a:latin typeface="Constantia" pitchFamily="18" charset="0"/>
              </a:rPr>
              <a:t>Srbija, iako u većini stvari ima zakone u skladu sa evropskim propisima po pitanju porodičnog prava i dalje dosta zaostaje u određenim važnim aspektima tog prava.</a:t>
            </a:r>
          </a:p>
          <a:p>
            <a:r>
              <a:rPr lang="sr-Latn-RS" sz="2400" dirty="0">
                <a:latin typeface="Constantia" pitchFamily="18" charset="0"/>
              </a:rPr>
              <a:t>O</a:t>
            </a:r>
            <a:r>
              <a:rPr lang="sr-Latn-RS" sz="2400" dirty="0" smtClean="0">
                <a:latin typeface="Constantia" pitchFamily="18" charset="0"/>
              </a:rPr>
              <a:t>no gde Ustav najdrastičnije odstupa od evropskog prava jeste da on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predviđa da se brak može zaključiti samo uz </a:t>
            </a:r>
            <a:r>
              <a:rPr lang="vi-VN" sz="2400" dirty="0" smtClean="0">
                <a:latin typeface="Constantia" pitchFamily="18" charset="0"/>
              </a:rPr>
              <a:t>slobodan </a:t>
            </a:r>
            <a:r>
              <a:rPr lang="vi-VN" sz="2400" dirty="0">
                <a:latin typeface="Constantia" pitchFamily="18" charset="0"/>
              </a:rPr>
              <a:t>pristanak žene i muškarca i </a:t>
            </a:r>
            <a:r>
              <a:rPr lang="vi-VN" sz="2400" dirty="0" smtClean="0">
                <a:latin typeface="Constantia" pitchFamily="18" charset="0"/>
              </a:rPr>
              <a:t>tako</a:t>
            </a:r>
            <a:r>
              <a:rPr lang="sr-Latn-RS" sz="2400" dirty="0" smtClean="0">
                <a:latin typeface="Constantia" pitchFamily="18" charset="0"/>
              </a:rPr>
              <a:t>, de facto</a:t>
            </a:r>
            <a:r>
              <a:rPr lang="vi-VN" sz="2400" dirty="0" smtClean="0">
                <a:latin typeface="Constantia" pitchFamily="18" charset="0"/>
              </a:rPr>
              <a:t>, </a:t>
            </a:r>
            <a:r>
              <a:rPr lang="sr-Latn-RS" sz="2400" dirty="0" smtClean="0">
                <a:latin typeface="Constantia" pitchFamily="18" charset="0"/>
              </a:rPr>
              <a:t>čini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homoseksualne brakove </a:t>
            </a:r>
            <a:r>
              <a:rPr lang="vi-VN" sz="2400" dirty="0" smtClean="0">
                <a:latin typeface="Constantia" pitchFamily="18" charset="0"/>
              </a:rPr>
              <a:t>neustavnim</a:t>
            </a:r>
            <a:r>
              <a:rPr lang="sr-Latn-RS" sz="2400" dirty="0">
                <a:latin typeface="Constantia" pitchFamily="18" charset="0"/>
              </a:rPr>
              <a:t> </a:t>
            </a:r>
            <a:r>
              <a:rPr lang="sr-Latn-RS" sz="2400" dirty="0" smtClean="0">
                <a:latin typeface="Constantia" pitchFamily="18" charset="0"/>
              </a:rPr>
              <a:t>čime otežava da se oni kasnije ozakone.</a:t>
            </a:r>
            <a:endParaRPr lang="sr-Latn-RS" sz="2400" dirty="0">
              <a:latin typeface="Constant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6385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nstantia" pitchFamily="18" charset="0"/>
              </a:rPr>
              <a:t>Porodični</a:t>
            </a:r>
            <a:r>
              <a:rPr lang="en-US" sz="3200" dirty="0">
                <a:latin typeface="Constantia" pitchFamily="18" charset="0"/>
              </a:rPr>
              <a:t> </a:t>
            </a:r>
            <a:r>
              <a:rPr lang="en-US" sz="3200" dirty="0" err="1">
                <a:latin typeface="Constantia" pitchFamily="18" charset="0"/>
              </a:rPr>
              <a:t>život</a:t>
            </a:r>
            <a:r>
              <a:rPr lang="en-US" sz="3200" dirty="0">
                <a:latin typeface="Constantia" pitchFamily="18" charset="0"/>
              </a:rPr>
              <a:t> i </a:t>
            </a:r>
            <a:r>
              <a:rPr lang="en-US" sz="3200" dirty="0" err="1">
                <a:latin typeface="Constantia" pitchFamily="18" charset="0"/>
              </a:rPr>
              <a:t>porodica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>
                <a:latin typeface="Constantia" pitchFamily="18" charset="0"/>
              </a:rPr>
              <a:t>Takođe jedan od glavnih problema iz okvira prava na porodični život kod nas, predstavlja i problem vezan za navodni nestanak beba iz porodilišta širom zemlje.</a:t>
            </a:r>
          </a:p>
          <a:p>
            <a:r>
              <a:rPr lang="sr-Latn-RS" sz="2400" dirty="0" smtClean="0">
                <a:latin typeface="Constantia" pitchFamily="18" charset="0"/>
              </a:rPr>
              <a:t>U februaru ove godine Narodna skupština konačno je usvojila “zakon o nestalim bebama“ ali koliko će biti efektivan ostaje da se vidi.</a:t>
            </a: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938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29712"/>
          </a:xfrm>
        </p:spPr>
        <p:txBody>
          <a:bodyPr/>
          <a:lstStyle/>
          <a:p>
            <a:pPr algn="ctr"/>
            <a:r>
              <a:rPr lang="sr-Latn-RS" dirty="0" smtClean="0">
                <a:latin typeface="Constantia" pitchFamily="18" charset="0"/>
              </a:rPr>
              <a:t>KRAJ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32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+mn-lt"/>
              </a:rPr>
              <a:t>Član 8. konvencije o ljudskim pravima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Pravo na poštovanje privatnog i porodičnog života</a:t>
            </a:r>
          </a:p>
          <a:p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dirty="0" err="1"/>
              <a:t>Svako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poštovanje</a:t>
            </a:r>
            <a:r>
              <a:rPr lang="en-US" sz="2400" dirty="0"/>
              <a:t> </a:t>
            </a:r>
            <a:r>
              <a:rPr lang="en-US" sz="2400" dirty="0" err="1"/>
              <a:t>svog</a:t>
            </a:r>
            <a:r>
              <a:rPr lang="en-US" sz="2400" dirty="0"/>
              <a:t> </a:t>
            </a:r>
            <a:r>
              <a:rPr lang="en-US" sz="2400" dirty="0" err="1"/>
              <a:t>privatnog</a:t>
            </a:r>
            <a:r>
              <a:rPr lang="en-US" sz="2400" dirty="0"/>
              <a:t> i </a:t>
            </a:r>
            <a:r>
              <a:rPr lang="en-US" sz="2400" dirty="0" err="1"/>
              <a:t>porodičnog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, </a:t>
            </a:r>
            <a:r>
              <a:rPr lang="en-US" sz="2400" dirty="0" err="1"/>
              <a:t>doma</a:t>
            </a:r>
            <a:r>
              <a:rPr lang="en-US" sz="2400" dirty="0"/>
              <a:t> i </a:t>
            </a:r>
            <a:r>
              <a:rPr lang="en-US" sz="2400" dirty="0" err="1"/>
              <a:t>prepiske</a:t>
            </a:r>
            <a:r>
              <a:rPr lang="en-US" sz="2400" dirty="0"/>
              <a:t>.  </a:t>
            </a:r>
            <a:endParaRPr lang="sr-Latn-RS" sz="2400" dirty="0" smtClean="0"/>
          </a:p>
          <a:p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dirty="0" err="1"/>
              <a:t>Javne</a:t>
            </a:r>
            <a:r>
              <a:rPr lang="en-US" sz="2400" dirty="0"/>
              <a:t> </a:t>
            </a:r>
            <a:r>
              <a:rPr lang="en-US" sz="2400" dirty="0" err="1"/>
              <a:t>vlasti</a:t>
            </a:r>
            <a:r>
              <a:rPr lang="en-US" sz="2400" dirty="0"/>
              <a:t> </a:t>
            </a:r>
            <a:r>
              <a:rPr lang="en-US" sz="2400" dirty="0" err="1"/>
              <a:t>neće</a:t>
            </a:r>
            <a:r>
              <a:rPr lang="en-US" sz="2400" dirty="0"/>
              <a:t> se </a:t>
            </a:r>
            <a:r>
              <a:rPr lang="en-US" sz="2400" dirty="0" err="1" smtClean="0"/>
              <a:t>mešati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vršenje</a:t>
            </a:r>
            <a:r>
              <a:rPr lang="en-US" sz="2400" dirty="0"/>
              <a:t> </a:t>
            </a:r>
            <a:r>
              <a:rPr lang="en-US" sz="2400" dirty="0" err="1"/>
              <a:t>ovog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to </a:t>
            </a:r>
            <a:r>
              <a:rPr lang="en-US" sz="2400" dirty="0" err="1"/>
              <a:t>nije</a:t>
            </a:r>
            <a:r>
              <a:rPr lang="en-US" sz="2400" dirty="0"/>
              <a:t> u </a:t>
            </a:r>
            <a:r>
              <a:rPr lang="en-US" sz="2400" dirty="0" err="1"/>
              <a:t>skladu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zakonom</a:t>
            </a:r>
            <a:r>
              <a:rPr lang="en-US" sz="2400" dirty="0"/>
              <a:t> i </a:t>
            </a:r>
            <a:r>
              <a:rPr lang="en-US" sz="2400" dirty="0" err="1"/>
              <a:t>neophodno</a:t>
            </a:r>
            <a:r>
              <a:rPr lang="en-US" sz="2400" dirty="0"/>
              <a:t> u </a:t>
            </a:r>
            <a:r>
              <a:rPr lang="en-US" sz="2400" dirty="0" err="1"/>
              <a:t>demokratskom</a:t>
            </a:r>
            <a:r>
              <a:rPr lang="en-US" sz="2400" dirty="0"/>
              <a:t> </a:t>
            </a:r>
            <a:r>
              <a:rPr lang="en-US" sz="2400" dirty="0" err="1"/>
              <a:t>društvu</a:t>
            </a:r>
            <a:r>
              <a:rPr lang="en-US" sz="2400" dirty="0"/>
              <a:t> u </a:t>
            </a:r>
            <a:r>
              <a:rPr lang="en-US" sz="2400" dirty="0" err="1"/>
              <a:t>interesu</a:t>
            </a:r>
            <a:r>
              <a:rPr lang="en-US" sz="2400" dirty="0"/>
              <a:t> </a:t>
            </a:r>
            <a:r>
              <a:rPr lang="en-US" sz="2400" dirty="0" err="1"/>
              <a:t>nacionalne</a:t>
            </a:r>
            <a:r>
              <a:rPr lang="en-US" sz="2400" dirty="0"/>
              <a:t> </a:t>
            </a:r>
            <a:r>
              <a:rPr lang="en-US" sz="2400" dirty="0" err="1" smtClean="0"/>
              <a:t>bezbednosti</a:t>
            </a:r>
            <a:r>
              <a:rPr lang="en-US" sz="2400" dirty="0"/>
              <a:t>, </a:t>
            </a:r>
            <a:r>
              <a:rPr lang="en-US" sz="2400" dirty="0" err="1"/>
              <a:t>javne</a:t>
            </a:r>
            <a:r>
              <a:rPr lang="en-US" sz="2400" dirty="0"/>
              <a:t> </a:t>
            </a:r>
            <a:r>
              <a:rPr lang="en-US" sz="2400" dirty="0" err="1" smtClean="0"/>
              <a:t>bezbednosti</a:t>
            </a:r>
            <a:r>
              <a:rPr lang="en-US" sz="2400" dirty="0" smtClean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ekonomske</a:t>
            </a:r>
            <a:r>
              <a:rPr lang="en-US" sz="2400" dirty="0"/>
              <a:t> </a:t>
            </a:r>
            <a:r>
              <a:rPr lang="en-US" sz="2400" dirty="0" err="1"/>
              <a:t>dobrobiti</a:t>
            </a:r>
            <a:r>
              <a:rPr lang="en-US" sz="2400" dirty="0"/>
              <a:t> </a:t>
            </a:r>
            <a:r>
              <a:rPr lang="en-US" sz="2400" dirty="0" err="1"/>
              <a:t>zemlje</a:t>
            </a:r>
            <a:r>
              <a:rPr lang="en-US" sz="2400" dirty="0"/>
              <a:t>, </a:t>
            </a:r>
            <a:r>
              <a:rPr lang="en-US" sz="2400" dirty="0" err="1"/>
              <a:t>radi</a:t>
            </a:r>
            <a:r>
              <a:rPr lang="en-US" sz="2400" dirty="0"/>
              <a:t> </a:t>
            </a:r>
            <a:r>
              <a:rPr lang="en-US" sz="2400" dirty="0" err="1" smtClean="0"/>
              <a:t>sprečavanja</a:t>
            </a:r>
            <a:r>
              <a:rPr lang="en-US" sz="2400" dirty="0" smtClean="0"/>
              <a:t> </a:t>
            </a:r>
            <a:r>
              <a:rPr lang="en-US" sz="2400" dirty="0" err="1"/>
              <a:t>nereda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kriminala</a:t>
            </a:r>
            <a:r>
              <a:rPr lang="en-US" sz="2400" dirty="0"/>
              <a:t>,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en-US" sz="2400" dirty="0" err="1"/>
              <a:t>zdravlja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morala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radi</a:t>
            </a:r>
            <a:r>
              <a:rPr lang="en-US" sz="2400" dirty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i </a:t>
            </a:r>
            <a:r>
              <a:rPr lang="en-US" sz="2400" dirty="0" err="1"/>
              <a:t>sloboda</a:t>
            </a:r>
            <a:r>
              <a:rPr lang="en-US" sz="2400" dirty="0"/>
              <a:t> </a:t>
            </a:r>
            <a:r>
              <a:rPr lang="en-US" sz="2400" dirty="0" err="1"/>
              <a:t>drugih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1149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+mn-lt"/>
              </a:rPr>
              <a:t>Pravo na privatni život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2400" dirty="0" smtClean="0"/>
              <a:t>Početni problem kod zaštite privatnog života jeste samo određenje pojma „privatni život“.</a:t>
            </a:r>
          </a:p>
          <a:p>
            <a:r>
              <a:rPr lang="en-US" sz="2400" dirty="0" err="1"/>
              <a:t>Evropski</a:t>
            </a:r>
            <a:r>
              <a:rPr lang="en-US" sz="2400" dirty="0"/>
              <a:t> </a:t>
            </a:r>
            <a:r>
              <a:rPr lang="en-US" sz="2400" dirty="0" err="1"/>
              <a:t>sud</a:t>
            </a:r>
            <a:r>
              <a:rPr lang="en-US" sz="2400" dirty="0"/>
              <a:t> je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puta</a:t>
            </a:r>
            <a:r>
              <a:rPr lang="en-US" sz="2400" dirty="0"/>
              <a:t> </a:t>
            </a:r>
            <a:r>
              <a:rPr lang="en-US" sz="2400" dirty="0" err="1"/>
              <a:t>naglasio</a:t>
            </a:r>
            <a:r>
              <a:rPr lang="en-US" sz="2400" dirty="0"/>
              <a:t> da „</a:t>
            </a:r>
            <a:r>
              <a:rPr lang="en-US" sz="2400" dirty="0" err="1"/>
              <a:t>privatni</a:t>
            </a:r>
            <a:r>
              <a:rPr lang="en-US" sz="2400" dirty="0"/>
              <a:t> </a:t>
            </a:r>
            <a:r>
              <a:rPr lang="en-US" sz="2400" dirty="0" err="1"/>
              <a:t>život</a:t>
            </a:r>
            <a:r>
              <a:rPr lang="en-US" sz="2400" dirty="0"/>
              <a:t>” </a:t>
            </a:r>
            <a:r>
              <a:rPr lang="en-US" sz="2400" dirty="0" err="1"/>
              <a:t>predstavlja</a:t>
            </a:r>
            <a:r>
              <a:rPr lang="en-US" sz="2400" dirty="0"/>
              <a:t> </a:t>
            </a:r>
            <a:r>
              <a:rPr lang="en-US" sz="2400" dirty="0" err="1" smtClean="0"/>
              <a:t>širok</a:t>
            </a:r>
            <a:r>
              <a:rPr lang="en-US" sz="2400" dirty="0" smtClean="0"/>
              <a:t> </a:t>
            </a:r>
            <a:r>
              <a:rPr lang="en-US" sz="2400" dirty="0" err="1" smtClean="0"/>
              <a:t>pojam</a:t>
            </a:r>
            <a:r>
              <a:rPr lang="en-US" sz="2400" dirty="0" smtClean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obuhvata</a:t>
            </a:r>
            <a:r>
              <a:rPr lang="en-US" sz="2400" dirty="0"/>
              <a:t> </a:t>
            </a:r>
            <a:r>
              <a:rPr lang="sr-Latn-RS" sz="2400" dirty="0" smtClean="0"/>
              <a:t>širok</a:t>
            </a:r>
            <a:r>
              <a:rPr lang="en-US" sz="2400" dirty="0" smtClean="0"/>
              <a:t> </a:t>
            </a:r>
            <a:r>
              <a:rPr lang="en-US" sz="2400" dirty="0" err="1"/>
              <a:t>spektar</a:t>
            </a:r>
            <a:r>
              <a:rPr lang="en-US" sz="2400" dirty="0"/>
              <a:t> </a:t>
            </a:r>
            <a:r>
              <a:rPr lang="en-US" sz="2400" dirty="0" err="1"/>
              <a:t>aktivnosti</a:t>
            </a:r>
            <a:r>
              <a:rPr lang="en-US" sz="2400" dirty="0"/>
              <a:t>, pa </a:t>
            </a:r>
            <a:r>
              <a:rPr lang="en-US" sz="2400" dirty="0" err="1" smtClean="0"/>
              <a:t>ga</a:t>
            </a:r>
            <a:r>
              <a:rPr lang="sr-Latn-RS" sz="2400" dirty="0" smtClean="0"/>
              <a:t> </a:t>
            </a:r>
            <a:r>
              <a:rPr lang="en-US" sz="2400" dirty="0" smtClean="0"/>
              <a:t>j</a:t>
            </a:r>
            <a:r>
              <a:rPr lang="sr-Latn-RS" sz="2400" dirty="0" smtClean="0"/>
              <a:t>e</a:t>
            </a:r>
            <a:r>
              <a:rPr lang="en-US" sz="2400" dirty="0" smtClean="0"/>
              <a:t> </a:t>
            </a:r>
            <a:r>
              <a:rPr lang="sr-Latn-RS" sz="2400" dirty="0" smtClean="0"/>
              <a:t>zato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sr-Latn-RS" sz="2400" dirty="0" smtClean="0"/>
              <a:t>ško</a:t>
            </a:r>
            <a:r>
              <a:rPr lang="sr-Latn-RS" sz="2400" dirty="0"/>
              <a:t> </a:t>
            </a:r>
            <a:r>
              <a:rPr lang="sr-Latn-RS" sz="2400" dirty="0" smtClean="0"/>
              <a:t>jasno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definisati</a:t>
            </a:r>
            <a:r>
              <a:rPr lang="sr-Latn-RS" sz="2400" dirty="0" smtClean="0"/>
              <a:t>.</a:t>
            </a:r>
          </a:p>
          <a:p>
            <a:r>
              <a:rPr lang="sr-Latn-RS" sz="2400" dirty="0" smtClean="0"/>
              <a:t>Domen privatnog života preciznije je odredila </a:t>
            </a:r>
            <a:r>
              <a:rPr lang="en-US" sz="2400" dirty="0" err="1" smtClean="0"/>
              <a:t>Evropska</a:t>
            </a:r>
            <a:r>
              <a:rPr lang="en-US" sz="2400" dirty="0" smtClean="0"/>
              <a:t> </a:t>
            </a:r>
            <a:r>
              <a:rPr lang="en-US" sz="2400" dirty="0" err="1"/>
              <a:t>komisija</a:t>
            </a:r>
            <a:r>
              <a:rPr lang="en-US" sz="2400" dirty="0"/>
              <a:t> u </a:t>
            </a:r>
            <a:r>
              <a:rPr lang="en-US" sz="2400" dirty="0" err="1"/>
              <a:t>svom</a:t>
            </a:r>
            <a:r>
              <a:rPr lang="en-US" sz="2400" dirty="0"/>
              <a:t> </a:t>
            </a:r>
            <a:r>
              <a:rPr lang="en-US" sz="2400" dirty="0" err="1"/>
              <a:t>izveštaju</a:t>
            </a:r>
            <a:r>
              <a:rPr lang="en-US" sz="2400" dirty="0"/>
              <a:t> </a:t>
            </a:r>
            <a:r>
              <a:rPr lang="sr-Latn-RS" sz="2400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predmet</a:t>
            </a:r>
            <a:r>
              <a:rPr lang="sr-Latn-RS" sz="2400" dirty="0" smtClean="0"/>
              <a:t>u</a:t>
            </a:r>
            <a:r>
              <a:rPr lang="en-US" sz="2400" dirty="0" smtClean="0"/>
              <a:t> </a:t>
            </a:r>
            <a:r>
              <a:rPr lang="en-US" sz="2400" dirty="0"/>
              <a:t>Van </a:t>
            </a:r>
            <a:r>
              <a:rPr lang="en-US" sz="2400" dirty="0" err="1"/>
              <a:t>Ostervijk</a:t>
            </a:r>
            <a:r>
              <a:rPr lang="en-US" sz="2400" dirty="0"/>
              <a:t> </a:t>
            </a:r>
            <a:r>
              <a:rPr lang="en-US" sz="2400" dirty="0" err="1"/>
              <a:t>protiv</a:t>
            </a:r>
            <a:r>
              <a:rPr lang="en-US" sz="2400" dirty="0"/>
              <a:t> </a:t>
            </a:r>
            <a:r>
              <a:rPr lang="en-US" sz="2400" dirty="0" err="1" smtClean="0"/>
              <a:t>Belgije</a:t>
            </a:r>
            <a:r>
              <a:rPr lang="en-US" sz="2400" dirty="0" smtClean="0"/>
              <a:t> </a:t>
            </a:r>
            <a:r>
              <a:rPr lang="en-US" sz="2400" dirty="0" err="1"/>
              <a:t>iz</a:t>
            </a:r>
            <a:r>
              <a:rPr lang="en-US" sz="2400" dirty="0"/>
              <a:t> 1979. </a:t>
            </a:r>
            <a:r>
              <a:rPr lang="en-US" sz="2400" dirty="0" err="1" smtClean="0"/>
              <a:t>godine</a:t>
            </a:r>
            <a:r>
              <a:rPr lang="sr-Latn-RS" sz="2400" dirty="0"/>
              <a:t> </a:t>
            </a:r>
            <a:r>
              <a:rPr lang="sr-Latn-RS" sz="2400" dirty="0" smtClean="0"/>
              <a:t>gde se navodi:</a:t>
            </a:r>
          </a:p>
          <a:p>
            <a:r>
              <a:rPr lang="en-US" sz="2400" dirty="0"/>
              <a:t>„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poštovanje</a:t>
            </a:r>
            <a:r>
              <a:rPr lang="en-US" sz="2400" dirty="0"/>
              <a:t> „</a:t>
            </a:r>
            <a:r>
              <a:rPr lang="en-US" sz="2400" dirty="0" err="1"/>
              <a:t>privatnog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” </a:t>
            </a:r>
            <a:r>
              <a:rPr lang="en-US" sz="2400" dirty="0" err="1"/>
              <a:t>jeste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privatnu</a:t>
            </a:r>
            <a:r>
              <a:rPr lang="en-US" sz="2400" dirty="0"/>
              <a:t> </a:t>
            </a:r>
            <a:r>
              <a:rPr lang="en-US" sz="2400" dirty="0" err="1"/>
              <a:t>sferu</a:t>
            </a:r>
            <a:r>
              <a:rPr lang="en-US" sz="2400" dirty="0"/>
              <a:t>,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čoveka</a:t>
            </a:r>
            <a:r>
              <a:rPr lang="en-US" sz="2400" dirty="0"/>
              <a:t> da </a:t>
            </a:r>
            <a:r>
              <a:rPr lang="en-US" sz="2400" dirty="0" err="1"/>
              <a:t>živi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</a:t>
            </a:r>
            <a:r>
              <a:rPr lang="en-US" sz="2400" dirty="0" err="1"/>
              <a:t>želi</a:t>
            </a:r>
            <a:r>
              <a:rPr lang="en-US" sz="2400" dirty="0"/>
              <a:t>, </a:t>
            </a:r>
            <a:r>
              <a:rPr lang="en-US" sz="2400" dirty="0" err="1"/>
              <a:t>zaštićen</a:t>
            </a:r>
            <a:r>
              <a:rPr lang="en-US" sz="2400" dirty="0"/>
              <a:t> od </a:t>
            </a:r>
            <a:r>
              <a:rPr lang="en-US" sz="2400" dirty="0" err="1"/>
              <a:t>javnosti</a:t>
            </a:r>
            <a:r>
              <a:rPr lang="en-US" sz="2400" dirty="0"/>
              <a:t>,” </a:t>
            </a:r>
            <a:r>
              <a:rPr lang="sr-Latn-RS" sz="2400" dirty="0" smtClean="0"/>
              <a:t>uz dodatak da</a:t>
            </a:r>
            <a:r>
              <a:rPr lang="en-US" sz="2400" dirty="0" smtClean="0"/>
              <a:t> </a:t>
            </a:r>
            <a:r>
              <a:rPr lang="en-US" sz="2400" dirty="0"/>
              <a:t>„do </a:t>
            </a:r>
            <a:r>
              <a:rPr lang="en-US" sz="2400" dirty="0" err="1"/>
              <a:t>izvesne</a:t>
            </a:r>
            <a:r>
              <a:rPr lang="en-US" sz="2400" dirty="0"/>
              <a:t> mere </a:t>
            </a:r>
            <a:r>
              <a:rPr lang="en-US" sz="2400" dirty="0" err="1"/>
              <a:t>obuhvata</a:t>
            </a:r>
            <a:r>
              <a:rPr lang="en-US" sz="2400" dirty="0"/>
              <a:t> i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uspostavljanje</a:t>
            </a:r>
            <a:r>
              <a:rPr lang="en-US" sz="2400" dirty="0"/>
              <a:t> i </a:t>
            </a:r>
            <a:r>
              <a:rPr lang="en-US" sz="2400" dirty="0" err="1"/>
              <a:t>negovanje</a:t>
            </a:r>
            <a:r>
              <a:rPr lang="en-US" sz="2400" dirty="0"/>
              <a:t> </a:t>
            </a:r>
            <a:r>
              <a:rPr lang="en-US" sz="2400" dirty="0" err="1"/>
              <a:t>odnosa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drugim</a:t>
            </a:r>
            <a:r>
              <a:rPr lang="en-US" sz="2400" dirty="0"/>
              <a:t> </a:t>
            </a:r>
            <a:r>
              <a:rPr lang="en-US" sz="2400" dirty="0" err="1" smtClean="0"/>
              <a:t>ljud</a:t>
            </a:r>
            <a:r>
              <a:rPr lang="sr-Latn-RS" sz="2400" dirty="0" smtClean="0"/>
              <a:t>ima</a:t>
            </a:r>
            <a:r>
              <a:rPr lang="en-US" sz="2400" dirty="0" smtClean="0"/>
              <a:t>, </a:t>
            </a:r>
            <a:r>
              <a:rPr lang="en-US" sz="2400" dirty="0" err="1"/>
              <a:t>naročito</a:t>
            </a:r>
            <a:r>
              <a:rPr lang="en-US" sz="2400" dirty="0"/>
              <a:t> u </a:t>
            </a:r>
            <a:r>
              <a:rPr lang="en-US" sz="2400" dirty="0" err="1"/>
              <a:t>emocionalnoj</a:t>
            </a:r>
            <a:r>
              <a:rPr lang="en-US" sz="2400" dirty="0"/>
              <a:t> </a:t>
            </a:r>
            <a:r>
              <a:rPr lang="en-US" sz="2400" dirty="0" err="1"/>
              <a:t>sferi</a:t>
            </a:r>
            <a:r>
              <a:rPr lang="en-US" sz="2400" dirty="0"/>
              <a:t>, </a:t>
            </a:r>
            <a:r>
              <a:rPr lang="en-US" sz="2400" dirty="0" err="1"/>
              <a:t>radi</a:t>
            </a:r>
            <a:r>
              <a:rPr lang="en-US" sz="2400" dirty="0"/>
              <a:t> </a:t>
            </a:r>
            <a:r>
              <a:rPr lang="en-US" sz="2400" dirty="0" err="1"/>
              <a:t>razvijanja</a:t>
            </a:r>
            <a:r>
              <a:rPr lang="en-US" sz="2400" dirty="0"/>
              <a:t> i </a:t>
            </a:r>
            <a:r>
              <a:rPr lang="en-US" sz="2400" dirty="0" err="1" smtClean="0"/>
              <a:t>zadovoljavanja</a:t>
            </a:r>
            <a:r>
              <a:rPr lang="en-US" sz="2400" dirty="0" smtClean="0"/>
              <a:t> </a:t>
            </a:r>
            <a:r>
              <a:rPr lang="en-US" sz="2400" dirty="0" err="1"/>
              <a:t>sopstvene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 smtClean="0"/>
              <a:t>”</a:t>
            </a:r>
            <a:r>
              <a:rPr lang="sr-Latn-R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8931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04617B"/>
                </a:solidFill>
                <a:latin typeface="+mn-lt"/>
              </a:rPr>
              <a:t>Pravo na privatni život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2400" dirty="0"/>
              <a:t>Na osnovu </a:t>
            </a:r>
            <a:r>
              <a:rPr lang="sr-Latn-RS" sz="2400" dirty="0" smtClean="0"/>
              <a:t>prakse </a:t>
            </a:r>
            <a:r>
              <a:rPr lang="sr-Latn-RS" sz="2400" dirty="0"/>
              <a:t>E</a:t>
            </a:r>
            <a:r>
              <a:rPr lang="sr-Latn-RS" sz="2400" dirty="0" smtClean="0"/>
              <a:t>vropskog suda za ljudska prava, možemo zaključiti da aktivnosti koje podrazumevamo pod „privatnim životom“ </a:t>
            </a:r>
            <a:r>
              <a:rPr lang="sr-Latn-RS" sz="2400" dirty="0"/>
              <a:t>čine: </a:t>
            </a:r>
            <a:endParaRPr lang="sr-Latn-RS" sz="2400" dirty="0" smtClean="0"/>
          </a:p>
          <a:p>
            <a:r>
              <a:rPr lang="sr-Latn-RS" sz="2400" dirty="0" smtClean="0"/>
              <a:t>uspostavljanje </a:t>
            </a:r>
            <a:r>
              <a:rPr lang="sr-Latn-RS" sz="2400" dirty="0"/>
              <a:t>i razvijanje </a:t>
            </a:r>
            <a:r>
              <a:rPr lang="sr-Latn-RS" sz="2400" dirty="0" smtClean="0"/>
              <a:t>odnosa </a:t>
            </a:r>
            <a:r>
              <a:rPr lang="sr-Latn-RS" sz="2400" dirty="0"/>
              <a:t>sa drugim pojedincima, prikupljanje, držanje i upotreba tajnih podataka, korišćenje imena, prava transeksualaca i homoseksualaca i poštovanje ličnog integriteta.</a:t>
            </a:r>
          </a:p>
          <a:p>
            <a:r>
              <a:rPr lang="vi-VN" sz="2400" dirty="0" smtClean="0"/>
              <a:t>Važno</a:t>
            </a:r>
            <a:r>
              <a:rPr lang="sr-Latn-RS" sz="2400" dirty="0" smtClean="0"/>
              <a:t> je </a:t>
            </a:r>
            <a:r>
              <a:rPr lang="vi-VN" sz="2400" dirty="0" smtClean="0"/>
              <a:t> </a:t>
            </a:r>
            <a:r>
              <a:rPr lang="vi-VN" sz="2400" dirty="0"/>
              <a:t>napomenuti da se pod privatnim </a:t>
            </a:r>
            <a:r>
              <a:rPr lang="vi-VN" sz="2400" dirty="0" smtClean="0"/>
              <a:t>odnosima</a:t>
            </a:r>
            <a:r>
              <a:rPr lang="sr-Latn-RS" sz="2400" dirty="0" smtClean="0"/>
              <a:t> ne podrazumevaju samo porodični odnosi već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vi-VN" sz="2400" dirty="0" smtClean="0"/>
              <a:t> </a:t>
            </a:r>
            <a:r>
              <a:rPr lang="sr-Latn-RS" sz="2400" dirty="0" smtClean="0"/>
              <a:t>i drugi odnosi zaštićeni </a:t>
            </a:r>
            <a:r>
              <a:rPr lang="vi-VN" sz="2400" dirty="0" smtClean="0"/>
              <a:t>član</a:t>
            </a:r>
            <a:r>
              <a:rPr lang="sr-Latn-RS" sz="2400" dirty="0" smtClean="0"/>
              <a:t>om</a:t>
            </a:r>
            <a:r>
              <a:rPr lang="vi-VN" sz="2400" dirty="0" smtClean="0"/>
              <a:t> </a:t>
            </a:r>
            <a:r>
              <a:rPr lang="vi-VN" sz="2400" dirty="0"/>
              <a:t>8. Evropske konvencije</a:t>
            </a:r>
            <a:r>
              <a:rPr lang="vi-VN" sz="2400" dirty="0" smtClean="0"/>
              <a:t>.</a:t>
            </a:r>
            <a:endParaRPr lang="sr-Latn-RS" sz="2400" dirty="0" smtClean="0"/>
          </a:p>
          <a:p>
            <a:r>
              <a:rPr lang="vi-VN" sz="2400" dirty="0" smtClean="0"/>
              <a:t> </a:t>
            </a:r>
            <a:r>
              <a:rPr lang="vi-VN" sz="2400" dirty="0"/>
              <a:t>Na osnovu </a:t>
            </a:r>
            <a:r>
              <a:rPr lang="sr-Latn-RS" sz="2400" dirty="0" smtClean="0"/>
              <a:t>odluke</a:t>
            </a:r>
            <a:r>
              <a:rPr lang="vi-VN" sz="2400" dirty="0" smtClean="0"/>
              <a:t> </a:t>
            </a:r>
            <a:r>
              <a:rPr lang="vi-VN" sz="2400" dirty="0"/>
              <a:t>Suda, </a:t>
            </a:r>
            <a:r>
              <a:rPr lang="sr-Latn-RS" sz="2400" dirty="0" smtClean="0"/>
              <a:t>odlučeno je da te</a:t>
            </a:r>
            <a:r>
              <a:rPr lang="vi-VN" sz="2400" dirty="0" smtClean="0"/>
              <a:t> odnos</a:t>
            </a:r>
            <a:r>
              <a:rPr lang="sr-Latn-RS" sz="2400" dirty="0" smtClean="0"/>
              <a:t>e</a:t>
            </a:r>
            <a:r>
              <a:rPr lang="vi-VN" sz="2400" dirty="0" smtClean="0"/>
              <a:t> </a:t>
            </a:r>
            <a:r>
              <a:rPr lang="vi-VN" sz="2400" dirty="0"/>
              <a:t>obuhvataju: </a:t>
            </a:r>
            <a:r>
              <a:rPr lang="vi-VN" sz="2400" dirty="0" smtClean="0"/>
              <a:t>odnos </a:t>
            </a:r>
            <a:r>
              <a:rPr lang="vi-VN" sz="2400" dirty="0"/>
              <a:t>između deteta i hraniteljske </a:t>
            </a:r>
            <a:r>
              <a:rPr lang="vi-VN" sz="2400" dirty="0" smtClean="0"/>
              <a:t>porodice, odnos </a:t>
            </a:r>
            <a:r>
              <a:rPr lang="vi-VN" sz="2400" dirty="0"/>
              <a:t>između nevenčanog para, </a:t>
            </a:r>
            <a:r>
              <a:rPr lang="vi-VN" sz="2400" dirty="0" smtClean="0"/>
              <a:t>odnos </a:t>
            </a:r>
            <a:r>
              <a:rPr lang="vi-VN" sz="2400" dirty="0"/>
              <a:t>između homoseksualaca i njihovih partnera, sa ili bez dece, kao i </a:t>
            </a:r>
            <a:r>
              <a:rPr lang="vi-VN" sz="2400" dirty="0" smtClean="0"/>
              <a:t>odnos </a:t>
            </a:r>
            <a:r>
              <a:rPr lang="vi-VN" sz="2400" dirty="0"/>
              <a:t>između vanbračnog deteta i </a:t>
            </a:r>
            <a:r>
              <a:rPr lang="vi-VN" sz="2400" dirty="0" smtClean="0"/>
              <a:t>biološkog </a:t>
            </a:r>
            <a:r>
              <a:rPr lang="vi-VN" sz="2400" dirty="0"/>
              <a:t>oca.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6686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+mn-lt"/>
              </a:rPr>
              <a:t>Uspostavljanje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i </a:t>
            </a:r>
            <a:r>
              <a:rPr lang="en-US" sz="3200" dirty="0" err="1">
                <a:latin typeface="+mn-lt"/>
              </a:rPr>
              <a:t>razvijanje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odnosa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drugim</a:t>
            </a:r>
            <a:r>
              <a:rPr lang="en-US" sz="3200" dirty="0">
                <a:latin typeface="+mn-lt"/>
              </a:rPr>
              <a:t> </a:t>
            </a:r>
            <a:r>
              <a:rPr lang="sr-Latn-RS" sz="3200" dirty="0" smtClean="0">
                <a:latin typeface="+mn-lt"/>
              </a:rPr>
              <a:t>licima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poštovanje</a:t>
            </a:r>
            <a:r>
              <a:rPr lang="en-US" sz="2400" dirty="0"/>
              <a:t> </a:t>
            </a:r>
            <a:r>
              <a:rPr lang="en-US" sz="2400" dirty="0" err="1"/>
              <a:t>privatnog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 </a:t>
            </a:r>
            <a:r>
              <a:rPr lang="en-US" sz="2400" dirty="0" err="1"/>
              <a:t>primenjuje</a:t>
            </a:r>
            <a:r>
              <a:rPr lang="en-US" sz="2400" dirty="0"/>
              <a:t> i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odnose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 smtClean="0"/>
              <a:t>pojedinac</a:t>
            </a:r>
            <a:r>
              <a:rPr lang="en-US" sz="2400" dirty="0" smtClean="0"/>
              <a:t> </a:t>
            </a:r>
            <a:r>
              <a:rPr lang="en-US" sz="2400" dirty="0" err="1"/>
              <a:t>gradi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sr-Latn-RS" sz="2400" dirty="0" smtClean="0"/>
              <a:t>drugim</a:t>
            </a:r>
            <a:r>
              <a:rPr lang="en-US" sz="2400" dirty="0" smtClean="0"/>
              <a:t> l</a:t>
            </a:r>
            <a:r>
              <a:rPr lang="sr-Latn-RS" sz="2400" dirty="0" smtClean="0"/>
              <a:t>icima</a:t>
            </a:r>
            <a:r>
              <a:rPr lang="en-US" sz="2400" dirty="0" smtClean="0"/>
              <a:t>. </a:t>
            </a:r>
            <a:endParaRPr lang="sr-Latn-RS" sz="2400" dirty="0" smtClean="0"/>
          </a:p>
          <a:p>
            <a:r>
              <a:rPr lang="sr-Latn-RS" sz="2400" dirty="0" smtClean="0"/>
              <a:t>Evropski sud za ljudska prava</a:t>
            </a:r>
            <a:r>
              <a:rPr lang="en-US" sz="2400" dirty="0" smtClean="0"/>
              <a:t> </a:t>
            </a:r>
            <a:r>
              <a:rPr lang="sr-Latn-RS" sz="2400" dirty="0" smtClean="0"/>
              <a:t>doneo te tu odluku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slučaju</a:t>
            </a:r>
            <a:r>
              <a:rPr lang="en-US" sz="2400" dirty="0"/>
              <a:t> </a:t>
            </a:r>
            <a:r>
              <a:rPr lang="en-US" sz="2400" dirty="0" err="1"/>
              <a:t>Nemec</a:t>
            </a:r>
            <a:r>
              <a:rPr lang="en-US" sz="2400" dirty="0"/>
              <a:t> </a:t>
            </a:r>
            <a:r>
              <a:rPr lang="en-US" sz="2400" dirty="0" err="1"/>
              <a:t>protiv</a:t>
            </a:r>
            <a:r>
              <a:rPr lang="en-US" sz="2400" dirty="0"/>
              <a:t> </a:t>
            </a:r>
            <a:r>
              <a:rPr lang="en-US" sz="2400" dirty="0" err="1" smtClean="0"/>
              <a:t>Nemačke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/>
              <a:t>1992. </a:t>
            </a:r>
            <a:r>
              <a:rPr lang="en-US" sz="2400" dirty="0" err="1" smtClean="0"/>
              <a:t>godine</a:t>
            </a:r>
            <a:r>
              <a:rPr lang="sr-Latn-RS" sz="2400" dirty="0" smtClean="0"/>
              <a:t> sa odrazloženjem da bi</a:t>
            </a:r>
            <a:r>
              <a:rPr lang="en-US" sz="2400" dirty="0" smtClean="0"/>
              <a:t> </a:t>
            </a:r>
            <a:r>
              <a:rPr lang="en-US" sz="2400" dirty="0" err="1" smtClean="0"/>
              <a:t>bilo</a:t>
            </a:r>
            <a:r>
              <a:rPr lang="en-US" sz="2400" dirty="0" smtClean="0"/>
              <a:t> </a:t>
            </a:r>
            <a:r>
              <a:rPr lang="en-US" sz="2400" dirty="0" err="1"/>
              <a:t>previše</a:t>
            </a:r>
            <a:r>
              <a:rPr lang="en-US" sz="2400" dirty="0"/>
              <a:t> </a:t>
            </a:r>
            <a:r>
              <a:rPr lang="en-US" sz="2400" dirty="0" err="1"/>
              <a:t>restriktivno</a:t>
            </a:r>
            <a:r>
              <a:rPr lang="en-US" sz="2400" dirty="0"/>
              <a:t> </a:t>
            </a:r>
            <a:r>
              <a:rPr lang="en-US" sz="2400" dirty="0" err="1"/>
              <a:t>ograničiti</a:t>
            </a:r>
            <a:r>
              <a:rPr lang="en-US" sz="2400" dirty="0"/>
              <a:t> </a:t>
            </a:r>
            <a:r>
              <a:rPr lang="en-US" sz="2400" dirty="0" err="1"/>
              <a:t>ovaj</a:t>
            </a:r>
            <a:r>
              <a:rPr lang="en-US" sz="2400" dirty="0"/>
              <a:t> </a:t>
            </a:r>
            <a:r>
              <a:rPr lang="en-US" sz="2400" dirty="0" err="1"/>
              <a:t>pojam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 smtClean="0"/>
              <a:t>unutrašnju</a:t>
            </a:r>
            <a:r>
              <a:rPr lang="en-US" sz="2400" dirty="0" smtClean="0"/>
              <a:t> </a:t>
            </a:r>
            <a:r>
              <a:rPr lang="en-US" sz="2400" dirty="0" err="1" smtClean="0"/>
              <a:t>sferu</a:t>
            </a:r>
            <a:r>
              <a:rPr lang="sr-Latn-RS" sz="2400" dirty="0" smtClean="0"/>
              <a:t>, </a:t>
            </a:r>
            <a:r>
              <a:rPr lang="sr-Latn-RS" sz="2400" dirty="0"/>
              <a:t>isključujući u potpunosti spoljašnji svet koji se nalazi izvan tog </a:t>
            </a:r>
            <a:r>
              <a:rPr lang="sr-Latn-RS" sz="2400" dirty="0" smtClean="0"/>
              <a:t>kruga.</a:t>
            </a:r>
          </a:p>
          <a:p>
            <a:r>
              <a:rPr lang="sr-Latn-RS" sz="2400" dirty="0" smtClean="0"/>
              <a:t>Pod tim vezama </a:t>
            </a:r>
            <a:r>
              <a:rPr lang="en-US" sz="2400" dirty="0" err="1" smtClean="0"/>
              <a:t>misli</a:t>
            </a:r>
            <a:r>
              <a:rPr lang="sr-Latn-RS" sz="2400" dirty="0" smtClean="0"/>
              <a:t> se</a:t>
            </a:r>
            <a:r>
              <a:rPr lang="en-US" sz="2400" dirty="0" smtClean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veze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odnose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upostavljanje</a:t>
            </a:r>
            <a:r>
              <a:rPr lang="en-US" sz="2400" dirty="0"/>
              <a:t> </a:t>
            </a:r>
            <a:r>
              <a:rPr lang="en-US" sz="2400" dirty="0" err="1"/>
              <a:t>prijateljstava</a:t>
            </a:r>
            <a:r>
              <a:rPr lang="en-US" sz="2400" dirty="0"/>
              <a:t> i </a:t>
            </a:r>
            <a:r>
              <a:rPr lang="en-US" sz="2400" dirty="0" err="1"/>
              <a:t>seksualnih</a:t>
            </a:r>
            <a:r>
              <a:rPr lang="en-US" sz="2400" dirty="0"/>
              <a:t> </a:t>
            </a:r>
            <a:r>
              <a:rPr lang="en-US" sz="2400" dirty="0" err="1"/>
              <a:t>odnosa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</a:t>
            </a:r>
            <a:r>
              <a:rPr lang="en-US" sz="2400" dirty="0" smtClean="0"/>
              <a:t>i </a:t>
            </a:r>
            <a:r>
              <a:rPr lang="en-US" sz="2400" dirty="0" err="1" smtClean="0"/>
              <a:t>uspostavljanje</a:t>
            </a:r>
            <a:r>
              <a:rPr lang="en-US" sz="2400" dirty="0" smtClean="0"/>
              <a:t> </a:t>
            </a:r>
            <a:r>
              <a:rPr lang="en-US" sz="2400" dirty="0" err="1"/>
              <a:t>poslovnih</a:t>
            </a:r>
            <a:r>
              <a:rPr lang="en-US" sz="2400" dirty="0"/>
              <a:t> </a:t>
            </a:r>
            <a:r>
              <a:rPr lang="en-US" sz="2400" dirty="0" err="1"/>
              <a:t>veza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3702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+mn-lt"/>
              </a:rPr>
              <a:t>Prikupljanje</a:t>
            </a:r>
            <a:r>
              <a:rPr lang="pl-PL" sz="3200" dirty="0">
                <a:latin typeface="+mn-lt"/>
              </a:rPr>
              <a:t>, držanje i upotreba tajnih podataka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2400" dirty="0" smtClean="0"/>
              <a:t>Skupljanje i upotreba podataka o građanima danas je, zahvaljujići pojavi Interneta, sigurno jedna od najraspravljanijih tema iz domena ludskih prava uopšte. </a:t>
            </a:r>
          </a:p>
          <a:p>
            <a:r>
              <a:rPr lang="sr-Latn-RS" sz="2400" dirty="0" smtClean="0"/>
              <a:t>Iako </a:t>
            </a:r>
            <a:r>
              <a:rPr lang="sr-Latn-RS" sz="2400" dirty="0"/>
              <a:t>vlasti redovno prikupljaju i čuvaju osetljive podatke o </a:t>
            </a:r>
            <a:r>
              <a:rPr lang="sr-Latn-RS" sz="2400" dirty="0" smtClean="0"/>
              <a:t>građanima </a:t>
            </a:r>
            <a:r>
              <a:rPr lang="sr-Latn-RS" sz="2400" dirty="0"/>
              <a:t>što samo po sebi nije nelegalno niti nelegitimno to ne znači i </a:t>
            </a:r>
            <a:r>
              <a:rPr lang="sr-Latn-RS" sz="2400" dirty="0" smtClean="0"/>
              <a:t>da je njihova upotreba </a:t>
            </a:r>
            <a:r>
              <a:rPr lang="sr-Latn-RS" sz="2400" dirty="0"/>
              <a:t>uvek </a:t>
            </a:r>
            <a:r>
              <a:rPr lang="sr-Latn-RS" sz="2400" dirty="0" smtClean="0"/>
              <a:t>i dozvoljena.</a:t>
            </a:r>
          </a:p>
          <a:p>
            <a:r>
              <a:rPr lang="sr-Latn-RS" sz="2400" dirty="0" smtClean="0"/>
              <a:t>Glavno</a:t>
            </a:r>
            <a:r>
              <a:rPr lang="vi-VN" sz="2400" dirty="0" smtClean="0"/>
              <a:t> pitanj</a:t>
            </a:r>
            <a:r>
              <a:rPr lang="sr-Latn-RS" sz="2400" dirty="0" smtClean="0"/>
              <a:t>e</a:t>
            </a:r>
            <a:r>
              <a:rPr lang="vi-VN" sz="2400" dirty="0" smtClean="0"/>
              <a:t> </a:t>
            </a:r>
            <a:r>
              <a:rPr lang="vi-VN" sz="2400" dirty="0"/>
              <a:t>koje se postavlja u ovom domenu jeste pristup dosijeima u kojima se čuvaju informacije o pojedincima. Kada odlučuje o ovom pitanju, Sud uvek polazi od prirode same informacije i razmatra da li se ona odnosi na pojedinčev privatni i porodični život, ili je u pitanju pravo na pristup </a:t>
            </a:r>
            <a:r>
              <a:rPr lang="vi-VN" sz="2400" dirty="0" smtClean="0"/>
              <a:t>informacijama</a:t>
            </a:r>
            <a:r>
              <a:rPr lang="sr-Latn-R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8177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Constantia" pitchFamily="18" charset="0"/>
              </a:rPr>
              <a:t>Prikupljanje, držanje i upotreba tajnih podataka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sz="2400" dirty="0">
                <a:latin typeface="Constantia" pitchFamily="18" charset="0"/>
              </a:rPr>
              <a:t>Ali čak i javne informacije mogu biti zaštićene članom 8. ukoliko su sistematski skupljane i čuvane u arhivima, posebno ukoliko se odnose na daleku prošlost određenog lica</a:t>
            </a:r>
            <a:r>
              <a:rPr lang="vi-VN" sz="2400" dirty="0" smtClean="0">
                <a:latin typeface="Constantia" pitchFamily="18" charset="0"/>
              </a:rPr>
              <a:t>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vi-VN" sz="2400" dirty="0" smtClean="0">
                <a:latin typeface="Constantia" pitchFamily="18" charset="0"/>
              </a:rPr>
              <a:t>Prikupljanje </a:t>
            </a:r>
            <a:r>
              <a:rPr lang="vi-VN" sz="2400" dirty="0">
                <a:latin typeface="Constantia" pitchFamily="18" charset="0"/>
              </a:rPr>
              <a:t>podataka od strane privatnih lica takođe može dovesti do odgovornosti države, i to onda </a:t>
            </a:r>
            <a:r>
              <a:rPr lang="vi-VN" sz="2400" dirty="0" smtClean="0">
                <a:latin typeface="Constantia" pitchFamily="18" charset="0"/>
              </a:rPr>
              <a:t>kada </a:t>
            </a:r>
            <a:r>
              <a:rPr lang="vi-VN" sz="2400" dirty="0">
                <a:latin typeface="Constantia" pitchFamily="18" charset="0"/>
              </a:rPr>
              <a:t>sudovi narede otkrivanje </a:t>
            </a:r>
            <a:r>
              <a:rPr lang="sr-Latn-RS" sz="2400" dirty="0" smtClean="0">
                <a:latin typeface="Constantia" pitchFamily="18" charset="0"/>
              </a:rPr>
              <a:t>tih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informacija, ili domaći zakoni propuste da pruže pojedincu </a:t>
            </a:r>
            <a:r>
              <a:rPr lang="vi-VN" sz="2400" dirty="0" smtClean="0">
                <a:latin typeface="Constantia" pitchFamily="18" charset="0"/>
              </a:rPr>
              <a:t>adekvatnu </a:t>
            </a:r>
            <a:r>
              <a:rPr lang="vi-VN" sz="2400" dirty="0">
                <a:latin typeface="Constantia" pitchFamily="18" charset="0"/>
              </a:rPr>
              <a:t>zaštitu od objavljivanja </a:t>
            </a:r>
            <a:r>
              <a:rPr lang="sr-Latn-RS" sz="2400" dirty="0" smtClean="0">
                <a:latin typeface="Constantia" pitchFamily="18" charset="0"/>
              </a:rPr>
              <a:t>ta</a:t>
            </a:r>
            <a:r>
              <a:rPr lang="vi-VN" sz="2400" dirty="0" smtClean="0">
                <a:latin typeface="Constantia" pitchFamily="18" charset="0"/>
              </a:rPr>
              <a:t>kvih </a:t>
            </a:r>
            <a:r>
              <a:rPr lang="vi-VN" sz="2400" dirty="0">
                <a:latin typeface="Constantia" pitchFamily="18" charset="0"/>
              </a:rPr>
              <a:t>informacija</a:t>
            </a:r>
            <a:r>
              <a:rPr lang="vi-VN" sz="2400" dirty="0" smtClean="0">
                <a:latin typeface="Constantia" pitchFamily="18" charset="0"/>
              </a:rPr>
              <a:t>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P</a:t>
            </a:r>
            <a:r>
              <a:rPr lang="vi-VN" sz="2400" dirty="0" smtClean="0">
                <a:latin typeface="Constantia" pitchFamily="18" charset="0"/>
              </a:rPr>
              <a:t>risluškuje privatn</a:t>
            </a:r>
            <a:r>
              <a:rPr lang="sr-Latn-RS" sz="2400" dirty="0" smtClean="0">
                <a:latin typeface="Constantia" pitchFamily="18" charset="0"/>
              </a:rPr>
              <a:t>e</a:t>
            </a:r>
            <a:r>
              <a:rPr lang="vi-VN" sz="2400" dirty="0" smtClean="0">
                <a:latin typeface="Constantia" pitchFamily="18" charset="0"/>
              </a:rPr>
              <a:t> komunikacij</a:t>
            </a:r>
            <a:r>
              <a:rPr lang="sr-Latn-RS" sz="2400" dirty="0" smtClean="0">
                <a:latin typeface="Constantia" pitchFamily="18" charset="0"/>
              </a:rPr>
              <a:t>e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vi-VN" sz="2400" dirty="0">
                <a:latin typeface="Constantia" pitchFamily="18" charset="0"/>
              </a:rPr>
              <a:t>ulazi u domen privatnog života, bez obzira na </a:t>
            </a:r>
            <a:r>
              <a:rPr lang="sr-Latn-RS" sz="2400" dirty="0" smtClean="0">
                <a:latin typeface="Constantia" pitchFamily="18" charset="0"/>
              </a:rPr>
              <a:t>prirodu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sr-Latn-RS" sz="2400" dirty="0" smtClean="0">
                <a:latin typeface="Constantia" pitchFamily="18" charset="0"/>
              </a:rPr>
              <a:t>razgovora</a:t>
            </a:r>
            <a:r>
              <a:rPr lang="sr-Latn-RS" sz="2400" dirty="0">
                <a:latin typeface="Constantia" pitchFamily="18" charset="0"/>
              </a:rPr>
              <a:t> </a:t>
            </a:r>
            <a:r>
              <a:rPr lang="vi-VN" sz="2400" dirty="0" smtClean="0">
                <a:latin typeface="Constantia" pitchFamily="18" charset="0"/>
              </a:rPr>
              <a:t>koji </a:t>
            </a:r>
            <a:r>
              <a:rPr lang="sr-Latn-RS" sz="2400" dirty="0" smtClean="0">
                <a:latin typeface="Constantia" pitchFamily="18" charset="0"/>
              </a:rPr>
              <a:t>mogu</a:t>
            </a:r>
            <a:r>
              <a:rPr lang="vi-VN" sz="2400" dirty="0" smtClean="0">
                <a:latin typeface="Constantia" pitchFamily="18" charset="0"/>
              </a:rPr>
              <a:t> </a:t>
            </a:r>
            <a:r>
              <a:rPr lang="sr-Latn-RS" sz="2400" dirty="0" smtClean="0">
                <a:latin typeface="Constantia" pitchFamily="18" charset="0"/>
              </a:rPr>
              <a:t>biti od </a:t>
            </a:r>
            <a:r>
              <a:rPr lang="vi-VN" sz="2400" dirty="0" smtClean="0">
                <a:latin typeface="Constantia" pitchFamily="18" charset="0"/>
              </a:rPr>
              <a:t>javnog interesa</a:t>
            </a:r>
            <a:r>
              <a:rPr lang="sr-Latn-RS" sz="2400" dirty="0">
                <a:latin typeface="Constantia" pitchFamily="18" charset="0"/>
              </a:rPr>
              <a:t>.</a:t>
            </a:r>
            <a:endParaRPr lang="sr-Latn-RS" sz="2400" dirty="0" smtClean="0">
              <a:latin typeface="Constantia" pitchFamily="18" charset="0"/>
            </a:endParaRPr>
          </a:p>
          <a:p>
            <a:r>
              <a:rPr lang="sr-Latn-RS" sz="2400" dirty="0" smtClean="0">
                <a:latin typeface="Constantia" pitchFamily="18" charset="0"/>
              </a:rPr>
              <a:t>To važi i za razgovore pritvorenika sa porodicom</a:t>
            </a:r>
            <a:r>
              <a:rPr lang="sr-Latn-RS" sz="2400" dirty="0" smtClean="0"/>
              <a:t>.</a:t>
            </a:r>
            <a:endParaRPr lang="vi-VN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385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Constantia" pitchFamily="18" charset="0"/>
              </a:rPr>
              <a:t>Prikupljanje, držanje i upotreba tajnih podataka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2400" dirty="0"/>
              <a:t>Vlasti mogu u određenim </a:t>
            </a:r>
            <a:r>
              <a:rPr lang="sr-Latn-RS" sz="2400" dirty="0" smtClean="0"/>
              <a:t>slučajevima, </a:t>
            </a:r>
            <a:r>
              <a:rPr lang="sr-Latn-RS" sz="2400" dirty="0"/>
              <a:t>na osnovu odluke </a:t>
            </a:r>
            <a:r>
              <a:rPr lang="sr-Latn-RS" sz="2400" dirty="0" smtClean="0"/>
              <a:t>suda, </a:t>
            </a:r>
            <a:r>
              <a:rPr lang="sr-Latn-RS" sz="2400" dirty="0"/>
              <a:t>prikupljati osetljive informacije građana </a:t>
            </a:r>
            <a:r>
              <a:rPr lang="sr-Latn-RS" sz="2400" dirty="0" smtClean="0"/>
              <a:t>koje </a:t>
            </a:r>
            <a:r>
              <a:rPr lang="sr-Latn-RS" sz="2400" dirty="0"/>
              <a:t>bi inače </a:t>
            </a:r>
            <a:r>
              <a:rPr lang="sr-Latn-RS" sz="2400" dirty="0" smtClean="0"/>
              <a:t>bile zaštićene, ukoliko postoji zakonit </a:t>
            </a:r>
            <a:r>
              <a:rPr lang="sr-Latn-RS" sz="2400" dirty="0"/>
              <a:t>cilj zaštite nacionalne bezbednosti, javne bezbednosti, prava žrtava </a:t>
            </a:r>
            <a:r>
              <a:rPr lang="sr-Latn-RS" sz="2400" dirty="0" smtClean="0"/>
              <a:t>ili </a:t>
            </a:r>
            <a:r>
              <a:rPr lang="sr-Latn-RS" sz="2400" dirty="0"/>
              <a:t>prevencije </a:t>
            </a:r>
            <a:r>
              <a:rPr lang="sr-Latn-RS" sz="2400" dirty="0" smtClean="0"/>
              <a:t>kriminala.</a:t>
            </a:r>
          </a:p>
          <a:p>
            <a:r>
              <a:rPr lang="sr-Latn-RS" sz="2400" dirty="0" smtClean="0"/>
              <a:t>Ali </a:t>
            </a:r>
            <a:r>
              <a:rPr lang="vi-VN" sz="2400" dirty="0" smtClean="0"/>
              <a:t>i </a:t>
            </a:r>
            <a:r>
              <a:rPr lang="vi-VN" sz="2400" dirty="0"/>
              <a:t>sam zakon može biti problematičan, posebno kada se </a:t>
            </a:r>
            <a:r>
              <a:rPr lang="vi-VN" sz="2400" dirty="0" smtClean="0"/>
              <a:t>odnosi </a:t>
            </a:r>
            <a:r>
              <a:rPr lang="vi-VN" sz="2400" dirty="0"/>
              <a:t>na tajni nadzor terorističkih aktivnosti. </a:t>
            </a:r>
            <a:endParaRPr lang="sr-Latn-RS" sz="2400" dirty="0" smtClean="0"/>
          </a:p>
          <a:p>
            <a:r>
              <a:rPr lang="sr-Latn-RS" sz="2400" dirty="0" smtClean="0"/>
              <a:t>Problem u ovome je to što zahvaljujući globalnoj povezanosti informacije o građanima sakupljaju i institucije van jurisdikcije u kojoj građani žive tako da je praktično nemoguće odrediti odgovornost i sprovesti neophodne mere.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4588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</TotalTime>
  <Words>2392</Words>
  <Application>Microsoft Office PowerPoint</Application>
  <PresentationFormat>On-screen Show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Pravo na poštovanje privatnog i porodičnog života</vt:lpstr>
      <vt:lpstr>Prava privatnosti</vt:lpstr>
      <vt:lpstr>Član 8. konvencije o ljudskim pravima</vt:lpstr>
      <vt:lpstr>Pravo na privatni život</vt:lpstr>
      <vt:lpstr>Pravo na privatni život</vt:lpstr>
      <vt:lpstr>Uspostavljanje i razvijanje odnosa sa drugim licima</vt:lpstr>
      <vt:lpstr>Prikupljanje, držanje i upotreba tajnih podataka</vt:lpstr>
      <vt:lpstr>Prikupljanje, držanje i upotreba tajnih podataka</vt:lpstr>
      <vt:lpstr>Prikupljanje, držanje i upotreba tajnih podataka</vt:lpstr>
      <vt:lpstr>Zaštita prava LGBT osoba</vt:lpstr>
      <vt:lpstr>Zaštita prava LGBT osoba</vt:lpstr>
      <vt:lpstr>Pravo na poštovanje porodičnog života</vt:lpstr>
      <vt:lpstr>Porodični život</vt:lpstr>
      <vt:lpstr>Pravo na poštovanje porodičnog života</vt:lpstr>
      <vt:lpstr>Odnosi među partnerima</vt:lpstr>
      <vt:lpstr>Odnos između roditelja i dece</vt:lpstr>
      <vt:lpstr>Horizontalni porodični odnosi</vt:lpstr>
      <vt:lpstr>Porodični život lica lišenih slobode</vt:lpstr>
      <vt:lpstr>Deportacija i kršenje prava na porodični život</vt:lpstr>
      <vt:lpstr>Pravo na poštovanje privatnog i porodičnog života u Srbiji</vt:lpstr>
      <vt:lpstr>Pravo na privatnost </vt:lpstr>
      <vt:lpstr>Tajnost prepiske</vt:lpstr>
      <vt:lpstr>Tajnost prepiske</vt:lpstr>
      <vt:lpstr>Porodični život i porodica</vt:lpstr>
      <vt:lpstr>Porodični život i porodica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na poštovanje privatnog i porodičnog života</dc:title>
  <dc:creator>Vidovic PC</dc:creator>
  <cp:lastModifiedBy>Biljana Đorđević</cp:lastModifiedBy>
  <cp:revision>36</cp:revision>
  <dcterms:created xsi:type="dcterms:W3CDTF">2006-08-16T00:00:00Z</dcterms:created>
  <dcterms:modified xsi:type="dcterms:W3CDTF">2020-04-22T00:57:23Z</dcterms:modified>
</cp:coreProperties>
</file>