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9" r:id="rId6"/>
    <p:sldId id="258" r:id="rId7"/>
    <p:sldId id="260" r:id="rId8"/>
    <p:sldId id="263" r:id="rId9"/>
    <p:sldId id="261" r:id="rId10"/>
    <p:sldId id="262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F047B-6E7F-4C0C-AEAF-23BFCFAD7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87DE6-4D14-424A-8612-DB7A97915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3CD8B-3D4B-4B15-9422-00C27E6D4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2098D-C8C4-45AD-B280-1C429C189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8A621-7C4A-46FE-8364-4F59155FC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9122F-F1C0-4D37-A1D3-071AF475C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EAC0D-5C31-491F-A829-36B1BDE2F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2B0A2-A623-4B30-AC75-7835B9841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A0E57-0843-41BE-B83B-01E7746F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57595-94CB-4D81-AD0A-E89D699DD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2EC45-0D63-436B-B5B2-AB607B3F6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7E85A-9276-4FD9-8B31-B09B2870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F9A40-91BF-4AA4-86DE-354BEE580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E81D6-CC91-44D2-808D-41E6DA924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AFF6E-2B3C-4AB1-822A-0665C8CF3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4818-4A68-457B-AD31-F15F137EF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B444C-13CD-4FBD-AAFF-185C4C4B4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A6121-E6CD-4253-9FA1-0FB6F5411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5968-0529-452F-B53C-126E7C6EB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B1C16-FD03-4F60-9083-A014C6F9E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CEC62-7DC9-49A4-B384-F39B99518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B3D2-CC16-4DA1-99A2-98D9BB7CE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5EA79C-38E3-49E5-9420-7B664C39B66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460300-0873-47EC-99C1-F6028A200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8BF18B-A21F-4CF9-8DE0-BF49D736D3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721366-30A1-44A8-9F25-E3E2FBDB6B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300265"/>
          </a:xfrm>
        </p:spPr>
        <p:txBody>
          <a:bodyPr/>
          <a:lstStyle/>
          <a:p>
            <a:r>
              <a:rPr lang="sr-Latn-RS" dirty="0" smtClean="0"/>
              <a:t>Međunarodni s</a:t>
            </a:r>
            <a:r>
              <a:rPr lang="x-none" smtClean="0"/>
              <a:t>udovi</a:t>
            </a:r>
            <a:r>
              <a:rPr lang="sr-Latn-RS" dirty="0" smtClean="0"/>
              <a:t> i akcije država i NVO za zaštitu ljudskih prava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1500174"/>
            <a:ext cx="7000924" cy="413862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 smtClean="0"/>
              <a:t>Međuamerički</a:t>
            </a:r>
            <a:r>
              <a:rPr lang="sr-Latn-RS" dirty="0" smtClean="0"/>
              <a:t> sud za ljudska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dirty="0" smtClean="0"/>
              <a:t>Osnovan 1969., ima 7 sudija, sedište u </a:t>
            </a:r>
            <a:r>
              <a:rPr lang="sr-Latn-RS" sz="2000" dirty="0" err="1" smtClean="0"/>
              <a:t>Kostariki</a:t>
            </a:r>
            <a:r>
              <a:rPr lang="sr-Latn-RS" sz="2000" dirty="0" smtClean="0"/>
              <a:t>, ali nije stalni sud</a:t>
            </a:r>
          </a:p>
          <a:p>
            <a:r>
              <a:rPr lang="sr-Latn-RS" sz="2000" dirty="0" smtClean="0"/>
              <a:t>Po proceduri pravljen po uzoru na Evropski sud pre reforme 1998: predstavke se podnose </a:t>
            </a:r>
            <a:r>
              <a:rPr lang="sr-Latn-RS" sz="2000" dirty="0" err="1" smtClean="0"/>
              <a:t>Međuameričkoj</a:t>
            </a:r>
            <a:r>
              <a:rPr lang="sr-Latn-RS" sz="2000" dirty="0" smtClean="0"/>
              <a:t> komisiji za ljudska prava i države moraju da prihvate nadležnost (nadležnost nije obavezna)</a:t>
            </a:r>
          </a:p>
          <a:p>
            <a:r>
              <a:rPr lang="sr-Latn-RS" sz="2000" dirty="0" smtClean="0"/>
              <a:t>Veoma mali broj slučajeva</a:t>
            </a:r>
          </a:p>
          <a:p>
            <a:r>
              <a:rPr lang="sr-Latn-RS" sz="2000" dirty="0" smtClean="0"/>
              <a:t>Izdaje dosta privremenih mera ali ne postoje podaci kako se one poštuju</a:t>
            </a:r>
          </a:p>
          <a:p>
            <a:r>
              <a:rPr lang="sr-Latn-RS" sz="2000" dirty="0" smtClean="0"/>
              <a:t>Slučaj koji je ostavio traga je Velaskez Rodriges u sporu o nestalim osobama u </a:t>
            </a:r>
            <a:r>
              <a:rPr lang="sr-Latn-RS" sz="2000" dirty="0" smtClean="0"/>
              <a:t>Hondurasu</a:t>
            </a:r>
          </a:p>
          <a:p>
            <a:r>
              <a:rPr lang="en-GB" sz="2000" dirty="0" smtClean="0"/>
              <a:t>V</a:t>
            </a:r>
            <a:r>
              <a:rPr lang="sr-Latn-RS" sz="2000" dirty="0" smtClean="0"/>
              <a:t>isoke reparacije</a:t>
            </a:r>
            <a:endParaRPr lang="sr-Latn-RS" sz="2000" dirty="0" smtClean="0"/>
          </a:p>
          <a:p>
            <a:endParaRPr lang="sr-Latn-R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888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Afrički sud za ljudska i prava </a:t>
            </a:r>
            <a:r>
              <a:rPr lang="sr-Latn-RS" dirty="0" smtClean="0"/>
              <a:t>naroda osnovan 1998.</a:t>
            </a:r>
          </a:p>
          <a:p>
            <a:r>
              <a:rPr lang="sr-Latn-RS" dirty="0" smtClean="0"/>
              <a:t>Evropski sud pravde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Akcije </a:t>
            </a:r>
            <a:r>
              <a:rPr lang="sr-Latn-RS" dirty="0"/>
              <a:t>država radi zaštite ljudskih prava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sz="2000" dirty="0"/>
              <a:t>diplomatska </a:t>
            </a:r>
            <a:r>
              <a:rPr lang="sr-Latn-RS" sz="2000" dirty="0" smtClean="0"/>
              <a:t>zaštita (posebno važna ako država u kojoj se dešava kršenje ljp nije ratifikovala konvencije o ljudskim pravima)</a:t>
            </a:r>
            <a:endParaRPr lang="en-GB" sz="2000" dirty="0"/>
          </a:p>
          <a:p>
            <a:pPr lvl="0"/>
            <a:r>
              <a:rPr lang="sr-Latn-RS" sz="2000" dirty="0"/>
              <a:t>korišćenje diplomatskih sredstava (npr. demarši)</a:t>
            </a:r>
            <a:endParaRPr lang="en-GB" sz="2000" dirty="0"/>
          </a:p>
          <a:p>
            <a:pPr lvl="0"/>
            <a:r>
              <a:rPr lang="sr-Latn-RS" sz="2000" dirty="0"/>
              <a:t>međudržavne žalbe</a:t>
            </a:r>
            <a:endParaRPr lang="en-GB" sz="2000" dirty="0"/>
          </a:p>
          <a:p>
            <a:r>
              <a:rPr lang="sr-Latn-RS" sz="2000" dirty="0"/>
              <a:t>mere </a:t>
            </a:r>
            <a:r>
              <a:rPr lang="sr-Latn-RS" sz="2000" dirty="0" smtClean="0"/>
              <a:t>retorzije (upotreba ekonomskih mera za osiguranje poštovanja ljudskih prava)</a:t>
            </a:r>
            <a:endParaRPr lang="sr-Latn-RS" sz="2000" dirty="0"/>
          </a:p>
          <a:p>
            <a:r>
              <a:rPr lang="sr-Latn-RS" sz="2000" dirty="0"/>
              <a:t>protivmere (retalijacija</a:t>
            </a:r>
            <a:r>
              <a:rPr lang="sr-Latn-RS" sz="2000" dirty="0" smtClean="0"/>
              <a:t>): </a:t>
            </a:r>
            <a:r>
              <a:rPr lang="sr-Latn-RS" sz="1800" dirty="0" smtClean="0"/>
              <a:t>u tradicionalnoj doktrini, može ih koristiti samo država koja je žrtva nepoštovanjem obaveza prema prekršiocu, međutim sada</a:t>
            </a:r>
            <a:r>
              <a:rPr lang="sr-Latn-RS" sz="1800" i="1" dirty="0" smtClean="0"/>
              <a:t> actio popularis </a:t>
            </a:r>
            <a:r>
              <a:rPr lang="sr-Latn-RS" sz="1800" dirty="0" smtClean="0"/>
              <a:t>(da li režimi nastali nakon EU čine mogućnost reagovanja ekskluzivnom?)</a:t>
            </a:r>
            <a:endParaRPr lang="sr-Latn-RS" sz="1800" dirty="0"/>
          </a:p>
          <a:p>
            <a:r>
              <a:rPr lang="sr-Latn-RS" sz="2000" dirty="0"/>
              <a:t>ugovorne odredbe o poštovanju ljudskih prava</a:t>
            </a:r>
          </a:p>
          <a:p>
            <a:r>
              <a:rPr lang="sr-Latn-RS" sz="2000" dirty="0"/>
              <a:t>vojna intervencija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265931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Delovanje </a:t>
            </a:r>
            <a:r>
              <a:rPr lang="sr-Latn-RS" dirty="0"/>
              <a:t>nevladinih organizacija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 err="1"/>
              <a:t>Amnesty</a:t>
            </a:r>
            <a:r>
              <a:rPr lang="sr-Latn-RS" dirty="0"/>
              <a:t> </a:t>
            </a:r>
            <a:r>
              <a:rPr lang="sr-Latn-RS" dirty="0" err="1"/>
              <a:t>International</a:t>
            </a:r>
            <a:r>
              <a:rPr lang="sr-Latn-RS" dirty="0"/>
              <a:t>, Human </a:t>
            </a:r>
            <a:r>
              <a:rPr lang="sr-Latn-RS" dirty="0" err="1"/>
              <a:t>Rights</a:t>
            </a:r>
            <a:r>
              <a:rPr lang="sr-Latn-RS" dirty="0"/>
              <a:t> </a:t>
            </a:r>
            <a:r>
              <a:rPr lang="sr-Latn-RS" dirty="0" err="1"/>
              <a:t>Watch</a:t>
            </a:r>
            <a:endParaRPr lang="sr-Latn-RS" dirty="0"/>
          </a:p>
          <a:p>
            <a:r>
              <a:rPr lang="sr-Latn-RS" dirty="0"/>
              <a:t>Konsultativni status NVO prema čl. 71 Povelje UN (EKOSOK 1996/31) na preporuku Komiteta o nevladinim </a:t>
            </a:r>
            <a:r>
              <a:rPr lang="sr-Latn-RS" dirty="0" smtClean="0"/>
              <a:t>organizacijama </a:t>
            </a:r>
            <a:r>
              <a:rPr lang="sr-Latn-RS" dirty="0"/>
              <a:t>(stalni pomoćni organ EKOSOK)</a:t>
            </a:r>
          </a:p>
          <a:p>
            <a:r>
              <a:rPr lang="sr-Latn-RS" dirty="0"/>
              <a:t>Savet Evrope (NVO u </a:t>
            </a:r>
            <a:r>
              <a:rPr lang="sr-Latn-RS" dirty="0" smtClean="0"/>
              <a:t>svojstvu </a:t>
            </a:r>
            <a:r>
              <a:rPr lang="sr-Latn-RS" dirty="0"/>
              <a:t>posmatrača u međuvladinom koordinacionom komitetu za ljudska prava)</a:t>
            </a:r>
          </a:p>
          <a:p>
            <a:r>
              <a:rPr lang="sr-Latn-RS" dirty="0"/>
              <a:t>Nemaju prava da pokreću postupak stvaranja normi, ali mogu da pokrenu procedure koje će preuzeti države</a:t>
            </a:r>
          </a:p>
          <a:p>
            <a:r>
              <a:rPr lang="sr-Latn-RS" dirty="0"/>
              <a:t>Uloga NVO u procesu ispitivanja izveštaja država pred ekspertskim telima</a:t>
            </a:r>
          </a:p>
          <a:p>
            <a:r>
              <a:rPr lang="sr-Latn-RS" dirty="0"/>
              <a:t>Mogućnost da NVO započne postupke? Kao predstavnici žrtve, uz posebno prihvaćene deklaracije država; apstraktno ukazivanje na problem</a:t>
            </a:r>
          </a:p>
          <a:p>
            <a:r>
              <a:rPr lang="sr-Latn-RS" dirty="0" err="1"/>
              <a:t>Amicus</a:t>
            </a:r>
            <a:r>
              <a:rPr lang="sr-Latn-RS" dirty="0"/>
              <a:t> </a:t>
            </a:r>
            <a:r>
              <a:rPr lang="sr-Latn-RS" dirty="0" err="1"/>
              <a:t>curiae</a:t>
            </a:r>
            <a:r>
              <a:rPr lang="sr-Latn-RS" dirty="0"/>
              <a:t> podnesci ESLJP i ASLJP</a:t>
            </a:r>
          </a:p>
          <a:p>
            <a:r>
              <a:rPr lang="sr-Latn-RS" dirty="0"/>
              <a:t>Narodni sudovi (</a:t>
            </a:r>
            <a:r>
              <a:rPr lang="sr-Latn-RS" dirty="0" err="1"/>
              <a:t>Raselov</a:t>
            </a:r>
            <a:r>
              <a:rPr lang="sr-Latn-RS" dirty="0"/>
              <a:t> sud; ženski tribunali)</a:t>
            </a:r>
          </a:p>
          <a:p>
            <a:r>
              <a:rPr lang="sr-Latn-RS" dirty="0"/>
              <a:t>Povelja NVO: Deklaracija o pravima i odgovornosti pojedinaca, grupa i organa društva da unapređuju i štite univerzalno priznata ljudska prava i osnovne slobode 1998. (Rezolucija Generalne skupštine UN 53/144)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0148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M</a:t>
            </a:r>
            <a:r>
              <a:rPr lang="sr-Latn-RS" dirty="0" smtClean="0"/>
              <a:t>eđunarodni sud pravde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 bavi se prvenstveno ljudskim pravima nego sporovima među državama ali je u svojim mišljenjima i presudama dao važne smernice</a:t>
            </a:r>
          </a:p>
          <a:p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U sporovima između država sud daje:</a:t>
            </a:r>
          </a:p>
          <a:p>
            <a:r>
              <a:rPr lang="x-none" dirty="0" smtClean="0"/>
              <a:t>Savetodavna mišljenja</a:t>
            </a:r>
          </a:p>
          <a:p>
            <a:r>
              <a:rPr lang="x-none" dirty="0" smtClean="0"/>
              <a:t>Presude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Savetodavn</a:t>
            </a:r>
            <a:r>
              <a:rPr lang="sr-Latn-RS" dirty="0" smtClean="0"/>
              <a:t>a mišljenja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7696200" cy="4713387"/>
          </a:xfrm>
        </p:spPr>
        <p:txBody>
          <a:bodyPr/>
          <a:lstStyle/>
          <a:p>
            <a:r>
              <a:rPr lang="x-none" sz="2000" i="1" dirty="0" smtClean="0"/>
              <a:t>R</a:t>
            </a:r>
            <a:r>
              <a:rPr lang="en-GB" sz="2000" i="1" dirty="0" smtClean="0"/>
              <a:t>e</a:t>
            </a:r>
            <a:r>
              <a:rPr lang="x-none" sz="2000" i="1" dirty="0" smtClean="0"/>
              <a:t>zerve </a:t>
            </a:r>
            <a:r>
              <a:rPr lang="x-none" sz="2000" i="1" smtClean="0"/>
              <a:t>o </a:t>
            </a:r>
            <a:r>
              <a:rPr lang="sr-Latn-RS" sz="2000" i="1" dirty="0" smtClean="0"/>
              <a:t>K</a:t>
            </a:r>
            <a:r>
              <a:rPr lang="x-none" sz="2000" i="1" smtClean="0"/>
              <a:t>onvenciji </a:t>
            </a:r>
            <a:r>
              <a:rPr lang="x-none" sz="2000" i="1" dirty="0" smtClean="0"/>
              <a:t>o </a:t>
            </a:r>
            <a:r>
              <a:rPr lang="x-none" sz="2000" i="1" smtClean="0"/>
              <a:t>genocidu </a:t>
            </a:r>
            <a:r>
              <a:rPr lang="sr-Latn-RS" sz="2000" i="1" dirty="0" smtClean="0"/>
              <a:t>1951</a:t>
            </a:r>
            <a:r>
              <a:rPr lang="x-none" sz="2000" smtClean="0"/>
              <a:t>–</a:t>
            </a:r>
            <a:r>
              <a:rPr lang="sr-Latn-RS" sz="2000" dirty="0" smtClean="0"/>
              <a:t> </a:t>
            </a:r>
            <a:r>
              <a:rPr lang="sr-Latn-RS" sz="2000" dirty="0" smtClean="0"/>
              <a:t>o potrebi da se da saglasnost svih država u pogledu </a:t>
            </a:r>
            <a:r>
              <a:rPr lang="sr-Latn-RS" sz="2000" dirty="0" smtClean="0"/>
              <a:t>važenja rezerve na konvenciju </a:t>
            </a:r>
            <a:r>
              <a:rPr lang="sr-Latn-RS" sz="2000" dirty="0" smtClean="0"/>
              <a:t>ili </a:t>
            </a:r>
            <a:r>
              <a:rPr lang="sr-Latn-RS" sz="2000" dirty="0" smtClean="0"/>
              <a:t>da postoji fleksibilnost oko mogućnosti rezervi; zabrana genocida je </a:t>
            </a:r>
            <a:r>
              <a:rPr lang="sr-Latn-RS" sz="2000" i="1" dirty="0" smtClean="0"/>
              <a:t>jus </a:t>
            </a:r>
            <a:r>
              <a:rPr lang="sr-Latn-RS" sz="2000" i="1" dirty="0" smtClean="0"/>
              <a:t>cogens </a:t>
            </a:r>
            <a:r>
              <a:rPr lang="sr-Latn-RS" sz="2000" dirty="0" smtClean="0"/>
              <a:t>norma </a:t>
            </a:r>
            <a:r>
              <a:rPr lang="sr-Latn-RS" sz="2000" dirty="0" smtClean="0"/>
              <a:t>– principe iz konvencije priznaju svi civilizovani narodi)</a:t>
            </a:r>
            <a:endParaRPr lang="x-none" sz="2000" dirty="0" smtClean="0"/>
          </a:p>
          <a:p>
            <a:r>
              <a:rPr lang="sr-Latn-RS" sz="2000" i="1" dirty="0" smtClean="0"/>
              <a:t>Status </a:t>
            </a:r>
            <a:r>
              <a:rPr lang="x-none" sz="2000" i="1" smtClean="0"/>
              <a:t>Namibij</a:t>
            </a:r>
            <a:r>
              <a:rPr lang="sr-Latn-RS" sz="2000" i="1" dirty="0" smtClean="0"/>
              <a:t>e</a:t>
            </a:r>
            <a:r>
              <a:rPr lang="x-none" sz="2000" i="1" smtClean="0"/>
              <a:t> </a:t>
            </a:r>
            <a:r>
              <a:rPr lang="sr-Latn-RS" sz="2000" i="1" dirty="0" smtClean="0"/>
              <a:t>1971</a:t>
            </a:r>
            <a:r>
              <a:rPr lang="sr-Latn-RS" sz="2000" dirty="0" smtClean="0"/>
              <a:t>- </a:t>
            </a:r>
            <a:r>
              <a:rPr lang="x-none" sz="2000" smtClean="0"/>
              <a:t>uvođenje </a:t>
            </a:r>
            <a:r>
              <a:rPr lang="x-none" sz="2000" dirty="0" smtClean="0"/>
              <a:t>aparthejda</a:t>
            </a:r>
            <a:r>
              <a:rPr lang="sr-Latn-RS" sz="2000" dirty="0" smtClean="0"/>
              <a:t> uvedenog na osnovu mandata Lige naroda od strane Južne Afrike u Namibiji. Sud je utvrdio da je uvođenje aparhejda i bilo kakve rasne diskriminacije kao protivno mandatu </a:t>
            </a:r>
            <a:r>
              <a:rPr lang="sr-Latn-RS" sz="2000" dirty="0" smtClean="0"/>
              <a:t>UN</a:t>
            </a:r>
            <a:endParaRPr lang="x-none" sz="2000" dirty="0" smtClean="0"/>
          </a:p>
          <a:p>
            <a:r>
              <a:rPr lang="x-none" sz="2000" i="1" dirty="0" smtClean="0"/>
              <a:t>Mišljenje o pretnjama upotrebe nuklearnom </a:t>
            </a:r>
            <a:r>
              <a:rPr lang="x-none" sz="2000" i="1" smtClean="0"/>
              <a:t>silom </a:t>
            </a:r>
            <a:r>
              <a:rPr lang="sr-Latn-RS" sz="2000" i="1" dirty="0" smtClean="0"/>
              <a:t>1996 </a:t>
            </a:r>
            <a:r>
              <a:rPr lang="x-none" sz="2000" smtClean="0"/>
              <a:t>(negativno)</a:t>
            </a:r>
            <a:r>
              <a:rPr lang="sr-Latn-RS" sz="2000" dirty="0" smtClean="0"/>
              <a:t> – pravo na život ne može direktno voditi zabrani nuklearnog oružja; primeniti humanitarno pravo</a:t>
            </a:r>
          </a:p>
          <a:p>
            <a:r>
              <a:rPr lang="sr-Latn-RS" sz="2000" i="1" dirty="0" smtClean="0"/>
              <a:t>Pravne posledice izgradnje zida na Okupiranoj palestinskoj teritoriji </a:t>
            </a:r>
            <a:r>
              <a:rPr lang="sr-Latn-RS" sz="2000" dirty="0" smtClean="0"/>
              <a:t>2004– </a:t>
            </a:r>
            <a:r>
              <a:rPr lang="en-GB" sz="2000" dirty="0" smtClean="0"/>
              <a:t>CCPR</a:t>
            </a:r>
            <a:r>
              <a:rPr lang="sr-Latn-RS" sz="2000" dirty="0" smtClean="0"/>
              <a:t>, </a:t>
            </a:r>
            <a:r>
              <a:rPr lang="en-GB" sz="2000" dirty="0" smtClean="0"/>
              <a:t>CESCR</a:t>
            </a:r>
            <a:r>
              <a:rPr lang="sr-Latn-RS" sz="2000" dirty="0" smtClean="0"/>
              <a:t>, </a:t>
            </a:r>
            <a:r>
              <a:rPr lang="en-GB" sz="2000" dirty="0" smtClean="0"/>
              <a:t>CRC</a:t>
            </a:r>
            <a:r>
              <a:rPr lang="sr-Latn-RS" sz="2000" dirty="0" smtClean="0"/>
              <a:t> važe na teritoriji nad kojom nadležnost vrši Izrael; Izrael krši obaveze </a:t>
            </a:r>
            <a:r>
              <a:rPr lang="sr-Latn-RS" sz="2000" i="1" dirty="0" smtClean="0"/>
              <a:t>erga omnes</a:t>
            </a:r>
            <a:endParaRPr lang="x-none" sz="2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Presude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8"/>
            <a:ext cx="7696200" cy="4785395"/>
          </a:xfrm>
        </p:spPr>
        <p:txBody>
          <a:bodyPr/>
          <a:lstStyle/>
          <a:p>
            <a:r>
              <a:rPr lang="x-none" sz="2000" i="1" dirty="0" smtClean="0"/>
              <a:t>B</a:t>
            </a:r>
            <a:r>
              <a:rPr lang="en-GB" sz="2000" i="1" dirty="0" smtClean="0"/>
              <a:t>a</a:t>
            </a:r>
            <a:r>
              <a:rPr lang="x-none" sz="2000" i="1" dirty="0" smtClean="0"/>
              <a:t>rcelona </a:t>
            </a:r>
            <a:r>
              <a:rPr lang="x-none" sz="2000" i="1" smtClean="0"/>
              <a:t>Traction</a:t>
            </a:r>
            <a:r>
              <a:rPr lang="x-none" sz="2000" smtClean="0"/>
              <a:t> </a:t>
            </a:r>
            <a:r>
              <a:rPr lang="sr-Latn-RS" sz="2000" dirty="0" smtClean="0"/>
              <a:t>1970. </a:t>
            </a:r>
            <a:r>
              <a:rPr lang="x-none" sz="2000" smtClean="0"/>
              <a:t>– </a:t>
            </a:r>
            <a:r>
              <a:rPr lang="sr-Latn-RS" sz="2000" dirty="0" smtClean="0"/>
              <a:t>norme koje važe prema svima (</a:t>
            </a:r>
            <a:r>
              <a:rPr lang="x-none" sz="2000" i="1" dirty="0" smtClean="0"/>
              <a:t>erga omnes</a:t>
            </a:r>
            <a:r>
              <a:rPr lang="sr-Latn-RS" sz="2000" dirty="0" smtClean="0"/>
              <a:t>) nezavisno od državljanstva (pravo ljudskih prava)</a:t>
            </a:r>
            <a:r>
              <a:rPr lang="x-none" sz="2000" dirty="0" smtClean="0"/>
              <a:t> – </a:t>
            </a:r>
            <a:r>
              <a:rPr lang="x-none" sz="2000" smtClean="0"/>
              <a:t>Bečka </a:t>
            </a:r>
            <a:r>
              <a:rPr lang="x-none" sz="2000" smtClean="0"/>
              <a:t>konvencija</a:t>
            </a:r>
            <a:r>
              <a:rPr lang="sr-Latn-RS" sz="2000" dirty="0" smtClean="0"/>
              <a:t> o ugovornom pravu 1969</a:t>
            </a:r>
            <a:r>
              <a:rPr lang="x-none" sz="2000" smtClean="0"/>
              <a:t> </a:t>
            </a:r>
            <a:r>
              <a:rPr lang="x-none" sz="2000" dirty="0" smtClean="0"/>
              <a:t>– </a:t>
            </a:r>
            <a:r>
              <a:rPr lang="sr-Latn-RS" sz="2000" dirty="0" smtClean="0"/>
              <a:t>važna presuda jer se </a:t>
            </a:r>
            <a:r>
              <a:rPr lang="x-none" sz="2000" dirty="0" smtClean="0"/>
              <a:t>hijerarhija izvora </a:t>
            </a:r>
            <a:r>
              <a:rPr lang="x-none" sz="2000" smtClean="0"/>
              <a:t>međunarodnog </a:t>
            </a:r>
            <a:r>
              <a:rPr lang="x-none" sz="2000" smtClean="0"/>
              <a:t>prava</a:t>
            </a:r>
            <a:r>
              <a:rPr lang="sr-Latn-RS" sz="2000" dirty="0" smtClean="0"/>
              <a:t> (jus cogens&gt;ugovori)</a:t>
            </a:r>
            <a:endParaRPr lang="x-none" sz="2000" dirty="0" smtClean="0"/>
          </a:p>
          <a:p>
            <a:r>
              <a:rPr lang="x-none" sz="2000" i="1" smtClean="0"/>
              <a:t>B</a:t>
            </a:r>
            <a:r>
              <a:rPr lang="sr-Latn-RS" sz="2000" i="1" dirty="0" smtClean="0"/>
              <a:t>iH v. </a:t>
            </a:r>
            <a:r>
              <a:rPr lang="x-none" sz="2000" i="1" smtClean="0"/>
              <a:t>Srbija</a:t>
            </a:r>
            <a:r>
              <a:rPr lang="sr-Latn-RS" sz="2000" i="1" dirty="0" smtClean="0"/>
              <a:t> i Crna Gora </a:t>
            </a:r>
            <a:r>
              <a:rPr lang="sr-Latn-RS" sz="2000" dirty="0" smtClean="0"/>
              <a:t>2007</a:t>
            </a:r>
            <a:r>
              <a:rPr lang="x-none" sz="2000" smtClean="0"/>
              <a:t> </a:t>
            </a:r>
            <a:r>
              <a:rPr lang="x-none" sz="2000" dirty="0" smtClean="0"/>
              <a:t>(</a:t>
            </a:r>
            <a:r>
              <a:rPr lang="sr-Latn-RS" sz="2000" dirty="0" smtClean="0"/>
              <a:t>j</a:t>
            </a:r>
            <a:r>
              <a:rPr lang="x-none" sz="2000" dirty="0" smtClean="0"/>
              <a:t>us cogens</a:t>
            </a:r>
            <a:r>
              <a:rPr lang="sr-Latn-RS" sz="2000" dirty="0" smtClean="0"/>
              <a:t> i erga  omnes  norme </a:t>
            </a:r>
            <a:r>
              <a:rPr lang="sr-Latn-RS" sz="2000" dirty="0" smtClean="0"/>
              <a:t>koje </a:t>
            </a:r>
            <a:r>
              <a:rPr lang="sr-Latn-RS" sz="2000" dirty="0" smtClean="0"/>
              <a:t>ovlašćuju treće zemlje da </a:t>
            </a:r>
            <a:r>
              <a:rPr lang="sr-Latn-RS" sz="2000" dirty="0" smtClean="0"/>
              <a:t>intervenišu: masakr u Srebrenici je genocid; Srbija nije direktno odgovorna ali je prekršila Konvenciju o genocidu jer nije sprečila genocid i nije sarađivala sa ICTY</a:t>
            </a:r>
            <a:r>
              <a:rPr lang="x-none" sz="2000" smtClean="0"/>
              <a:t>)</a:t>
            </a:r>
            <a:endParaRPr lang="x-none" sz="2000" dirty="0" smtClean="0"/>
          </a:p>
          <a:p>
            <a:r>
              <a:rPr lang="x-none" sz="2000" dirty="0" smtClean="0"/>
              <a:t>Brać</a:t>
            </a:r>
            <a:r>
              <a:rPr lang="sr-Latn-RS" sz="2000" dirty="0" smtClean="0"/>
              <a:t>a</a:t>
            </a:r>
            <a:r>
              <a:rPr lang="x-none" sz="2000" smtClean="0"/>
              <a:t> </a:t>
            </a:r>
            <a:r>
              <a:rPr lang="x-none" sz="2000" i="1" smtClean="0"/>
              <a:t>LaGrand</a:t>
            </a:r>
            <a:r>
              <a:rPr lang="sr-Latn-RS" sz="2000" i="1" dirty="0" smtClean="0"/>
              <a:t> 2001 </a:t>
            </a:r>
            <a:r>
              <a:rPr lang="sr-Latn-RS" sz="2000" dirty="0" smtClean="0"/>
              <a:t>i slučaj </a:t>
            </a:r>
            <a:r>
              <a:rPr lang="sr-Latn-RS" sz="2000" i="1" dirty="0" smtClean="0"/>
              <a:t>Avena 2004</a:t>
            </a:r>
            <a:r>
              <a:rPr lang="x-none" sz="2000" smtClean="0"/>
              <a:t> </a:t>
            </a:r>
            <a:r>
              <a:rPr lang="x-none" sz="2000" dirty="0" smtClean="0"/>
              <a:t>(</a:t>
            </a:r>
            <a:r>
              <a:rPr lang="sr-Latn-RS" sz="2000" dirty="0" smtClean="0"/>
              <a:t>nepoštovanje odredbi </a:t>
            </a:r>
            <a:r>
              <a:rPr lang="x-none" sz="2000" dirty="0" smtClean="0"/>
              <a:t>Bečk</a:t>
            </a:r>
            <a:r>
              <a:rPr lang="sr-Latn-RS" sz="2000" dirty="0" smtClean="0"/>
              <a:t>e</a:t>
            </a:r>
            <a:r>
              <a:rPr lang="x-none" sz="2000" dirty="0" smtClean="0"/>
              <a:t> konvencij</a:t>
            </a:r>
            <a:r>
              <a:rPr lang="sr-Latn-RS" sz="2000" dirty="0" smtClean="0"/>
              <a:t>e</a:t>
            </a:r>
            <a:r>
              <a:rPr lang="x-none" sz="2000" dirty="0" smtClean="0"/>
              <a:t> o </a:t>
            </a:r>
            <a:r>
              <a:rPr lang="x-none" sz="2000" smtClean="0"/>
              <a:t>konzularnim </a:t>
            </a:r>
            <a:r>
              <a:rPr lang="x-none" sz="2000" smtClean="0"/>
              <a:t>odnosima</a:t>
            </a:r>
            <a:r>
              <a:rPr lang="sr-Latn-RS" sz="2000" dirty="0" smtClean="0"/>
              <a:t> ali i kršenje ljudskih prava</a:t>
            </a:r>
            <a:r>
              <a:rPr lang="x-none" sz="2000" smtClean="0"/>
              <a:t>)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E</a:t>
            </a:r>
            <a:r>
              <a:rPr lang="sr-Latn-RS" dirty="0" smtClean="0"/>
              <a:t>vopski sud za ljudska prava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0"/>
            <a:ext cx="7696200" cy="4857403"/>
          </a:xfrm>
        </p:spPr>
        <p:txBody>
          <a:bodyPr/>
          <a:lstStyle/>
          <a:p>
            <a:r>
              <a:rPr lang="sr-Latn-RS" sz="2000" dirty="0" smtClean="0"/>
              <a:t>Osnovan 1959 (Savet Evrope)</a:t>
            </a:r>
          </a:p>
          <a:p>
            <a:r>
              <a:rPr lang="sr-Latn-RS" sz="2000" dirty="0" smtClean="0"/>
              <a:t>Neki ga nazivaju Evropski ustavni sud</a:t>
            </a:r>
          </a:p>
          <a:p>
            <a:r>
              <a:rPr lang="sr-Latn-RS" sz="2000" dirty="0" smtClean="0"/>
              <a:t>Ima sudija onoliko koliko ima ugovornica</a:t>
            </a:r>
          </a:p>
          <a:p>
            <a:r>
              <a:rPr lang="sr-Latn-RS" sz="2000" dirty="0" smtClean="0"/>
              <a:t>Sudije predlažu država (po tri) a Parlament Saveta Evrope bira jednog</a:t>
            </a:r>
          </a:p>
          <a:p>
            <a:r>
              <a:rPr lang="sr-Latn-RS" sz="2000" dirty="0" smtClean="0"/>
              <a:t>Sudije </a:t>
            </a:r>
            <a:r>
              <a:rPr lang="sr-Latn-RS" sz="2000" dirty="0" smtClean="0"/>
              <a:t>su ranije mogle biti </a:t>
            </a:r>
            <a:r>
              <a:rPr lang="sr-Latn-RS" sz="2000" dirty="0" smtClean="0"/>
              <a:t>reizabrane više puta po istoj proceduri što </a:t>
            </a:r>
            <a:r>
              <a:rPr lang="sr-Latn-RS" sz="2000" dirty="0" smtClean="0"/>
              <a:t>je omogućavalo </a:t>
            </a:r>
            <a:r>
              <a:rPr lang="sr-Latn-RS" sz="2000" dirty="0" smtClean="0"/>
              <a:t>državama da zadre poželjne i uklone nepoželjne </a:t>
            </a:r>
            <a:r>
              <a:rPr lang="sr-Latn-RS" sz="2000" dirty="0" smtClean="0"/>
              <a:t>sudije; sada se biraju na 9 godina u jednom mandatu</a:t>
            </a:r>
            <a:endParaRPr lang="sr-Latn-RS" sz="2000" dirty="0" smtClean="0"/>
          </a:p>
          <a:p>
            <a:pPr marL="0" indent="0">
              <a:buNone/>
            </a:pPr>
            <a:r>
              <a:rPr lang="sr-Latn-RS" sz="2000" dirty="0" smtClean="0"/>
              <a:t>Nadležan je za:</a:t>
            </a:r>
            <a:endParaRPr lang="x-none" sz="2000" dirty="0" smtClean="0"/>
          </a:p>
          <a:p>
            <a:r>
              <a:rPr lang="x-none" sz="2000" dirty="0" smtClean="0"/>
              <a:t>Međudržavni sporovi</a:t>
            </a:r>
          </a:p>
          <a:p>
            <a:r>
              <a:rPr lang="x-none" sz="2000" dirty="0" smtClean="0"/>
              <a:t>Individualne predstavk</a:t>
            </a:r>
            <a:r>
              <a:rPr lang="sr-Latn-RS" sz="2000" dirty="0" smtClean="0"/>
              <a:t>e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 smtClean="0"/>
              <a:t>Reforma suda: Protokol br. 11 (1998)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52"/>
            <a:ext cx="7696200" cy="4929411"/>
          </a:xfrm>
        </p:spPr>
        <p:txBody>
          <a:bodyPr/>
          <a:lstStyle/>
          <a:p>
            <a:r>
              <a:rPr lang="sr-Latn-RS" sz="2400" dirty="0" smtClean="0"/>
              <a:t>Promenjen izbor i trajanje mandata sudija</a:t>
            </a:r>
          </a:p>
          <a:p>
            <a:r>
              <a:rPr lang="sr-Latn-RS" sz="2400" dirty="0" smtClean="0"/>
              <a:t>Najvažnija promena tiče se promene načina podnošenja individualnih predstavki i obaveznosti ovog pravnog leka</a:t>
            </a:r>
          </a:p>
          <a:p>
            <a:r>
              <a:rPr lang="sr-Latn-RS" sz="2400" dirty="0" smtClean="0"/>
              <a:t>O prihvatljivosti individualnih predstavki ne odlučuje se dvostepeno u postupku u kome je najpre </a:t>
            </a:r>
            <a:r>
              <a:rPr lang="sr-Latn-RS" sz="2400" dirty="0" smtClean="0"/>
              <a:t>Evropska komisija </a:t>
            </a:r>
            <a:r>
              <a:rPr lang="sr-Latn-RS" sz="2400" dirty="0" smtClean="0"/>
              <a:t>za ljudska prava odlučivala o njihovoj prihvatljivosti, a onda države odlučivale da li prihvataju nadležnost suda</a:t>
            </a:r>
          </a:p>
          <a:p>
            <a:r>
              <a:rPr lang="sr-Latn-RS" sz="2400" dirty="0" smtClean="0"/>
              <a:t>Sud je preuzeo obe nadležnosti, on odlučuje o prihvatljivosti, a države su obavezne da prihvate odluke suda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60532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Međudržavni sporovi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7696200" cy="4713387"/>
          </a:xfrm>
        </p:spPr>
        <p:txBody>
          <a:bodyPr/>
          <a:lstStyle/>
          <a:p>
            <a:r>
              <a:rPr lang="x-none" sz="2400" dirty="0" smtClean="0"/>
              <a:t>G</a:t>
            </a:r>
            <a:r>
              <a:rPr lang="en-GB" sz="2400" dirty="0" smtClean="0"/>
              <a:t>r</a:t>
            </a:r>
            <a:r>
              <a:rPr lang="x-none" sz="2400" dirty="0" smtClean="0"/>
              <a:t>čka protiv UK (Kipar)</a:t>
            </a:r>
            <a:r>
              <a:rPr lang="sr-Latn-RS" sz="2400" dirty="0" smtClean="0"/>
              <a:t>: da li su kolonijalne vlasti sprovodile mučenje</a:t>
            </a:r>
          </a:p>
          <a:p>
            <a:r>
              <a:rPr lang="sr-Latn-RS" sz="2400" dirty="0" smtClean="0"/>
              <a:t>Grčka vs T</a:t>
            </a:r>
            <a:r>
              <a:rPr lang="x-none" sz="2400" dirty="0" smtClean="0"/>
              <a:t>urska</a:t>
            </a:r>
            <a:r>
              <a:rPr lang="sr-Latn-RS" sz="2400" dirty="0" smtClean="0"/>
              <a:t>: za invaziju i povredu prava koje čini turska vojska u severnom</a:t>
            </a:r>
            <a:r>
              <a:rPr lang="x-none" sz="2400" dirty="0" smtClean="0"/>
              <a:t> Kip</a:t>
            </a:r>
            <a:r>
              <a:rPr lang="sr-Latn-RS" sz="2400" dirty="0" smtClean="0"/>
              <a:t>ru</a:t>
            </a:r>
            <a:endParaRPr lang="en-GB" sz="2400" dirty="0"/>
          </a:p>
          <a:p>
            <a:r>
              <a:rPr lang="sr-Latn-RS" sz="2400" dirty="0" smtClean="0"/>
              <a:t>Austria vs Italija: položaj nemačke manjine u </a:t>
            </a:r>
            <a:r>
              <a:rPr lang="x-none" sz="2400" dirty="0" smtClean="0"/>
              <a:t>Južn</a:t>
            </a:r>
            <a:r>
              <a:rPr lang="sr-Latn-RS" sz="2400" dirty="0" smtClean="0"/>
              <a:t>om</a:t>
            </a:r>
            <a:r>
              <a:rPr lang="x-none" sz="2400" dirty="0" smtClean="0"/>
              <a:t> T</a:t>
            </a:r>
            <a:r>
              <a:rPr lang="en-GB" sz="2400" dirty="0" err="1" smtClean="0"/>
              <a:t>i</a:t>
            </a:r>
            <a:r>
              <a:rPr lang="x-none" sz="2400" dirty="0" smtClean="0"/>
              <a:t>rol</a:t>
            </a:r>
            <a:r>
              <a:rPr lang="sr-Latn-RS" sz="2400" dirty="0" smtClean="0"/>
              <a:t>u</a:t>
            </a:r>
            <a:endParaRPr lang="x-none" sz="2400" dirty="0" smtClean="0"/>
          </a:p>
          <a:p>
            <a:r>
              <a:rPr lang="x-none" sz="2400" dirty="0" smtClean="0"/>
              <a:t>Irska</a:t>
            </a:r>
            <a:r>
              <a:rPr lang="sr-Latn-RS" sz="2400" dirty="0" smtClean="0"/>
              <a:t> vs UK: </a:t>
            </a:r>
            <a:r>
              <a:rPr lang="x-none" sz="2400" dirty="0" smtClean="0"/>
              <a:t> </a:t>
            </a:r>
            <a:r>
              <a:rPr lang="sr-Latn-RS" sz="2400" dirty="0" smtClean="0"/>
              <a:t>Da li </a:t>
            </a:r>
            <a:r>
              <a:rPr lang="sr-Latn-RS" sz="2400" dirty="0" smtClean="0"/>
              <a:t>je u </a:t>
            </a:r>
            <a:r>
              <a:rPr lang="sr-Latn-RS" sz="2400" dirty="0" smtClean="0"/>
              <a:t>borbi protiv terorizma bilo mučenja: </a:t>
            </a:r>
            <a:r>
              <a:rPr lang="x-none" sz="2400" dirty="0" smtClean="0"/>
              <a:t>povreda prava, ali </a:t>
            </a:r>
            <a:r>
              <a:rPr lang="x-none" sz="2400" smtClean="0"/>
              <a:t>ne </a:t>
            </a:r>
            <a:r>
              <a:rPr lang="x-none" sz="2400" smtClean="0"/>
              <a:t>mučenje</a:t>
            </a:r>
            <a:endParaRPr lang="x-none" sz="2400" dirty="0" smtClean="0"/>
          </a:p>
          <a:p>
            <a:r>
              <a:rPr lang="sr-Latn-RS" sz="2400" dirty="0" smtClean="0"/>
              <a:t>Grupa država vs G</a:t>
            </a:r>
            <a:r>
              <a:rPr lang="x-none" sz="2400" dirty="0" smtClean="0"/>
              <a:t>rčka</a:t>
            </a:r>
            <a:r>
              <a:rPr lang="sr-Latn-RS" sz="2400" dirty="0" smtClean="0"/>
              <a:t>: povrede prava u vreme vojne</a:t>
            </a:r>
            <a:r>
              <a:rPr lang="x-none" sz="2400" dirty="0" smtClean="0"/>
              <a:t> diktatur</a:t>
            </a:r>
            <a:r>
              <a:rPr lang="sr-Latn-RS" sz="2400" dirty="0" smtClean="0"/>
              <a:t>e</a:t>
            </a:r>
            <a:endParaRPr lang="x-none" sz="2400" dirty="0" smtClean="0"/>
          </a:p>
          <a:p>
            <a:r>
              <a:rPr lang="x-none" sz="2400" dirty="0" smtClean="0"/>
              <a:t>Čeč</a:t>
            </a:r>
            <a:r>
              <a:rPr lang="sr-Latn-RS" sz="2400" dirty="0" smtClean="0"/>
              <a:t>e</a:t>
            </a:r>
            <a:r>
              <a:rPr lang="x-none" sz="2400" dirty="0" smtClean="0"/>
              <a:t>nija</a:t>
            </a:r>
            <a:r>
              <a:rPr lang="sr-Latn-RS" sz="2400" dirty="0" smtClean="0"/>
              <a:t>: tiha diplomatija koja menja međudržavne predstavke</a:t>
            </a:r>
            <a:endParaRPr lang="x-none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Individualne</a:t>
            </a:r>
            <a:r>
              <a:rPr lang="sr-Latn-RS" dirty="0" smtClean="0"/>
              <a:t> predstavke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0"/>
            <a:ext cx="7696200" cy="4857403"/>
          </a:xfrm>
        </p:spPr>
        <p:txBody>
          <a:bodyPr/>
          <a:lstStyle/>
          <a:p>
            <a:r>
              <a:rPr lang="sr-Latn-RS" sz="2400" dirty="0" smtClean="0"/>
              <a:t>Prvi slučaj suda je </a:t>
            </a:r>
            <a:r>
              <a:rPr lang="sr-Latn-RS" sz="2400" dirty="0" err="1" smtClean="0"/>
              <a:t>Lawlless</a:t>
            </a:r>
            <a:r>
              <a:rPr lang="sr-Latn-RS" sz="2400" dirty="0" smtClean="0"/>
              <a:t> v. </a:t>
            </a:r>
            <a:r>
              <a:rPr lang="sr-Latn-RS" sz="2400" dirty="0" err="1" smtClean="0"/>
              <a:t>Ireland</a:t>
            </a:r>
            <a:r>
              <a:rPr lang="sr-Latn-RS" sz="2400" dirty="0" smtClean="0"/>
              <a:t> 1960. zbog pritvaranja bez ograničenja, retki slučajevi tokom sedamdesetih</a:t>
            </a:r>
          </a:p>
          <a:p>
            <a:r>
              <a:rPr lang="sr-Latn-RS" sz="2400" dirty="0" smtClean="0"/>
              <a:t>Preopterećenost suda: u poslednjih 10 </a:t>
            </a:r>
            <a:r>
              <a:rPr lang="sr-Latn-RS" sz="2400" dirty="0" smtClean="0"/>
              <a:t>godina veliki </a:t>
            </a:r>
            <a:r>
              <a:rPr lang="sr-Latn-RS" sz="2400" dirty="0" smtClean="0"/>
              <a:t>broj slučajeva (između 40 000 i 60 000 novih slučajeva godišnje)</a:t>
            </a:r>
            <a:endParaRPr lang="x-none" sz="2400" dirty="0" smtClean="0"/>
          </a:p>
          <a:p>
            <a:r>
              <a:rPr lang="sr-Latn-RS" sz="2400" dirty="0" smtClean="0"/>
              <a:t>Srbija </a:t>
            </a:r>
            <a:r>
              <a:rPr lang="x-none" sz="2400" dirty="0" smtClean="0"/>
              <a:t>(četvrti</a:t>
            </a:r>
            <a:r>
              <a:rPr lang="sr-Latn-RS" sz="2400" dirty="0" smtClean="0"/>
              <a:t> po broju slučajeva 2018</a:t>
            </a:r>
            <a:r>
              <a:rPr lang="x-none" sz="2400" dirty="0" smtClean="0"/>
              <a:t>) – suđenja u razumnom roku, izvršenja, radni sporovi (firme u stečaju, neizvršene obaveze)</a:t>
            </a:r>
            <a:endParaRPr lang="sr-Latn-RS" sz="2400" dirty="0" smtClean="0"/>
          </a:p>
          <a:p>
            <a:r>
              <a:rPr lang="sr-Latn-RS" sz="2400" dirty="0" smtClean="0"/>
              <a:t>Turska – slučajevi vezani za političke slobode</a:t>
            </a:r>
          </a:p>
          <a:p>
            <a:r>
              <a:rPr lang="sr-Latn-RS" sz="2400" dirty="0" smtClean="0"/>
              <a:t>Italija – predugo trajanje sudskog postupka</a:t>
            </a:r>
            <a:endParaRPr lang="x-none" sz="2400" dirty="0" smtClean="0"/>
          </a:p>
          <a:p>
            <a:endParaRPr lang="x-non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Osetljive tačke suda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0"/>
            <a:ext cx="7696200" cy="4857403"/>
          </a:xfrm>
        </p:spPr>
        <p:txBody>
          <a:bodyPr/>
          <a:lstStyle/>
          <a:p>
            <a:r>
              <a:rPr lang="sr-Latn-RS" sz="2800" dirty="0" smtClean="0"/>
              <a:t>Trajanje sporova i žalbenog postupka (</a:t>
            </a:r>
            <a:r>
              <a:rPr lang="sr-Latn-RS" sz="2800" dirty="0" err="1" smtClean="0"/>
              <a:t>Burdov</a:t>
            </a:r>
            <a:r>
              <a:rPr lang="sr-Latn-RS" sz="2800" dirty="0" smtClean="0"/>
              <a:t> v. </a:t>
            </a:r>
            <a:r>
              <a:rPr lang="sr-Latn-RS" sz="2800" dirty="0" err="1" smtClean="0"/>
              <a:t>Russia</a:t>
            </a:r>
            <a:r>
              <a:rPr lang="sr-Latn-RS" sz="2800" dirty="0" smtClean="0"/>
              <a:t>). Žrtva </a:t>
            </a:r>
            <a:r>
              <a:rPr lang="sr-Latn-RS" sz="2800" dirty="0" err="1" smtClean="0"/>
              <a:t>černobiljske</a:t>
            </a:r>
            <a:r>
              <a:rPr lang="sr-Latn-RS" sz="2800" dirty="0" smtClean="0"/>
              <a:t> havarije koja nije doživela da se isplati šteta </a:t>
            </a:r>
          </a:p>
          <a:p>
            <a:r>
              <a:rPr lang="sr-Latn-RS" sz="2800" dirty="0" smtClean="0"/>
              <a:t>Privremene mere kao mehanizam zaštite žrtve dok se spor ne okonča (slučajevi ekstradicije, ranije smrtna kazna u Turskoj)</a:t>
            </a:r>
          </a:p>
          <a:p>
            <a:r>
              <a:rPr lang="sr-Latn-RS" sz="2800" dirty="0" err="1" smtClean="0"/>
              <a:t>Restitutio</a:t>
            </a:r>
            <a:r>
              <a:rPr lang="sr-Latn-RS" sz="2800" dirty="0" smtClean="0"/>
              <a:t> in integrum i Pravična nadoknada – često, odbijanje država da isplate nadoknade, kašnjenje u isplatama ili odbijanje vrate prethodno stanje</a:t>
            </a:r>
          </a:p>
          <a:p>
            <a:r>
              <a:rPr lang="sr-Latn-RS" sz="2800" dirty="0" smtClean="0"/>
              <a:t>Poboljšavanje mera izvršenja</a:t>
            </a:r>
          </a:p>
        </p:txBody>
      </p:sp>
    </p:spTree>
    <p:extLst>
      <p:ext uri="{BB962C8B-B14F-4D97-AF65-F5344CB8AC3E}">
        <p14:creationId xmlns:p14="http://schemas.microsoft.com/office/powerpoint/2010/main" xmlns="" val="3793377956"/>
      </p:ext>
    </p:extLst>
  </p:cSld>
  <p:clrMapOvr>
    <a:masterClrMapping/>
  </p:clrMapOvr>
</p:sld>
</file>

<file path=ppt/theme/theme1.xml><?xml version="1.0" encoding="utf-8"?>
<a:theme xmlns:a="http://schemas.openxmlformats.org/drawingml/2006/main" name="3_colormaster">
  <a:themeElements>
    <a:clrScheme name="3_colormaster 16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4D4D4D"/>
      </a:accent1>
      <a:accent2>
        <a:srgbClr val="DDDDDD"/>
      </a:accent2>
      <a:accent3>
        <a:srgbClr val="FFFFFF"/>
      </a:accent3>
      <a:accent4>
        <a:srgbClr val="000000"/>
      </a:accent4>
      <a:accent5>
        <a:srgbClr val="B2B2B2"/>
      </a:accent5>
      <a:accent6>
        <a:srgbClr val="C8C8C8"/>
      </a:accent6>
      <a:hlink>
        <a:srgbClr val="808080"/>
      </a:hlink>
      <a:folHlink>
        <a:srgbClr val="F8F8F8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16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4D4D4D"/>
      </a:accent1>
      <a:accent2>
        <a:srgbClr val="DDDDDD"/>
      </a:accent2>
      <a:accent3>
        <a:srgbClr val="FFFFFF"/>
      </a:accent3>
      <a:accent4>
        <a:srgbClr val="000000"/>
      </a:accent4>
      <a:accent5>
        <a:srgbClr val="B2B2B2"/>
      </a:accent5>
      <a:accent6>
        <a:srgbClr val="C8C8C8"/>
      </a:accent6>
      <a:hlink>
        <a:srgbClr val="808080"/>
      </a:hlink>
      <a:folHlink>
        <a:srgbClr val="F8F8F8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16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4D4D4D"/>
      </a:accent1>
      <a:accent2>
        <a:srgbClr val="DDDDDD"/>
      </a:accent2>
      <a:accent3>
        <a:srgbClr val="FFFFFF"/>
      </a:accent3>
      <a:accent4>
        <a:srgbClr val="000000"/>
      </a:accent4>
      <a:accent5>
        <a:srgbClr val="B2B2B2"/>
      </a:accent5>
      <a:accent6>
        <a:srgbClr val="C8C8C8"/>
      </a:accent6>
      <a:hlink>
        <a:srgbClr val="808080"/>
      </a:hlink>
      <a:folHlink>
        <a:srgbClr val="F8F8F8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edu</Template>
  <TotalTime>4361</TotalTime>
  <Words>1036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3_colormaster</vt:lpstr>
      <vt:lpstr>1_colormaster</vt:lpstr>
      <vt:lpstr>2_colormaster</vt:lpstr>
      <vt:lpstr>Međunarodni sudovi i akcije država i NVO za zaštitu ljudskih prava</vt:lpstr>
      <vt:lpstr>Međunarodni sud pravde</vt:lpstr>
      <vt:lpstr>Savetodavna mišljenja</vt:lpstr>
      <vt:lpstr>Presude</vt:lpstr>
      <vt:lpstr>Evopski sud za ljudska prava</vt:lpstr>
      <vt:lpstr>Reforma suda: Protokol br. 11 (1998)</vt:lpstr>
      <vt:lpstr>Međudržavni sporovi</vt:lpstr>
      <vt:lpstr>Individualne predstavke</vt:lpstr>
      <vt:lpstr>Osetljive tačke suda</vt:lpstr>
      <vt:lpstr>Međuamerički sud za ljudska prava</vt:lpstr>
      <vt:lpstr>Slide 11</vt:lpstr>
      <vt:lpstr> Akcije država radi zaštite ljudskih prava </vt:lpstr>
      <vt:lpstr> Delovanje nevladinih organizacija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djordje.pavicevic</dc:creator>
  <cp:lastModifiedBy>Biljana Đorđević</cp:lastModifiedBy>
  <cp:revision>34</cp:revision>
  <dcterms:created xsi:type="dcterms:W3CDTF">2014-04-30T09:23:15Z</dcterms:created>
  <dcterms:modified xsi:type="dcterms:W3CDTF">2020-05-06T14:02:36Z</dcterms:modified>
</cp:coreProperties>
</file>