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5" r:id="rId5"/>
    <p:sldId id="271" r:id="rId6"/>
    <p:sldId id="282" r:id="rId7"/>
    <p:sldId id="281" r:id="rId8"/>
    <p:sldId id="258" r:id="rId9"/>
    <p:sldId id="260" r:id="rId10"/>
    <p:sldId id="261" r:id="rId11"/>
    <p:sldId id="284" r:id="rId12"/>
    <p:sldId id="262" r:id="rId13"/>
    <p:sldId id="273" r:id="rId14"/>
    <p:sldId id="263" r:id="rId15"/>
    <p:sldId id="264" r:id="rId16"/>
    <p:sldId id="283" r:id="rId17"/>
    <p:sldId id="278" r:id="rId18"/>
    <p:sldId id="265" r:id="rId19"/>
    <p:sldId id="267" r:id="rId20"/>
    <p:sldId id="272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692" autoAdjust="0"/>
  </p:normalViewPr>
  <p:slideViewPr>
    <p:cSldViewPr>
      <p:cViewPr>
        <p:scale>
          <a:sx n="75" d="100"/>
          <a:sy n="75" d="100"/>
        </p:scale>
        <p:origin x="-265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CDE40-71E6-400B-998E-43682EBB948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0B36B9EF-F65E-430D-A161-5ADAD8E1B247}">
      <dgm:prSet phldrT="[Text]" custT="1"/>
      <dgm:spPr>
        <a:solidFill>
          <a:srgbClr val="C00000"/>
        </a:solidFill>
      </dgm:spPr>
      <dgm:t>
        <a:bodyPr/>
        <a:lstStyle/>
        <a:p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PRAVO NA ŠTRAJK </a:t>
          </a:r>
          <a:endParaRPr lang="sr-Latn-R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C84A42-A25C-4F3A-AA42-F5D3F02E82A9}" type="parTrans" cxnId="{3C3073C4-1C23-4E07-A0BE-CBE81FD2F25B}">
      <dgm:prSet/>
      <dgm:spPr/>
      <dgm:t>
        <a:bodyPr/>
        <a:lstStyle/>
        <a:p>
          <a:endParaRPr lang="sr-Latn-RS"/>
        </a:p>
      </dgm:t>
    </dgm:pt>
    <dgm:pt modelId="{7BD81465-B4DD-476F-9468-FE9F424C3EC6}" type="sibTrans" cxnId="{3C3073C4-1C23-4E07-A0BE-CBE81FD2F25B}">
      <dgm:prSet/>
      <dgm:spPr/>
      <dgm:t>
        <a:bodyPr/>
        <a:lstStyle/>
        <a:p>
          <a:endParaRPr lang="sr-Latn-RS"/>
        </a:p>
      </dgm:t>
    </dgm:pt>
    <dgm:pt modelId="{36A311F2-2741-4954-9CA8-5F3291D1685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endParaRPr lang="sr-Latn-RS" sz="14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    </a:t>
          </a:r>
        </a:p>
        <a:p>
          <a:pPr algn="ctr"/>
          <a:endParaRPr lang="sr-Latn-RS" sz="20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sr-Latn-R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PRAVIČNU ZARADU</a:t>
          </a:r>
        </a:p>
        <a:p>
          <a:pPr algn="ctr"/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    </a:t>
          </a:r>
          <a:r>
            <a:rPr lang="sr-Latn-R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MINIMALNU CENU RADA</a:t>
          </a:r>
        </a:p>
        <a:p>
          <a:pPr algn="ctr"/>
          <a:endParaRPr lang="sr-Latn-RS" sz="20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sr-Latn-RS" sz="20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A7EE1A-5B9F-4D9B-87A4-85E57C5EFBC0}" type="parTrans" cxnId="{EFE38F65-01A8-46E4-B2AC-DAC0B5E7DF58}">
      <dgm:prSet/>
      <dgm:spPr/>
      <dgm:t>
        <a:bodyPr/>
        <a:lstStyle/>
        <a:p>
          <a:endParaRPr lang="sr-Latn-RS"/>
        </a:p>
      </dgm:t>
    </dgm:pt>
    <dgm:pt modelId="{096EC428-FE86-4D8B-9F37-355806C30169}" type="sibTrans" cxnId="{EFE38F65-01A8-46E4-B2AC-DAC0B5E7DF58}">
      <dgm:prSet/>
      <dgm:spPr/>
      <dgm:t>
        <a:bodyPr/>
        <a:lstStyle/>
        <a:p>
          <a:endParaRPr lang="sr-Latn-RS"/>
        </a:p>
      </dgm:t>
    </dgm:pt>
    <dgm:pt modelId="{47028E6B-BA40-423A-B5FE-FA2BCF5251FA}">
      <dgm:prSet phldrT="[Text]" phldr="1"/>
      <dgm:spPr/>
      <dgm:t>
        <a:bodyPr/>
        <a:lstStyle/>
        <a:p>
          <a:endParaRPr lang="sr-Latn-RS"/>
        </a:p>
      </dgm:t>
    </dgm:pt>
    <dgm:pt modelId="{16FCEF82-E976-4744-8D93-AD8BBEF16578}" type="parTrans" cxnId="{9B1F24E8-4732-4646-8F84-817A03719E21}">
      <dgm:prSet/>
      <dgm:spPr/>
      <dgm:t>
        <a:bodyPr/>
        <a:lstStyle/>
        <a:p>
          <a:endParaRPr lang="sr-Latn-RS"/>
        </a:p>
      </dgm:t>
    </dgm:pt>
    <dgm:pt modelId="{65F23BA5-2C5F-4285-AC98-F70294B06D00}" type="sibTrans" cxnId="{9B1F24E8-4732-4646-8F84-817A03719E21}">
      <dgm:prSet/>
      <dgm:spPr/>
      <dgm:t>
        <a:bodyPr/>
        <a:lstStyle/>
        <a:p>
          <a:endParaRPr lang="sr-Latn-RS"/>
        </a:p>
      </dgm:t>
    </dgm:pt>
    <dgm:pt modelId="{F6116489-99C4-4ADE-A270-92DE6CB15BBC}">
      <dgm:prSet phldrT="[Text]" phldr="1"/>
      <dgm:spPr/>
      <dgm:t>
        <a:bodyPr/>
        <a:lstStyle/>
        <a:p>
          <a:endParaRPr lang="sr-Latn-RS"/>
        </a:p>
      </dgm:t>
    </dgm:pt>
    <dgm:pt modelId="{71053E9E-321B-4412-A744-61BA63C280AA}" type="parTrans" cxnId="{53F78E28-56D2-4AD6-B10A-930AD39FAB06}">
      <dgm:prSet/>
      <dgm:spPr/>
      <dgm:t>
        <a:bodyPr/>
        <a:lstStyle/>
        <a:p>
          <a:endParaRPr lang="sr-Latn-RS"/>
        </a:p>
      </dgm:t>
    </dgm:pt>
    <dgm:pt modelId="{E2FF2B6B-9665-4A4B-90FF-0791C965852B}" type="sibTrans" cxnId="{53F78E28-56D2-4AD6-B10A-930AD39FAB06}">
      <dgm:prSet/>
      <dgm:spPr/>
      <dgm:t>
        <a:bodyPr/>
        <a:lstStyle/>
        <a:p>
          <a:endParaRPr lang="sr-Latn-RS"/>
        </a:p>
      </dgm:t>
    </dgm:pt>
    <dgm:pt modelId="{16A4D52E-2661-4245-B140-307CB52B130A}">
      <dgm:prSet phldrT="[Text]" phldr="1"/>
      <dgm:spPr/>
      <dgm:t>
        <a:bodyPr/>
        <a:lstStyle/>
        <a:p>
          <a:endParaRPr lang="sr-Latn-RS"/>
        </a:p>
      </dgm:t>
    </dgm:pt>
    <dgm:pt modelId="{D2DE48C7-FD3C-4FAB-9998-23583735D04F}" type="parTrans" cxnId="{37E0C872-35E1-40B7-BFEC-402A89ACB701}">
      <dgm:prSet/>
      <dgm:spPr/>
      <dgm:t>
        <a:bodyPr/>
        <a:lstStyle/>
        <a:p>
          <a:endParaRPr lang="sr-Latn-RS"/>
        </a:p>
      </dgm:t>
    </dgm:pt>
    <dgm:pt modelId="{AC334654-73A3-4B6A-B9D8-7F15005E6165}" type="sibTrans" cxnId="{37E0C872-35E1-40B7-BFEC-402A89ACB701}">
      <dgm:prSet/>
      <dgm:spPr/>
      <dgm:t>
        <a:bodyPr/>
        <a:lstStyle/>
        <a:p>
          <a:endParaRPr lang="sr-Latn-RS"/>
        </a:p>
      </dgm:t>
    </dgm:pt>
    <dgm:pt modelId="{627151EF-9E6C-4147-A84A-ADC471ECEC1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sr-Latn-RS" sz="2000" b="1" dirty="0" smtClean="0">
            <a:solidFill>
              <a:srgbClr val="FFFF00"/>
            </a:solidFill>
            <a:latin typeface="Times New Roman" pitchFamily="18" charset="0"/>
          </a:endParaRPr>
        </a:p>
        <a:p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</a:rPr>
            <a:t>ISPLATU:</a:t>
          </a:r>
        </a:p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</a:rPr>
            <a:t>ZARADA</a:t>
          </a:r>
        </a:p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 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</a:rPr>
            <a:t>PENZIJA</a:t>
          </a:r>
        </a:p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 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</a:rPr>
            <a:t>PREKOVREMENOG </a:t>
          </a:r>
        </a:p>
        <a:p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 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</a:rPr>
            <a:t>RADA</a:t>
          </a:r>
          <a:endParaRPr lang="sr-Latn-RS" sz="2000" dirty="0">
            <a:solidFill>
              <a:srgbClr val="FFFF00"/>
            </a:solidFill>
          </a:endParaRPr>
        </a:p>
      </dgm:t>
    </dgm:pt>
    <dgm:pt modelId="{8713151A-01F4-4446-AEC6-F6656FBC1A4E}" type="parTrans" cxnId="{85C1DD85-425E-4F4B-9CF4-F07736C1BAF4}">
      <dgm:prSet/>
      <dgm:spPr/>
      <dgm:t>
        <a:bodyPr/>
        <a:lstStyle/>
        <a:p>
          <a:endParaRPr lang="sr-Latn-RS"/>
        </a:p>
      </dgm:t>
    </dgm:pt>
    <dgm:pt modelId="{8B9C15AE-7FF2-4F04-BB9B-E62FF67F77A6}" type="sibTrans" cxnId="{85C1DD85-425E-4F4B-9CF4-F07736C1BAF4}">
      <dgm:prSet/>
      <dgm:spPr/>
      <dgm:t>
        <a:bodyPr/>
        <a:lstStyle/>
        <a:p>
          <a:endParaRPr lang="sr-Latn-RS"/>
        </a:p>
      </dgm:t>
    </dgm:pt>
    <dgm:pt modelId="{B8235198-B994-4703-9F0A-CCD287CEE545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ODMOR</a:t>
          </a:r>
        </a:p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RAZONODU</a:t>
          </a:r>
        </a:p>
        <a:p>
          <a:r>
            <a:rPr lang="sr-Latn-RS" sz="2000" b="1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OGRANIČENO RADNO VREME</a:t>
          </a:r>
        </a:p>
        <a:p>
          <a:endParaRPr lang="sr-Latn-RS" sz="20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DCD7AE-17C3-4DFB-A527-7AABC8DA5677}" type="parTrans" cxnId="{68BE182C-2910-4498-A208-B4844AC5314E}">
      <dgm:prSet/>
      <dgm:spPr/>
      <dgm:t>
        <a:bodyPr/>
        <a:lstStyle/>
        <a:p>
          <a:endParaRPr lang="sr-Latn-RS"/>
        </a:p>
      </dgm:t>
    </dgm:pt>
    <dgm:pt modelId="{E756D8C3-1929-432A-B4F0-81CDE79D62B9}" type="sibTrans" cxnId="{68BE182C-2910-4498-A208-B4844AC5314E}">
      <dgm:prSet/>
      <dgm:spPr/>
      <dgm:t>
        <a:bodyPr/>
        <a:lstStyle/>
        <a:p>
          <a:endParaRPr lang="sr-Latn-RS"/>
        </a:p>
      </dgm:t>
    </dgm:pt>
    <dgm:pt modelId="{D6B70D59-CE02-43B4-94E5-85C895B85B22}">
      <dgm:prSet custT="1"/>
      <dgm:spPr/>
      <dgm:t>
        <a:bodyPr/>
        <a:lstStyle/>
        <a:p>
          <a:endParaRPr lang="sr-Latn-RS"/>
        </a:p>
      </dgm:t>
    </dgm:pt>
    <dgm:pt modelId="{34EFFA6F-8DDA-49EB-AF1A-CC264CA796E8}" type="parTrans" cxnId="{D4E8CD97-47C7-44E4-8607-75DF6CD6BFBD}">
      <dgm:prSet/>
      <dgm:spPr/>
      <dgm:t>
        <a:bodyPr/>
        <a:lstStyle/>
        <a:p>
          <a:endParaRPr lang="sr-Latn-RS"/>
        </a:p>
      </dgm:t>
    </dgm:pt>
    <dgm:pt modelId="{5E9399FF-EF4E-4F12-81B9-99BF08D23ECF}" type="sibTrans" cxnId="{D4E8CD97-47C7-44E4-8607-75DF6CD6BFBD}">
      <dgm:prSet/>
      <dgm:spPr/>
      <dgm:t>
        <a:bodyPr/>
        <a:lstStyle/>
        <a:p>
          <a:endParaRPr lang="sr-Latn-RS"/>
        </a:p>
      </dgm:t>
    </dgm:pt>
    <dgm:pt modelId="{1C57BDA7-A836-4721-B4E6-99D5A605DC8F}">
      <dgm:prSet/>
      <dgm:spPr/>
      <dgm:t>
        <a:bodyPr/>
        <a:lstStyle/>
        <a:p>
          <a:endParaRPr lang="sr-Latn-RS"/>
        </a:p>
      </dgm:t>
    </dgm:pt>
    <dgm:pt modelId="{384E627C-7E9F-4423-ACEA-80E79825331A}" type="parTrans" cxnId="{62C2DD00-8110-426E-BDA8-0641046D5D6F}">
      <dgm:prSet/>
      <dgm:spPr/>
      <dgm:t>
        <a:bodyPr/>
        <a:lstStyle/>
        <a:p>
          <a:endParaRPr lang="sr-Latn-RS"/>
        </a:p>
      </dgm:t>
    </dgm:pt>
    <dgm:pt modelId="{45A46D92-BC35-44C7-918F-6932D1F5294B}" type="sibTrans" cxnId="{62C2DD00-8110-426E-BDA8-0641046D5D6F}">
      <dgm:prSet/>
      <dgm:spPr/>
      <dgm:t>
        <a:bodyPr/>
        <a:lstStyle/>
        <a:p>
          <a:endParaRPr lang="sr-Latn-RS"/>
        </a:p>
      </dgm:t>
    </dgm:pt>
    <dgm:pt modelId="{25D24C0A-A225-47B6-875D-2BA5CD332429}">
      <dgm:prSet custT="1"/>
      <dgm:spPr/>
      <dgm:t>
        <a:bodyPr/>
        <a:lstStyle/>
        <a:p>
          <a:endParaRPr lang="sr-Latn-RS"/>
        </a:p>
      </dgm:t>
    </dgm:pt>
    <dgm:pt modelId="{5705571D-F793-4D79-A79F-E099D7A7F883}" type="parTrans" cxnId="{305A6150-CDCC-4025-BF28-F2164D4172E0}">
      <dgm:prSet/>
      <dgm:spPr/>
      <dgm:t>
        <a:bodyPr/>
        <a:lstStyle/>
        <a:p>
          <a:endParaRPr lang="sr-Latn-RS"/>
        </a:p>
      </dgm:t>
    </dgm:pt>
    <dgm:pt modelId="{3A3E659D-6EE5-420E-8F1A-8BBF0AC5A4A2}" type="sibTrans" cxnId="{305A6150-CDCC-4025-BF28-F2164D4172E0}">
      <dgm:prSet/>
      <dgm:spPr/>
      <dgm:t>
        <a:bodyPr/>
        <a:lstStyle/>
        <a:p>
          <a:endParaRPr lang="sr-Latn-RS"/>
        </a:p>
      </dgm:t>
    </dgm:pt>
    <dgm:pt modelId="{28E2C668-5741-4143-B8FA-B98AA28CA38D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sr-Latn-RS" sz="2000" b="1" dirty="0" smtClean="0"/>
        </a:p>
        <a:p>
          <a:r>
            <a:rPr lang="sr-Latn-RS" sz="2400" b="1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ZAŠTITU ZDRAVLJA I BEZBEDNOSTI NA RADU</a:t>
          </a:r>
        </a:p>
        <a:p>
          <a:r>
            <a:rPr lang="sr-Latn-RS" sz="2400" b="1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800" b="1" dirty="0" smtClean="0">
              <a:solidFill>
                <a:srgbClr val="FFFF00"/>
              </a:solidFill>
              <a:latin typeface="Times New Roman"/>
              <a:cs typeface="Times New Roman"/>
            </a:rPr>
            <a:t> </a:t>
          </a:r>
          <a:r>
            <a:rPr lang="sr-Latn-RS" sz="2000" b="1" dirty="0" smtClean="0">
              <a:solidFill>
                <a:srgbClr val="FFFF00"/>
              </a:solidFill>
              <a:latin typeface="Times New Roman"/>
              <a:cs typeface="Times New Roman"/>
            </a:rPr>
            <a:t>  </a:t>
          </a:r>
          <a:r>
            <a:rPr lang="sr-Latn-RS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SLOBODU SINDIKALNOG UDRUŽIVANJA</a:t>
          </a:r>
        </a:p>
        <a:p>
          <a:r>
            <a:rPr lang="sr-Latn-RS" sz="2000" b="1" dirty="0" smtClean="0"/>
            <a:t> </a:t>
          </a:r>
        </a:p>
        <a:p>
          <a:endParaRPr lang="sr-Latn-RS" sz="2000" b="1" dirty="0" smtClean="0"/>
        </a:p>
      </dgm:t>
    </dgm:pt>
    <dgm:pt modelId="{CE3C1DE3-823E-44A2-9E8A-4AA99F9C83D4}" type="parTrans" cxnId="{79185F9A-FFA0-435B-86BF-DBB6CE247CF3}">
      <dgm:prSet/>
      <dgm:spPr/>
      <dgm:t>
        <a:bodyPr/>
        <a:lstStyle/>
        <a:p>
          <a:endParaRPr lang="sr-Latn-RS"/>
        </a:p>
      </dgm:t>
    </dgm:pt>
    <dgm:pt modelId="{A0389B3A-D68A-4E44-87B1-92FDFB93EECD}" type="sibTrans" cxnId="{79185F9A-FFA0-435B-86BF-DBB6CE247CF3}">
      <dgm:prSet/>
      <dgm:spPr/>
      <dgm:t>
        <a:bodyPr/>
        <a:lstStyle/>
        <a:p>
          <a:endParaRPr lang="sr-Latn-RS"/>
        </a:p>
      </dgm:t>
    </dgm:pt>
    <dgm:pt modelId="{B5A32DC4-BCF4-48C9-AA24-4325E1802C7D}">
      <dgm:prSet/>
      <dgm:spPr/>
      <dgm:t>
        <a:bodyPr/>
        <a:lstStyle/>
        <a:p>
          <a:endParaRPr lang="sr-Latn-RS" dirty="0"/>
        </a:p>
      </dgm:t>
    </dgm:pt>
    <dgm:pt modelId="{B3440B89-98F0-4180-A861-ADEADA6D518F}" type="parTrans" cxnId="{6783FB8B-0D15-44AA-95BB-5350786F728E}">
      <dgm:prSet/>
      <dgm:spPr/>
      <dgm:t>
        <a:bodyPr/>
        <a:lstStyle/>
        <a:p>
          <a:endParaRPr lang="sr-Latn-RS"/>
        </a:p>
      </dgm:t>
    </dgm:pt>
    <dgm:pt modelId="{AF54DC3A-09A2-4D2D-B192-BFCE7A01C8D3}" type="sibTrans" cxnId="{6783FB8B-0D15-44AA-95BB-5350786F728E}">
      <dgm:prSet/>
      <dgm:spPr/>
      <dgm:t>
        <a:bodyPr/>
        <a:lstStyle/>
        <a:p>
          <a:endParaRPr lang="sr-Latn-RS"/>
        </a:p>
      </dgm:t>
    </dgm:pt>
    <dgm:pt modelId="{EC4C5A4C-507C-4643-85A6-AC976F34B4D7}" type="pres">
      <dgm:prSet presAssocID="{87FCDE40-71E6-400B-998E-43682EBB9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B63B2C78-5D97-445B-94A3-459853633AA9}" type="pres">
      <dgm:prSet presAssocID="{87FCDE40-71E6-400B-998E-43682EBB948F}" presName="matrix" presStyleCnt="0"/>
      <dgm:spPr/>
    </dgm:pt>
    <dgm:pt modelId="{4890FF7F-6316-4228-9464-31A9F14F8C67}" type="pres">
      <dgm:prSet presAssocID="{87FCDE40-71E6-400B-998E-43682EBB948F}" presName="tile1" presStyleLbl="node1" presStyleIdx="0" presStyleCnt="4" custScaleY="99759"/>
      <dgm:spPr/>
      <dgm:t>
        <a:bodyPr/>
        <a:lstStyle/>
        <a:p>
          <a:endParaRPr lang="sr-Latn-RS"/>
        </a:p>
      </dgm:t>
    </dgm:pt>
    <dgm:pt modelId="{51E96D17-5214-477E-9850-302064192688}" type="pres">
      <dgm:prSet presAssocID="{87FCDE40-71E6-400B-998E-43682EBB9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7155C60-0BCD-4246-81AC-C001B385AF45}" type="pres">
      <dgm:prSet presAssocID="{87FCDE40-71E6-400B-998E-43682EBB948F}" presName="tile2" presStyleLbl="node1" presStyleIdx="1" presStyleCnt="4" custScaleY="100241" custLinFactNeighborX="3704" custLinFactNeighborY="-60"/>
      <dgm:spPr/>
      <dgm:t>
        <a:bodyPr/>
        <a:lstStyle/>
        <a:p>
          <a:endParaRPr lang="sr-Latn-RS"/>
        </a:p>
      </dgm:t>
    </dgm:pt>
    <dgm:pt modelId="{05994DCD-B794-48FE-A0C4-B9EAF78DB7EB}" type="pres">
      <dgm:prSet presAssocID="{87FCDE40-71E6-400B-998E-43682EBB9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4A8DF6D-C75F-41A0-8B16-9C9019566C8D}" type="pres">
      <dgm:prSet presAssocID="{87FCDE40-71E6-400B-998E-43682EBB948F}" presName="tile3" presStyleLbl="node1" presStyleIdx="2" presStyleCnt="4" custScaleY="99519" custLinFactNeighborX="-3704" custLinFactNeighborY="0"/>
      <dgm:spPr/>
      <dgm:t>
        <a:bodyPr/>
        <a:lstStyle/>
        <a:p>
          <a:endParaRPr lang="sr-Latn-RS"/>
        </a:p>
      </dgm:t>
    </dgm:pt>
    <dgm:pt modelId="{0D375263-A390-43DC-A9B9-979E37EAAFE4}" type="pres">
      <dgm:prSet presAssocID="{87FCDE40-71E6-400B-998E-43682EBB9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8DCB529-89C7-415C-8C9E-91637ADF1145}" type="pres">
      <dgm:prSet presAssocID="{87FCDE40-71E6-400B-998E-43682EBB948F}" presName="tile4" presStyleLbl="node1" presStyleIdx="3" presStyleCnt="4" custScaleY="99039"/>
      <dgm:spPr/>
      <dgm:t>
        <a:bodyPr/>
        <a:lstStyle/>
        <a:p>
          <a:endParaRPr lang="sr-Latn-RS"/>
        </a:p>
      </dgm:t>
    </dgm:pt>
    <dgm:pt modelId="{470A3FD6-98A7-4287-BF14-7B898A3E3D73}" type="pres">
      <dgm:prSet presAssocID="{87FCDE40-71E6-400B-998E-43682EBB9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3B5B4D6-CA8C-4F4E-B356-842AC9F5DB04}" type="pres">
      <dgm:prSet presAssocID="{87FCDE40-71E6-400B-998E-43682EBB948F}" presName="centerTile" presStyleLbl="fgShp" presStyleIdx="0" presStyleCnt="1" custScaleX="128395" custScaleY="76925" custLinFactNeighborX="-8642" custLinFactNeighborY="-7693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2F317D6E-3960-47BC-84BB-285C92C72DA5}" type="presOf" srcId="{0B36B9EF-F65E-430D-A161-5ADAD8E1B247}" destId="{C3B5B4D6-CA8C-4F4E-B356-842AC9F5DB04}" srcOrd="0" destOrd="0" presId="urn:microsoft.com/office/officeart/2005/8/layout/matrix1"/>
    <dgm:cxn modelId="{2561B0FE-0C76-4931-9184-B6C70B573BB5}" type="presOf" srcId="{627151EF-9E6C-4147-A84A-ADC471ECEC13}" destId="{37155C60-0BCD-4246-81AC-C001B385AF45}" srcOrd="0" destOrd="0" presId="urn:microsoft.com/office/officeart/2005/8/layout/matrix1"/>
    <dgm:cxn modelId="{2DE4E5BF-7846-4ED9-9E37-F608B9E57B8F}" type="presOf" srcId="{28E2C668-5741-4143-B8FA-B98AA28CA38D}" destId="{C8DCB529-89C7-415C-8C9E-91637ADF1145}" srcOrd="0" destOrd="0" presId="urn:microsoft.com/office/officeart/2005/8/layout/matrix1"/>
    <dgm:cxn modelId="{EFE38F65-01A8-46E4-B2AC-DAC0B5E7DF58}" srcId="{0B36B9EF-F65E-430D-A161-5ADAD8E1B247}" destId="{36A311F2-2741-4954-9CA8-5F3291D16859}" srcOrd="0" destOrd="0" parTransId="{54A7EE1A-5B9F-4D9B-87A4-85E57C5EFBC0}" sibTransId="{096EC428-FE86-4D8B-9F37-355806C30169}"/>
    <dgm:cxn modelId="{D4E8CD97-47C7-44E4-8607-75DF6CD6BFBD}" srcId="{0B36B9EF-F65E-430D-A161-5ADAD8E1B247}" destId="{D6B70D59-CE02-43B4-94E5-85C895B85B22}" srcOrd="6" destOrd="0" parTransId="{34EFFA6F-8DDA-49EB-AF1A-CC264CA796E8}" sibTransId="{5E9399FF-EF4E-4F12-81B9-99BF08D23ECF}"/>
    <dgm:cxn modelId="{22D2E9CD-1455-4E5F-86B0-9A0C9AAFE3B6}" type="presOf" srcId="{87FCDE40-71E6-400B-998E-43682EBB948F}" destId="{EC4C5A4C-507C-4643-85A6-AC976F34B4D7}" srcOrd="0" destOrd="0" presId="urn:microsoft.com/office/officeart/2005/8/layout/matrix1"/>
    <dgm:cxn modelId="{3C3073C4-1C23-4E07-A0BE-CBE81FD2F25B}" srcId="{87FCDE40-71E6-400B-998E-43682EBB948F}" destId="{0B36B9EF-F65E-430D-A161-5ADAD8E1B247}" srcOrd="0" destOrd="0" parTransId="{DFC84A42-A25C-4F3A-AA42-F5D3F02E82A9}" sibTransId="{7BD81465-B4DD-476F-9468-FE9F424C3EC6}"/>
    <dgm:cxn modelId="{6783FB8B-0D15-44AA-95BB-5350786F728E}" srcId="{0B36B9EF-F65E-430D-A161-5ADAD8E1B247}" destId="{B5A32DC4-BCF4-48C9-AA24-4325E1802C7D}" srcOrd="4" destOrd="0" parTransId="{B3440B89-98F0-4180-A861-ADEADA6D518F}" sibTransId="{AF54DC3A-09A2-4D2D-B192-BFCE7A01C8D3}"/>
    <dgm:cxn modelId="{62C2DD00-8110-426E-BDA8-0641046D5D6F}" srcId="{0B36B9EF-F65E-430D-A161-5ADAD8E1B247}" destId="{1C57BDA7-A836-4721-B4E6-99D5A605DC8F}" srcOrd="7" destOrd="0" parTransId="{384E627C-7E9F-4423-ACEA-80E79825331A}" sibTransId="{45A46D92-BC35-44C7-918F-6932D1F5294B}"/>
    <dgm:cxn modelId="{37E0C872-35E1-40B7-BFEC-402A89ACB701}" srcId="{0B36B9EF-F65E-430D-A161-5ADAD8E1B247}" destId="{16A4D52E-2661-4245-B140-307CB52B130A}" srcOrd="10" destOrd="0" parTransId="{D2DE48C7-FD3C-4FAB-9998-23583735D04F}" sibTransId="{AC334654-73A3-4B6A-B9D8-7F15005E6165}"/>
    <dgm:cxn modelId="{E51ADD46-2E6B-421B-A9F5-388AB0A70DB3}" type="presOf" srcId="{B8235198-B994-4703-9F0A-CCD287CEE545}" destId="{D4A8DF6D-C75F-41A0-8B16-9C9019566C8D}" srcOrd="0" destOrd="0" presId="urn:microsoft.com/office/officeart/2005/8/layout/matrix1"/>
    <dgm:cxn modelId="{53F78E28-56D2-4AD6-B10A-930AD39FAB06}" srcId="{0B36B9EF-F65E-430D-A161-5ADAD8E1B247}" destId="{F6116489-99C4-4ADE-A270-92DE6CB15BBC}" srcOrd="9" destOrd="0" parTransId="{71053E9E-321B-4412-A744-61BA63C280AA}" sibTransId="{E2FF2B6B-9665-4A4B-90FF-0791C965852B}"/>
    <dgm:cxn modelId="{79CF15D7-044A-4CC1-8AB2-46920FC8CB44}" type="presOf" srcId="{36A311F2-2741-4954-9CA8-5F3291D16859}" destId="{4890FF7F-6316-4228-9464-31A9F14F8C67}" srcOrd="0" destOrd="0" presId="urn:microsoft.com/office/officeart/2005/8/layout/matrix1"/>
    <dgm:cxn modelId="{3178DC29-5075-4C22-BB37-02DA1972835F}" type="presOf" srcId="{627151EF-9E6C-4147-A84A-ADC471ECEC13}" destId="{05994DCD-B794-48FE-A0C4-B9EAF78DB7EB}" srcOrd="1" destOrd="0" presId="urn:microsoft.com/office/officeart/2005/8/layout/matrix1"/>
    <dgm:cxn modelId="{9B1F24E8-4732-4646-8F84-817A03719E21}" srcId="{0B36B9EF-F65E-430D-A161-5ADAD8E1B247}" destId="{47028E6B-BA40-423A-B5FE-FA2BCF5251FA}" srcOrd="8" destOrd="0" parTransId="{16FCEF82-E976-4744-8D93-AD8BBEF16578}" sibTransId="{65F23BA5-2C5F-4285-AC98-F70294B06D00}"/>
    <dgm:cxn modelId="{11185D99-D5D8-41F5-AD40-D27741D39808}" type="presOf" srcId="{28E2C668-5741-4143-B8FA-B98AA28CA38D}" destId="{470A3FD6-98A7-4287-BF14-7B898A3E3D73}" srcOrd="1" destOrd="0" presId="urn:microsoft.com/office/officeart/2005/8/layout/matrix1"/>
    <dgm:cxn modelId="{79185F9A-FFA0-435B-86BF-DBB6CE247CF3}" srcId="{0B36B9EF-F65E-430D-A161-5ADAD8E1B247}" destId="{28E2C668-5741-4143-B8FA-B98AA28CA38D}" srcOrd="3" destOrd="0" parTransId="{CE3C1DE3-823E-44A2-9E8A-4AA99F9C83D4}" sibTransId="{A0389B3A-D68A-4E44-87B1-92FDFB93EECD}"/>
    <dgm:cxn modelId="{A29A5ECB-8D73-4DCA-BE6E-5A94207EA799}" type="presOf" srcId="{B8235198-B994-4703-9F0A-CCD287CEE545}" destId="{0D375263-A390-43DC-A9B9-979E37EAAFE4}" srcOrd="1" destOrd="0" presId="urn:microsoft.com/office/officeart/2005/8/layout/matrix1"/>
    <dgm:cxn modelId="{5F4387DB-ED5D-422F-9AE7-005AA75CC5E4}" type="presOf" srcId="{36A311F2-2741-4954-9CA8-5F3291D16859}" destId="{51E96D17-5214-477E-9850-302064192688}" srcOrd="1" destOrd="0" presId="urn:microsoft.com/office/officeart/2005/8/layout/matrix1"/>
    <dgm:cxn modelId="{85C1DD85-425E-4F4B-9CF4-F07736C1BAF4}" srcId="{0B36B9EF-F65E-430D-A161-5ADAD8E1B247}" destId="{627151EF-9E6C-4147-A84A-ADC471ECEC13}" srcOrd="1" destOrd="0" parTransId="{8713151A-01F4-4446-AEC6-F6656FBC1A4E}" sibTransId="{8B9C15AE-7FF2-4F04-BB9B-E62FF67F77A6}"/>
    <dgm:cxn modelId="{305A6150-CDCC-4025-BF28-F2164D4172E0}" srcId="{0B36B9EF-F65E-430D-A161-5ADAD8E1B247}" destId="{25D24C0A-A225-47B6-875D-2BA5CD332429}" srcOrd="5" destOrd="0" parTransId="{5705571D-F793-4D79-A79F-E099D7A7F883}" sibTransId="{3A3E659D-6EE5-420E-8F1A-8BBF0AC5A4A2}"/>
    <dgm:cxn modelId="{68BE182C-2910-4498-A208-B4844AC5314E}" srcId="{0B36B9EF-F65E-430D-A161-5ADAD8E1B247}" destId="{B8235198-B994-4703-9F0A-CCD287CEE545}" srcOrd="2" destOrd="0" parTransId="{04DCD7AE-17C3-4DFB-A527-7AABC8DA5677}" sibTransId="{E756D8C3-1929-432A-B4F0-81CDE79D62B9}"/>
    <dgm:cxn modelId="{D45B7630-10ED-4CC1-8F26-7216DA0BA094}" type="presParOf" srcId="{EC4C5A4C-507C-4643-85A6-AC976F34B4D7}" destId="{B63B2C78-5D97-445B-94A3-459853633AA9}" srcOrd="0" destOrd="0" presId="urn:microsoft.com/office/officeart/2005/8/layout/matrix1"/>
    <dgm:cxn modelId="{1B6B4486-9610-423D-8585-9DF0387EAB22}" type="presParOf" srcId="{B63B2C78-5D97-445B-94A3-459853633AA9}" destId="{4890FF7F-6316-4228-9464-31A9F14F8C67}" srcOrd="0" destOrd="0" presId="urn:microsoft.com/office/officeart/2005/8/layout/matrix1"/>
    <dgm:cxn modelId="{57D77EBB-C304-41D6-A5EB-C36B9E705B56}" type="presParOf" srcId="{B63B2C78-5D97-445B-94A3-459853633AA9}" destId="{51E96D17-5214-477E-9850-302064192688}" srcOrd="1" destOrd="0" presId="urn:microsoft.com/office/officeart/2005/8/layout/matrix1"/>
    <dgm:cxn modelId="{78679013-BD6F-495D-A538-899B2F6D7E26}" type="presParOf" srcId="{B63B2C78-5D97-445B-94A3-459853633AA9}" destId="{37155C60-0BCD-4246-81AC-C001B385AF45}" srcOrd="2" destOrd="0" presId="urn:microsoft.com/office/officeart/2005/8/layout/matrix1"/>
    <dgm:cxn modelId="{ACE1CE59-274A-4EBF-AD88-82E31AC9DDE8}" type="presParOf" srcId="{B63B2C78-5D97-445B-94A3-459853633AA9}" destId="{05994DCD-B794-48FE-A0C4-B9EAF78DB7EB}" srcOrd="3" destOrd="0" presId="urn:microsoft.com/office/officeart/2005/8/layout/matrix1"/>
    <dgm:cxn modelId="{16F3BEBE-C952-4DA9-8649-4A234D557983}" type="presParOf" srcId="{B63B2C78-5D97-445B-94A3-459853633AA9}" destId="{D4A8DF6D-C75F-41A0-8B16-9C9019566C8D}" srcOrd="4" destOrd="0" presId="urn:microsoft.com/office/officeart/2005/8/layout/matrix1"/>
    <dgm:cxn modelId="{229992A6-C5A0-4321-83FA-D5603E0EF9F1}" type="presParOf" srcId="{B63B2C78-5D97-445B-94A3-459853633AA9}" destId="{0D375263-A390-43DC-A9B9-979E37EAAFE4}" srcOrd="5" destOrd="0" presId="urn:microsoft.com/office/officeart/2005/8/layout/matrix1"/>
    <dgm:cxn modelId="{A05D987B-BE96-47F8-BC5C-EA2AE5A33B4A}" type="presParOf" srcId="{B63B2C78-5D97-445B-94A3-459853633AA9}" destId="{C8DCB529-89C7-415C-8C9E-91637ADF1145}" srcOrd="6" destOrd="0" presId="urn:microsoft.com/office/officeart/2005/8/layout/matrix1"/>
    <dgm:cxn modelId="{3EEECEA4-64BA-4815-91C0-E287F19B5706}" type="presParOf" srcId="{B63B2C78-5D97-445B-94A3-459853633AA9}" destId="{470A3FD6-98A7-4287-BF14-7B898A3E3D73}" srcOrd="7" destOrd="0" presId="urn:microsoft.com/office/officeart/2005/8/layout/matrix1"/>
    <dgm:cxn modelId="{4BC4FF7A-177F-46A1-BC0E-D75AF6CAC2EE}" type="presParOf" srcId="{EC4C5A4C-507C-4643-85A6-AC976F34B4D7}" destId="{C3B5B4D6-CA8C-4F4E-B356-842AC9F5DB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A739F9-B5BD-4719-AECA-EB11549EDD8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15F8D65D-32D2-49C3-833B-9C26377EC051}">
      <dgm:prSet phldrT="[Text]"/>
      <dgm:spPr>
        <a:solidFill>
          <a:srgbClr val="002060"/>
        </a:solidFill>
      </dgm:spPr>
      <dgm:t>
        <a:bodyPr/>
        <a:lstStyle/>
        <a:p>
          <a:r>
            <a:rPr lang="sr-Latn-RS" b="1" dirty="0" smtClean="0">
              <a:solidFill>
                <a:srgbClr val="FFFF00"/>
              </a:solidFill>
            </a:rPr>
            <a:t>USTAV R. SRBIJE</a:t>
          </a:r>
          <a:endParaRPr lang="sr-Latn-RS" b="1" dirty="0">
            <a:solidFill>
              <a:srgbClr val="FFFF00"/>
            </a:solidFill>
          </a:endParaRPr>
        </a:p>
      </dgm:t>
    </dgm:pt>
    <dgm:pt modelId="{A8A2E226-BA94-460C-B63F-3011D49CC554}" type="parTrans" cxnId="{89B78562-9189-4772-8AC3-666A75EF7C8C}">
      <dgm:prSet/>
      <dgm:spPr/>
      <dgm:t>
        <a:bodyPr/>
        <a:lstStyle/>
        <a:p>
          <a:endParaRPr lang="sr-Latn-RS"/>
        </a:p>
      </dgm:t>
    </dgm:pt>
    <dgm:pt modelId="{AD14C33B-468D-42BE-8D9D-8F38AA5EBC3E}" type="sibTrans" cxnId="{89B78562-9189-4772-8AC3-666A75EF7C8C}">
      <dgm:prSet/>
      <dgm:spPr>
        <a:solidFill>
          <a:srgbClr val="FFFF00"/>
        </a:solidFill>
      </dgm:spPr>
      <dgm:t>
        <a:bodyPr/>
        <a:lstStyle/>
        <a:p>
          <a:endParaRPr lang="sr-Latn-RS">
            <a:solidFill>
              <a:srgbClr val="002060"/>
            </a:solidFill>
          </a:endParaRPr>
        </a:p>
      </dgm:t>
    </dgm:pt>
    <dgm:pt modelId="{B8D258C0-FF2F-47E9-8FA7-263CE3CA4443}">
      <dgm:prSet phldrT="[Text]"/>
      <dgm:spPr>
        <a:solidFill>
          <a:srgbClr val="002060"/>
        </a:solidFill>
      </dgm:spPr>
      <dgm:t>
        <a:bodyPr/>
        <a:lstStyle/>
        <a:p>
          <a:r>
            <a:rPr lang="sr-Latn-RS" dirty="0" smtClean="0"/>
            <a:t> </a:t>
          </a:r>
          <a:r>
            <a:rPr lang="sr-Latn-RS" b="1" dirty="0" smtClean="0">
              <a:solidFill>
                <a:srgbClr val="FFFF00"/>
              </a:solidFill>
            </a:rPr>
            <a:t>ZAKON</a:t>
          </a:r>
          <a:r>
            <a:rPr lang="sr-Latn-RS" b="1" dirty="0" smtClean="0"/>
            <a:t> </a:t>
          </a:r>
          <a:r>
            <a:rPr lang="sr-Latn-RS" b="1" dirty="0" smtClean="0">
              <a:solidFill>
                <a:srgbClr val="FFFF00"/>
              </a:solidFill>
            </a:rPr>
            <a:t>O</a:t>
          </a:r>
          <a:r>
            <a:rPr lang="sr-Latn-RS" dirty="0" smtClean="0">
              <a:solidFill>
                <a:srgbClr val="FFFF00"/>
              </a:solidFill>
            </a:rPr>
            <a:t> </a:t>
          </a:r>
          <a:r>
            <a:rPr lang="sr-Latn-RS" b="1" dirty="0" smtClean="0">
              <a:solidFill>
                <a:srgbClr val="FFFF00"/>
              </a:solidFill>
            </a:rPr>
            <a:t>RADU</a:t>
          </a:r>
          <a:endParaRPr lang="sr-Latn-RS" b="1" dirty="0">
            <a:solidFill>
              <a:srgbClr val="FFFF00"/>
            </a:solidFill>
          </a:endParaRPr>
        </a:p>
      </dgm:t>
    </dgm:pt>
    <dgm:pt modelId="{AB408A5C-CC6B-4CFB-9216-7D4060E0E6B7}" type="parTrans" cxnId="{3A347C47-1BD2-4901-B411-C79171CFDA7F}">
      <dgm:prSet/>
      <dgm:spPr/>
      <dgm:t>
        <a:bodyPr/>
        <a:lstStyle/>
        <a:p>
          <a:endParaRPr lang="sr-Latn-RS"/>
        </a:p>
      </dgm:t>
    </dgm:pt>
    <dgm:pt modelId="{ACFC8F03-3B2B-460A-9B8C-A4B522516C1D}" type="sibTrans" cxnId="{3A347C47-1BD2-4901-B411-C79171CFDA7F}">
      <dgm:prSet/>
      <dgm:spPr>
        <a:solidFill>
          <a:srgbClr val="FFFF00"/>
        </a:solidFill>
      </dgm:spPr>
      <dgm:t>
        <a:bodyPr/>
        <a:lstStyle/>
        <a:p>
          <a:endParaRPr lang="sr-Latn-RS"/>
        </a:p>
      </dgm:t>
    </dgm:pt>
    <dgm:pt modelId="{37482F5D-F0A1-4F6C-9FA6-BAA9BFE74BA9}">
      <dgm:prSet phldrT="[Text]"/>
      <dgm:spPr>
        <a:solidFill>
          <a:srgbClr val="002060"/>
        </a:solidFill>
      </dgm:spPr>
      <dgm:t>
        <a:bodyPr/>
        <a:lstStyle/>
        <a:p>
          <a:r>
            <a:rPr lang="sr-Latn-RS" b="1" dirty="0" smtClean="0">
              <a:solidFill>
                <a:srgbClr val="FFFF00"/>
              </a:solidFill>
            </a:rPr>
            <a:t>ZAKON O ZAŠTITI ZDRAVLJU NA RADU </a:t>
          </a:r>
          <a:endParaRPr lang="sr-Latn-RS" b="1" dirty="0">
            <a:solidFill>
              <a:srgbClr val="FFFF00"/>
            </a:solidFill>
          </a:endParaRPr>
        </a:p>
      </dgm:t>
    </dgm:pt>
    <dgm:pt modelId="{F7EA537C-A06F-4738-BBB2-4627E8E70BF9}" type="parTrans" cxnId="{7AF7634B-7EBB-4692-B85E-17BB2FD3FC4A}">
      <dgm:prSet/>
      <dgm:spPr/>
      <dgm:t>
        <a:bodyPr/>
        <a:lstStyle/>
        <a:p>
          <a:endParaRPr lang="sr-Latn-RS"/>
        </a:p>
      </dgm:t>
    </dgm:pt>
    <dgm:pt modelId="{C5591852-D1E6-45A3-9529-7106CA273723}" type="sibTrans" cxnId="{7AF7634B-7EBB-4692-B85E-17BB2FD3FC4A}">
      <dgm:prSet/>
      <dgm:spPr>
        <a:solidFill>
          <a:srgbClr val="FFFF00"/>
        </a:solidFill>
      </dgm:spPr>
      <dgm:t>
        <a:bodyPr/>
        <a:lstStyle/>
        <a:p>
          <a:endParaRPr lang="sr-Latn-RS"/>
        </a:p>
      </dgm:t>
    </dgm:pt>
    <dgm:pt modelId="{A09EFC3E-BC6E-4DEF-B3A4-31E9FC267401}">
      <dgm:prSet phldrT="[Text]"/>
      <dgm:spPr>
        <a:solidFill>
          <a:srgbClr val="002060"/>
        </a:solidFill>
      </dgm:spPr>
      <dgm:t>
        <a:bodyPr/>
        <a:lstStyle/>
        <a:p>
          <a:r>
            <a:rPr lang="sr-Latn-RS" b="1" dirty="0" smtClean="0">
              <a:solidFill>
                <a:srgbClr val="FFFF00"/>
              </a:solidFill>
            </a:rPr>
            <a:t>PODZAKONSKI AKTI</a:t>
          </a:r>
          <a:endParaRPr lang="sr-Latn-RS" b="1" dirty="0">
            <a:solidFill>
              <a:srgbClr val="FFFF00"/>
            </a:solidFill>
          </a:endParaRPr>
        </a:p>
      </dgm:t>
    </dgm:pt>
    <dgm:pt modelId="{6A9B16C1-CB75-47CE-8C3B-6885A5FFD65E}" type="parTrans" cxnId="{439641A2-03F9-401C-A5E3-C6D6BE67DDAE}">
      <dgm:prSet/>
      <dgm:spPr/>
      <dgm:t>
        <a:bodyPr/>
        <a:lstStyle/>
        <a:p>
          <a:endParaRPr lang="sr-Latn-RS"/>
        </a:p>
      </dgm:t>
    </dgm:pt>
    <dgm:pt modelId="{392FD795-73A0-452F-8A77-11AE82F829E9}" type="sibTrans" cxnId="{439641A2-03F9-401C-A5E3-C6D6BE67DDAE}">
      <dgm:prSet/>
      <dgm:spPr>
        <a:solidFill>
          <a:srgbClr val="FFFF00"/>
        </a:solidFill>
      </dgm:spPr>
      <dgm:t>
        <a:bodyPr/>
        <a:lstStyle/>
        <a:p>
          <a:endParaRPr lang="sr-Latn-RS"/>
        </a:p>
      </dgm:t>
    </dgm:pt>
    <dgm:pt modelId="{91D5FB38-CAA8-436B-A103-147C768E78E3}">
      <dgm:prSet phldrT="[Text]"/>
      <dgm:spPr>
        <a:solidFill>
          <a:srgbClr val="002060"/>
        </a:solidFill>
      </dgm:spPr>
      <dgm:t>
        <a:bodyPr/>
        <a:lstStyle/>
        <a:p>
          <a:r>
            <a:rPr lang="sr-Latn-RS" b="1" dirty="0" smtClean="0">
              <a:solidFill>
                <a:srgbClr val="FFFF00"/>
              </a:solidFill>
            </a:rPr>
            <a:t>KOLEKTIVNI UGOVORI</a:t>
          </a:r>
          <a:endParaRPr lang="sr-Latn-RS" b="1" dirty="0">
            <a:solidFill>
              <a:srgbClr val="FFFF00"/>
            </a:solidFill>
          </a:endParaRPr>
        </a:p>
      </dgm:t>
    </dgm:pt>
    <dgm:pt modelId="{4B96A8E4-5642-4E55-9088-C01B49D07EBB}" type="parTrans" cxnId="{864C5E9F-7EE1-4A0A-B7CA-C18BB915B855}">
      <dgm:prSet/>
      <dgm:spPr/>
      <dgm:t>
        <a:bodyPr/>
        <a:lstStyle/>
        <a:p>
          <a:endParaRPr lang="sr-Latn-RS"/>
        </a:p>
      </dgm:t>
    </dgm:pt>
    <dgm:pt modelId="{62A79D9A-C33F-426A-8D76-B086F6005AF7}" type="sibTrans" cxnId="{864C5E9F-7EE1-4A0A-B7CA-C18BB915B855}">
      <dgm:prSet/>
      <dgm:spPr/>
      <dgm:t>
        <a:bodyPr/>
        <a:lstStyle/>
        <a:p>
          <a:endParaRPr lang="sr-Latn-RS"/>
        </a:p>
      </dgm:t>
    </dgm:pt>
    <dgm:pt modelId="{A6AE40EE-8F0B-4160-BA0F-5D3C89DD74FC}" type="pres">
      <dgm:prSet presAssocID="{6DA739F9-B5BD-4719-AECA-EB11549EDD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54ACA486-DFA0-4638-B8CC-F6CFC9B1E574}" type="pres">
      <dgm:prSet presAssocID="{15F8D65D-32D2-49C3-833B-9C26377EC05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DE8E24-1921-44E4-B6BE-E90F396E52E4}" type="pres">
      <dgm:prSet presAssocID="{AD14C33B-468D-42BE-8D9D-8F38AA5EBC3E}" presName="sibTrans" presStyleLbl="sibTrans2D1" presStyleIdx="0" presStyleCnt="4"/>
      <dgm:spPr/>
      <dgm:t>
        <a:bodyPr/>
        <a:lstStyle/>
        <a:p>
          <a:endParaRPr lang="sr-Latn-RS"/>
        </a:p>
      </dgm:t>
    </dgm:pt>
    <dgm:pt modelId="{1FBD2A2E-3092-44AA-803A-C521475B6187}" type="pres">
      <dgm:prSet presAssocID="{AD14C33B-468D-42BE-8D9D-8F38AA5EBC3E}" presName="connectorText" presStyleLbl="sibTrans2D1" presStyleIdx="0" presStyleCnt="4"/>
      <dgm:spPr/>
      <dgm:t>
        <a:bodyPr/>
        <a:lstStyle/>
        <a:p>
          <a:endParaRPr lang="sr-Latn-RS"/>
        </a:p>
      </dgm:t>
    </dgm:pt>
    <dgm:pt modelId="{2B4D96CA-7AAE-4BB0-B00F-00E132E6DBA7}" type="pres">
      <dgm:prSet presAssocID="{B8D258C0-FF2F-47E9-8FA7-263CE3CA44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56770A-FDA1-405D-9861-7CF9C53B47C4}" type="pres">
      <dgm:prSet presAssocID="{ACFC8F03-3B2B-460A-9B8C-A4B522516C1D}" presName="sibTrans" presStyleLbl="sibTrans2D1" presStyleIdx="1" presStyleCnt="4"/>
      <dgm:spPr/>
      <dgm:t>
        <a:bodyPr/>
        <a:lstStyle/>
        <a:p>
          <a:endParaRPr lang="sr-Latn-RS"/>
        </a:p>
      </dgm:t>
    </dgm:pt>
    <dgm:pt modelId="{32443FD1-D85D-4D06-BEA1-749A0D7F7FF9}" type="pres">
      <dgm:prSet presAssocID="{ACFC8F03-3B2B-460A-9B8C-A4B522516C1D}" presName="connectorText" presStyleLbl="sibTrans2D1" presStyleIdx="1" presStyleCnt="4"/>
      <dgm:spPr/>
      <dgm:t>
        <a:bodyPr/>
        <a:lstStyle/>
        <a:p>
          <a:endParaRPr lang="sr-Latn-RS"/>
        </a:p>
      </dgm:t>
    </dgm:pt>
    <dgm:pt modelId="{41BA720E-E0FC-4953-8F79-8D16950E97FA}" type="pres">
      <dgm:prSet presAssocID="{37482F5D-F0A1-4F6C-9FA6-BAA9BFE74B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C12DD4-A00A-4323-84B6-A8081BF5F858}" type="pres">
      <dgm:prSet presAssocID="{C5591852-D1E6-45A3-9529-7106CA273723}" presName="sibTrans" presStyleLbl="sibTrans2D1" presStyleIdx="2" presStyleCnt="4"/>
      <dgm:spPr/>
      <dgm:t>
        <a:bodyPr/>
        <a:lstStyle/>
        <a:p>
          <a:endParaRPr lang="sr-Latn-RS"/>
        </a:p>
      </dgm:t>
    </dgm:pt>
    <dgm:pt modelId="{96C3D947-2050-43BF-AA5D-CC7733CC2E98}" type="pres">
      <dgm:prSet presAssocID="{C5591852-D1E6-45A3-9529-7106CA273723}" presName="connectorText" presStyleLbl="sibTrans2D1" presStyleIdx="2" presStyleCnt="4"/>
      <dgm:spPr/>
      <dgm:t>
        <a:bodyPr/>
        <a:lstStyle/>
        <a:p>
          <a:endParaRPr lang="sr-Latn-RS"/>
        </a:p>
      </dgm:t>
    </dgm:pt>
    <dgm:pt modelId="{EF98C6BF-D480-4EE2-BE1D-892B9F8A198A}" type="pres">
      <dgm:prSet presAssocID="{A09EFC3E-BC6E-4DEF-B3A4-31E9FC2674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CBAC0DF-659D-4425-8FBC-6B4D158F2D53}" type="pres">
      <dgm:prSet presAssocID="{392FD795-73A0-452F-8A77-11AE82F829E9}" presName="sibTrans" presStyleLbl="sibTrans2D1" presStyleIdx="3" presStyleCnt="4"/>
      <dgm:spPr/>
      <dgm:t>
        <a:bodyPr/>
        <a:lstStyle/>
        <a:p>
          <a:endParaRPr lang="sr-Latn-RS"/>
        </a:p>
      </dgm:t>
    </dgm:pt>
    <dgm:pt modelId="{B4F0E8CF-9610-49FF-B3A2-9C3E396E24DD}" type="pres">
      <dgm:prSet presAssocID="{392FD795-73A0-452F-8A77-11AE82F829E9}" presName="connectorText" presStyleLbl="sibTrans2D1" presStyleIdx="3" presStyleCnt="4"/>
      <dgm:spPr/>
      <dgm:t>
        <a:bodyPr/>
        <a:lstStyle/>
        <a:p>
          <a:endParaRPr lang="sr-Latn-RS"/>
        </a:p>
      </dgm:t>
    </dgm:pt>
    <dgm:pt modelId="{BB49BDFC-C2C5-44DD-91D3-18EDDFFBA13E}" type="pres">
      <dgm:prSet presAssocID="{91D5FB38-CAA8-436B-A103-147C768E78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AF7634B-7EBB-4692-B85E-17BB2FD3FC4A}" srcId="{6DA739F9-B5BD-4719-AECA-EB11549EDD81}" destId="{37482F5D-F0A1-4F6C-9FA6-BAA9BFE74BA9}" srcOrd="2" destOrd="0" parTransId="{F7EA537C-A06F-4738-BBB2-4627E8E70BF9}" sibTransId="{C5591852-D1E6-45A3-9529-7106CA273723}"/>
    <dgm:cxn modelId="{0B4DEA23-703C-4BB1-B569-0BD560C420F4}" type="presOf" srcId="{392FD795-73A0-452F-8A77-11AE82F829E9}" destId="{1CBAC0DF-659D-4425-8FBC-6B4D158F2D53}" srcOrd="0" destOrd="0" presId="urn:microsoft.com/office/officeart/2005/8/layout/process5"/>
    <dgm:cxn modelId="{AFA1D5D3-7936-46AF-84FF-14FB0BEBA25A}" type="presOf" srcId="{ACFC8F03-3B2B-460A-9B8C-A4B522516C1D}" destId="{32443FD1-D85D-4D06-BEA1-749A0D7F7FF9}" srcOrd="1" destOrd="0" presId="urn:microsoft.com/office/officeart/2005/8/layout/process5"/>
    <dgm:cxn modelId="{29CB016F-B639-4C27-99E5-901F1608E29C}" type="presOf" srcId="{15F8D65D-32D2-49C3-833B-9C26377EC051}" destId="{54ACA486-DFA0-4638-B8CC-F6CFC9B1E574}" srcOrd="0" destOrd="0" presId="urn:microsoft.com/office/officeart/2005/8/layout/process5"/>
    <dgm:cxn modelId="{E7F487A6-ED40-40D1-BCFC-1EC51D9A58AB}" type="presOf" srcId="{AD14C33B-468D-42BE-8D9D-8F38AA5EBC3E}" destId="{1FBD2A2E-3092-44AA-803A-C521475B6187}" srcOrd="1" destOrd="0" presId="urn:microsoft.com/office/officeart/2005/8/layout/process5"/>
    <dgm:cxn modelId="{2B535091-336E-44D1-BFC7-F7F6FA6E5148}" type="presOf" srcId="{C5591852-D1E6-45A3-9529-7106CA273723}" destId="{96C3D947-2050-43BF-AA5D-CC7733CC2E98}" srcOrd="1" destOrd="0" presId="urn:microsoft.com/office/officeart/2005/8/layout/process5"/>
    <dgm:cxn modelId="{4B6CFDA5-E2A6-4E20-9FB1-1224FEE7CE77}" type="presOf" srcId="{B8D258C0-FF2F-47E9-8FA7-263CE3CA4443}" destId="{2B4D96CA-7AAE-4BB0-B00F-00E132E6DBA7}" srcOrd="0" destOrd="0" presId="urn:microsoft.com/office/officeart/2005/8/layout/process5"/>
    <dgm:cxn modelId="{E3EB59F5-9F9A-49A9-B270-E4CDD083E244}" type="presOf" srcId="{91D5FB38-CAA8-436B-A103-147C768E78E3}" destId="{BB49BDFC-C2C5-44DD-91D3-18EDDFFBA13E}" srcOrd="0" destOrd="0" presId="urn:microsoft.com/office/officeart/2005/8/layout/process5"/>
    <dgm:cxn modelId="{3A347C47-1BD2-4901-B411-C79171CFDA7F}" srcId="{6DA739F9-B5BD-4719-AECA-EB11549EDD81}" destId="{B8D258C0-FF2F-47E9-8FA7-263CE3CA4443}" srcOrd="1" destOrd="0" parTransId="{AB408A5C-CC6B-4CFB-9216-7D4060E0E6B7}" sibTransId="{ACFC8F03-3B2B-460A-9B8C-A4B522516C1D}"/>
    <dgm:cxn modelId="{864C5E9F-7EE1-4A0A-B7CA-C18BB915B855}" srcId="{6DA739F9-B5BD-4719-AECA-EB11549EDD81}" destId="{91D5FB38-CAA8-436B-A103-147C768E78E3}" srcOrd="4" destOrd="0" parTransId="{4B96A8E4-5642-4E55-9088-C01B49D07EBB}" sibTransId="{62A79D9A-C33F-426A-8D76-B086F6005AF7}"/>
    <dgm:cxn modelId="{89B78562-9189-4772-8AC3-666A75EF7C8C}" srcId="{6DA739F9-B5BD-4719-AECA-EB11549EDD81}" destId="{15F8D65D-32D2-49C3-833B-9C26377EC051}" srcOrd="0" destOrd="0" parTransId="{A8A2E226-BA94-460C-B63F-3011D49CC554}" sibTransId="{AD14C33B-468D-42BE-8D9D-8F38AA5EBC3E}"/>
    <dgm:cxn modelId="{E91BD54E-89EC-4ECF-AF53-C16AFF50D1BD}" type="presOf" srcId="{A09EFC3E-BC6E-4DEF-B3A4-31E9FC267401}" destId="{EF98C6BF-D480-4EE2-BE1D-892B9F8A198A}" srcOrd="0" destOrd="0" presId="urn:microsoft.com/office/officeart/2005/8/layout/process5"/>
    <dgm:cxn modelId="{439641A2-03F9-401C-A5E3-C6D6BE67DDAE}" srcId="{6DA739F9-B5BD-4719-AECA-EB11549EDD81}" destId="{A09EFC3E-BC6E-4DEF-B3A4-31E9FC267401}" srcOrd="3" destOrd="0" parTransId="{6A9B16C1-CB75-47CE-8C3B-6885A5FFD65E}" sibTransId="{392FD795-73A0-452F-8A77-11AE82F829E9}"/>
    <dgm:cxn modelId="{E68D2D83-CA76-4A22-BD12-4831C4310620}" type="presOf" srcId="{AD14C33B-468D-42BE-8D9D-8F38AA5EBC3E}" destId="{43DE8E24-1921-44E4-B6BE-E90F396E52E4}" srcOrd="0" destOrd="0" presId="urn:microsoft.com/office/officeart/2005/8/layout/process5"/>
    <dgm:cxn modelId="{D405219F-4482-4D10-A2A7-C26BC8C5E1D6}" type="presOf" srcId="{C5591852-D1E6-45A3-9529-7106CA273723}" destId="{87C12DD4-A00A-4323-84B6-A8081BF5F858}" srcOrd="0" destOrd="0" presId="urn:microsoft.com/office/officeart/2005/8/layout/process5"/>
    <dgm:cxn modelId="{B0DB7E36-34EB-4A0A-BC13-F7F865B97D48}" type="presOf" srcId="{6DA739F9-B5BD-4719-AECA-EB11549EDD81}" destId="{A6AE40EE-8F0B-4160-BA0F-5D3C89DD74FC}" srcOrd="0" destOrd="0" presId="urn:microsoft.com/office/officeart/2005/8/layout/process5"/>
    <dgm:cxn modelId="{60AAA89C-9003-41BB-8505-6DFD9C497F5C}" type="presOf" srcId="{392FD795-73A0-452F-8A77-11AE82F829E9}" destId="{B4F0E8CF-9610-49FF-B3A2-9C3E396E24DD}" srcOrd="1" destOrd="0" presId="urn:microsoft.com/office/officeart/2005/8/layout/process5"/>
    <dgm:cxn modelId="{C4D4E6FF-EE50-4D56-8605-2917A422CD31}" type="presOf" srcId="{ACFC8F03-3B2B-460A-9B8C-A4B522516C1D}" destId="{0756770A-FDA1-405D-9861-7CF9C53B47C4}" srcOrd="0" destOrd="0" presId="urn:microsoft.com/office/officeart/2005/8/layout/process5"/>
    <dgm:cxn modelId="{F62B8BD3-26FF-41C8-A36E-E55869E162E6}" type="presOf" srcId="{37482F5D-F0A1-4F6C-9FA6-BAA9BFE74BA9}" destId="{41BA720E-E0FC-4953-8F79-8D16950E97FA}" srcOrd="0" destOrd="0" presId="urn:microsoft.com/office/officeart/2005/8/layout/process5"/>
    <dgm:cxn modelId="{7A6A230A-2BB9-4812-8F27-68CEAD82A0E1}" type="presParOf" srcId="{A6AE40EE-8F0B-4160-BA0F-5D3C89DD74FC}" destId="{54ACA486-DFA0-4638-B8CC-F6CFC9B1E574}" srcOrd="0" destOrd="0" presId="urn:microsoft.com/office/officeart/2005/8/layout/process5"/>
    <dgm:cxn modelId="{24B5AE21-309C-45B8-A06E-B59452694B3D}" type="presParOf" srcId="{A6AE40EE-8F0B-4160-BA0F-5D3C89DD74FC}" destId="{43DE8E24-1921-44E4-B6BE-E90F396E52E4}" srcOrd="1" destOrd="0" presId="urn:microsoft.com/office/officeart/2005/8/layout/process5"/>
    <dgm:cxn modelId="{72548BDB-CD9D-4AC1-8EF6-2F504E0CF320}" type="presParOf" srcId="{43DE8E24-1921-44E4-B6BE-E90F396E52E4}" destId="{1FBD2A2E-3092-44AA-803A-C521475B6187}" srcOrd="0" destOrd="0" presId="urn:microsoft.com/office/officeart/2005/8/layout/process5"/>
    <dgm:cxn modelId="{666B714C-27BB-4815-8835-1C2C8F21E2F5}" type="presParOf" srcId="{A6AE40EE-8F0B-4160-BA0F-5D3C89DD74FC}" destId="{2B4D96CA-7AAE-4BB0-B00F-00E132E6DBA7}" srcOrd="2" destOrd="0" presId="urn:microsoft.com/office/officeart/2005/8/layout/process5"/>
    <dgm:cxn modelId="{FCA0F1B0-0799-4821-B2E5-7FEF4A301421}" type="presParOf" srcId="{A6AE40EE-8F0B-4160-BA0F-5D3C89DD74FC}" destId="{0756770A-FDA1-405D-9861-7CF9C53B47C4}" srcOrd="3" destOrd="0" presId="urn:microsoft.com/office/officeart/2005/8/layout/process5"/>
    <dgm:cxn modelId="{4D107376-EF84-45D8-B61B-2E8994AFE278}" type="presParOf" srcId="{0756770A-FDA1-405D-9861-7CF9C53B47C4}" destId="{32443FD1-D85D-4D06-BEA1-749A0D7F7FF9}" srcOrd="0" destOrd="0" presId="urn:microsoft.com/office/officeart/2005/8/layout/process5"/>
    <dgm:cxn modelId="{192FF5A4-ED6B-4864-B6E0-EFDE30DE3058}" type="presParOf" srcId="{A6AE40EE-8F0B-4160-BA0F-5D3C89DD74FC}" destId="{41BA720E-E0FC-4953-8F79-8D16950E97FA}" srcOrd="4" destOrd="0" presId="urn:microsoft.com/office/officeart/2005/8/layout/process5"/>
    <dgm:cxn modelId="{AB009A53-9CB1-47E6-BC9D-7B87254833E4}" type="presParOf" srcId="{A6AE40EE-8F0B-4160-BA0F-5D3C89DD74FC}" destId="{87C12DD4-A00A-4323-84B6-A8081BF5F858}" srcOrd="5" destOrd="0" presId="urn:microsoft.com/office/officeart/2005/8/layout/process5"/>
    <dgm:cxn modelId="{79D4B12B-4668-463F-B0F3-AF328A2879FC}" type="presParOf" srcId="{87C12DD4-A00A-4323-84B6-A8081BF5F858}" destId="{96C3D947-2050-43BF-AA5D-CC7733CC2E98}" srcOrd="0" destOrd="0" presId="urn:microsoft.com/office/officeart/2005/8/layout/process5"/>
    <dgm:cxn modelId="{0F079575-7B02-4684-BBF3-A0213110FC9F}" type="presParOf" srcId="{A6AE40EE-8F0B-4160-BA0F-5D3C89DD74FC}" destId="{EF98C6BF-D480-4EE2-BE1D-892B9F8A198A}" srcOrd="6" destOrd="0" presId="urn:microsoft.com/office/officeart/2005/8/layout/process5"/>
    <dgm:cxn modelId="{EBBE3333-7717-49BF-A42A-E73FC948B8F0}" type="presParOf" srcId="{A6AE40EE-8F0B-4160-BA0F-5D3C89DD74FC}" destId="{1CBAC0DF-659D-4425-8FBC-6B4D158F2D53}" srcOrd="7" destOrd="0" presId="urn:microsoft.com/office/officeart/2005/8/layout/process5"/>
    <dgm:cxn modelId="{5F56949C-839D-4CD0-9709-DFC70767394E}" type="presParOf" srcId="{1CBAC0DF-659D-4425-8FBC-6B4D158F2D53}" destId="{B4F0E8CF-9610-49FF-B3A2-9C3E396E24DD}" srcOrd="0" destOrd="0" presId="urn:microsoft.com/office/officeart/2005/8/layout/process5"/>
    <dgm:cxn modelId="{7984CA2A-FEC6-4380-BD54-8B81C6FF636C}" type="presParOf" srcId="{A6AE40EE-8F0B-4160-BA0F-5D3C89DD74FC}" destId="{BB49BDFC-C2C5-44DD-91D3-18EDDFFBA13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A6B293-B192-46B8-9D7E-08B9AC2F646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B18DF550-585F-4638-937D-8FEB28DEB9E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PENZIJE PREDSTAVLJAJU </a:t>
          </a:r>
          <a:r>
            <a:rPr lang="sr-Latn-R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JEDNOM</a:t>
          </a:r>
        </a:p>
        <a:p>
          <a:r>
            <a:rPr lang="sr-Latn-R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STEČENO</a:t>
          </a:r>
          <a:r>
            <a:rPr lang="sr-Latn-R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PRAVO</a:t>
          </a:r>
          <a:endParaRPr lang="sr-Latn-R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9539B6-32C0-4470-A7AA-1F85BA550F42}" type="parTrans" cxnId="{ACC82129-5ECC-4841-B536-F2492EABDC66}">
      <dgm:prSet/>
      <dgm:spPr/>
      <dgm:t>
        <a:bodyPr/>
        <a:lstStyle/>
        <a:p>
          <a:endParaRPr lang="sr-Latn-RS"/>
        </a:p>
      </dgm:t>
    </dgm:pt>
    <dgm:pt modelId="{4DE84C1B-76AA-4EBC-A997-C50980FA6953}" type="sibTrans" cxnId="{ACC82129-5ECC-4841-B536-F2492EABDC66}">
      <dgm:prSet/>
      <dgm:spPr/>
      <dgm:t>
        <a:bodyPr/>
        <a:lstStyle/>
        <a:p>
          <a:endParaRPr lang="sr-Latn-RS"/>
        </a:p>
      </dgm:t>
    </dgm:pt>
    <dgm:pt modelId="{6CF300E1-0D8C-441E-B173-230B36EF671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r-Latn-RS" sz="1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USVOJENI ZAKON IZ 2014. GOD. JE: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UMANJIO PENZIJE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- </a:t>
          </a:r>
          <a:r>
            <a:rPr lang="sr-Latn-R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NARUŠIO</a:t>
          </a:r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IONAKO NIZAK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sr-Latn-R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STANDARD PENZIONERA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AA49A3B5-5584-43D2-B72D-6EE70080FFC9}" type="parTrans" cxnId="{483FB0B5-48B2-47EA-BDE0-14A62922A7F8}">
      <dgm:prSet/>
      <dgm:spPr/>
      <dgm:t>
        <a:bodyPr/>
        <a:lstStyle/>
        <a:p>
          <a:endParaRPr lang="sr-Latn-RS"/>
        </a:p>
      </dgm:t>
    </dgm:pt>
    <dgm:pt modelId="{E4C99F2C-52C7-4471-BB13-CDE78E435BC5}" type="sibTrans" cxnId="{483FB0B5-48B2-47EA-BDE0-14A62922A7F8}">
      <dgm:prSet/>
      <dgm:spPr/>
      <dgm:t>
        <a:bodyPr/>
        <a:lstStyle/>
        <a:p>
          <a:endParaRPr lang="sr-Latn-RS"/>
        </a:p>
      </dgm:t>
    </dgm:pt>
    <dgm:pt modelId="{9E634557-E23A-47A3-BCB2-31AD9DBAC052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sr-Latn-RS" sz="1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OBRALOŽENJE VLADE: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DA JE OVA MERA NUŽNA I OMOGUĆAVA 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MAKROEKONOMSKU STABILNOST I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ODRŽIVO </a:t>
          </a:r>
          <a:r>
            <a:rPr lang="it-IT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FINANSI</a:t>
          </a:r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RAN</a:t>
          </a:r>
          <a:r>
            <a:rPr lang="it-IT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J</a:t>
          </a:r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it-IT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DEFICITA I DUGA </a:t>
          </a:r>
          <a:endParaRPr lang="sr-Latn-RS" sz="1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sr-Latn-RS" sz="1400" dirty="0"/>
        </a:p>
      </dgm:t>
    </dgm:pt>
    <dgm:pt modelId="{AF41C543-C2D1-40F4-BE90-383EDBA292AD}" type="parTrans" cxnId="{F62A5061-B1EA-4B04-BA71-C7BA0BCE2C5C}">
      <dgm:prSet/>
      <dgm:spPr/>
      <dgm:t>
        <a:bodyPr/>
        <a:lstStyle/>
        <a:p>
          <a:endParaRPr lang="sr-Latn-RS"/>
        </a:p>
      </dgm:t>
    </dgm:pt>
    <dgm:pt modelId="{3A802FCC-535F-4C48-829C-F9A7076D66A5}" type="sibTrans" cxnId="{F62A5061-B1EA-4B04-BA71-C7BA0BCE2C5C}">
      <dgm:prSet/>
      <dgm:spPr/>
      <dgm:t>
        <a:bodyPr/>
        <a:lstStyle/>
        <a:p>
          <a:endParaRPr lang="sr-Latn-RS"/>
        </a:p>
      </dgm:t>
    </dgm:pt>
    <dgm:pt modelId="{8325FF05-6837-4A8A-8AF2-F20ACF188D05}">
      <dgm:prSet phldrT="[Text]"/>
      <dgm:spPr>
        <a:solidFill>
          <a:schemeClr val="bg1"/>
        </a:solidFill>
      </dgm:spPr>
      <dgm:t>
        <a:bodyPr/>
        <a:lstStyle/>
        <a:p>
          <a:r>
            <a:rPr lang="pl-P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USTAVNOM SUDU  R. SRBIJE </a:t>
          </a:r>
          <a:r>
            <a:rPr lang="sr-Latn-R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PODNETA JE</a:t>
          </a:r>
        </a:p>
        <a:p>
          <a:r>
            <a:rPr lang="sr-Latn-R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INICIJATIVA ZA OCENU USTAVNOSTI</a:t>
          </a:r>
        </a:p>
        <a:p>
          <a:r>
            <a:rPr lang="sr-Latn-R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ZAKONA KOJIM SU SMANJENE PENZIJE</a:t>
          </a:r>
        </a:p>
      </dgm:t>
    </dgm:pt>
    <dgm:pt modelId="{1E1510BA-9F92-41A3-8AA1-C0384A3A9490}" type="parTrans" cxnId="{3A88B64F-5C9E-4CBA-9925-835706F72B97}">
      <dgm:prSet/>
      <dgm:spPr/>
      <dgm:t>
        <a:bodyPr/>
        <a:lstStyle/>
        <a:p>
          <a:endParaRPr lang="sr-Latn-RS"/>
        </a:p>
      </dgm:t>
    </dgm:pt>
    <dgm:pt modelId="{0ABACF92-5EA4-4D95-9398-3A5F4A4BA44E}" type="sibTrans" cxnId="{3A88B64F-5C9E-4CBA-9925-835706F72B97}">
      <dgm:prSet/>
      <dgm:spPr/>
      <dgm:t>
        <a:bodyPr/>
        <a:lstStyle/>
        <a:p>
          <a:endParaRPr lang="sr-Latn-RS"/>
        </a:p>
      </dgm:t>
    </dgm:pt>
    <dgm:pt modelId="{4E865054-F47E-4D59-AE1A-8F30E47ACEE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sr-Latn-R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STANOVIŠTE </a:t>
          </a:r>
        </a:p>
        <a:p>
          <a:r>
            <a:rPr lang="sr-Latn-R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VRHOVNOG SUDA:</a:t>
          </a:r>
        </a:p>
        <a:p>
          <a:r>
            <a:rPr lang="sr-Latn-R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DONOŠENJE ZAKONA</a:t>
          </a:r>
        </a:p>
        <a:p>
          <a:r>
            <a:rPr lang="sr-Latn-R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JE OPRAVDANO</a:t>
          </a:r>
          <a:endParaRPr lang="sr-Latn-RS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A50EF3-DD96-4CD6-B6D3-1E745016C6D6}" type="parTrans" cxnId="{2E893431-8A6C-45A5-BCDC-BC9A9F68B962}">
      <dgm:prSet/>
      <dgm:spPr/>
      <dgm:t>
        <a:bodyPr/>
        <a:lstStyle/>
        <a:p>
          <a:endParaRPr lang="sr-Latn-RS"/>
        </a:p>
      </dgm:t>
    </dgm:pt>
    <dgm:pt modelId="{1615479D-5707-4995-B24A-B5B607E0E3CC}" type="sibTrans" cxnId="{2E893431-8A6C-45A5-BCDC-BC9A9F68B962}">
      <dgm:prSet/>
      <dgm:spPr/>
      <dgm:t>
        <a:bodyPr/>
        <a:lstStyle/>
        <a:p>
          <a:endParaRPr lang="sr-Latn-RS"/>
        </a:p>
      </dgm:t>
    </dgm:pt>
    <dgm:pt modelId="{BA041EC5-475C-43BB-85C8-E769947F32B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USTAV</a:t>
          </a:r>
          <a:r>
            <a:rPr lang="sr-Latn-RS" sz="16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R.  SRBIJE </a:t>
          </a:r>
          <a:r>
            <a:rPr lang="sr-Latn-RS" sz="1600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JAMČI</a:t>
          </a:r>
          <a:r>
            <a:rPr lang="sr-Latn-RS" sz="16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OVO PRAVO</a:t>
          </a:r>
        </a:p>
        <a:p>
          <a:r>
            <a:rPr lang="sr-Latn-RS" sz="1600" b="1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SVOJIM </a:t>
          </a:r>
          <a:r>
            <a:rPr lang="sr-Latn-RS" sz="1600" b="1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ČL.58</a:t>
          </a:r>
          <a:endParaRPr lang="sr-Latn-RS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E4BB86-0ACD-4AD5-8868-CBEBE0AC842D}" type="parTrans" cxnId="{36C72DEF-4A6E-4769-AF0B-608ADE11C06C}">
      <dgm:prSet/>
      <dgm:spPr/>
      <dgm:t>
        <a:bodyPr/>
        <a:lstStyle/>
        <a:p>
          <a:endParaRPr lang="sr-Latn-RS"/>
        </a:p>
      </dgm:t>
    </dgm:pt>
    <dgm:pt modelId="{2B716382-D782-4D53-A54C-1CDA31BB9986}" type="sibTrans" cxnId="{36C72DEF-4A6E-4769-AF0B-608ADE11C06C}">
      <dgm:prSet/>
      <dgm:spPr/>
      <dgm:t>
        <a:bodyPr/>
        <a:lstStyle/>
        <a:p>
          <a:endParaRPr lang="sr-Latn-RS"/>
        </a:p>
      </dgm:t>
    </dgm:pt>
    <dgm:pt modelId="{6645B144-40B1-4A27-A636-C078AC181589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sr-Latn-R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EVROPSI SUD </a:t>
          </a:r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ZA LJUDSKA PRAVA OVO 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PRAVO </a:t>
          </a:r>
          <a:r>
            <a:rPr lang="sr-Latn-R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JAMČI ČL. 1 PROTOKOLA BR. 1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UZ </a:t>
          </a:r>
          <a:r>
            <a:rPr lang="sr-Latn-RS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EVROPSKU KOVENCIJU </a:t>
          </a:r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</a:t>
          </a:r>
        </a:p>
        <a:p>
          <a:r>
            <a:rPr lang="sr-Latn-R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LJUDSKIM PRAVA </a:t>
          </a:r>
          <a:endParaRPr lang="sr-Latn-RS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0ABA7E-79CE-4B92-808A-09CBE1BB2F8A}" type="parTrans" cxnId="{CABFC754-06DB-4F42-86A8-B2B2AB39FB84}">
      <dgm:prSet/>
      <dgm:spPr/>
      <dgm:t>
        <a:bodyPr/>
        <a:lstStyle/>
        <a:p>
          <a:endParaRPr lang="sr-Latn-RS"/>
        </a:p>
      </dgm:t>
    </dgm:pt>
    <dgm:pt modelId="{9DB3A03B-66D7-434C-A8EC-7F5D8DAFFE21}" type="sibTrans" cxnId="{CABFC754-06DB-4F42-86A8-B2B2AB39FB84}">
      <dgm:prSet/>
      <dgm:spPr/>
      <dgm:t>
        <a:bodyPr/>
        <a:lstStyle/>
        <a:p>
          <a:endParaRPr lang="sr-Latn-RS"/>
        </a:p>
      </dgm:t>
    </dgm:pt>
    <dgm:pt modelId="{3BF89E16-24C2-4563-BA6F-E24EF4E7161B}" type="pres">
      <dgm:prSet presAssocID="{F2A6B293-B192-46B8-9D7E-08B9AC2F64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F3721AE7-071E-4822-82AD-5B700D7C7BB1}" type="pres">
      <dgm:prSet presAssocID="{B18DF550-585F-4638-937D-8FEB28DEB9E4}" presName="node" presStyleLbl="node1" presStyleIdx="0" presStyleCnt="7" custScaleX="10166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F89E954-BB06-4891-B790-026F5B732824}" type="pres">
      <dgm:prSet presAssocID="{4DE84C1B-76AA-4EBC-A997-C50980FA6953}" presName="sibTrans" presStyleCnt="0"/>
      <dgm:spPr/>
    </dgm:pt>
    <dgm:pt modelId="{B0743391-8EAD-416B-927F-D393DAF9BD0E}" type="pres">
      <dgm:prSet presAssocID="{BA041EC5-475C-43BB-85C8-E769947F32B2}" presName="node" presStyleLbl="node1" presStyleIdx="1" presStyleCnt="7" custScaleX="8925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49E68C6-B207-4E7B-BD40-BF97DDC11BF4}" type="pres">
      <dgm:prSet presAssocID="{2B716382-D782-4D53-A54C-1CDA31BB9986}" presName="sibTrans" presStyleCnt="0"/>
      <dgm:spPr/>
    </dgm:pt>
    <dgm:pt modelId="{44B68044-8C19-48E7-9617-CEC9CF8449FC}" type="pres">
      <dgm:prSet presAssocID="{6645B144-40B1-4A27-A636-C078AC181589}" presName="node" presStyleLbl="node1" presStyleIdx="2" presStyleCnt="7" custScaleX="174885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0AD5302-E69E-42EF-B2FF-E16D26972AAB}" type="pres">
      <dgm:prSet presAssocID="{9DB3A03B-66D7-434C-A8EC-7F5D8DAFFE21}" presName="sibTrans" presStyleCnt="0"/>
      <dgm:spPr/>
    </dgm:pt>
    <dgm:pt modelId="{E4D69197-40E7-411A-9050-0F881E839907}" type="pres">
      <dgm:prSet presAssocID="{6CF300E1-0D8C-441E-B173-230B36EF6715}" presName="node" presStyleLbl="node1" presStyleIdx="3" presStyleCnt="7" custScaleX="165435" custScaleY="98605" custLinFactNeighborX="-5948" custLinFactNeighborY="-159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5698238-F193-4B41-8429-BD249A490D62}" type="pres">
      <dgm:prSet presAssocID="{E4C99F2C-52C7-4471-BB13-CDE78E435BC5}" presName="sibTrans" presStyleCnt="0"/>
      <dgm:spPr/>
    </dgm:pt>
    <dgm:pt modelId="{F5894BF7-D52F-4A96-9A15-E46AA410C05E}" type="pres">
      <dgm:prSet presAssocID="{9E634557-E23A-47A3-BCB2-31AD9DBAC052}" presName="node" presStyleLbl="node1" presStyleIdx="4" presStyleCnt="7" custScaleX="210028" custScaleY="95411" custLinFactNeighborX="-3102" custLinFactNeighborY="37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D513867-A7B4-4B84-A808-6F78E05DA774}" type="pres">
      <dgm:prSet presAssocID="{3A802FCC-535F-4C48-829C-F9A7076D66A5}" presName="sibTrans" presStyleCnt="0"/>
      <dgm:spPr/>
    </dgm:pt>
    <dgm:pt modelId="{4AD3C16B-74DE-4A1A-AABB-553677C1DC98}" type="pres">
      <dgm:prSet presAssocID="{8325FF05-6837-4A8A-8AF2-F20ACF188D05}" presName="node" presStyleLbl="node1" presStyleIdx="5" presStyleCnt="7" custScaleX="253972" custLinFactNeighborX="-8578" custLinFactNeighborY="-582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FEA02D6-1103-46EC-B770-A1F87DB963C0}" type="pres">
      <dgm:prSet presAssocID="{0ABACF92-5EA4-4D95-9398-3A5F4A4BA44E}" presName="sibTrans" presStyleCnt="0"/>
      <dgm:spPr/>
    </dgm:pt>
    <dgm:pt modelId="{80C8448F-A3A5-46F8-B044-BB74EFC9C5EC}" type="pres">
      <dgm:prSet presAssocID="{4E865054-F47E-4D59-AE1A-8F30E47ACEE7}" presName="node" presStyleLbl="node1" presStyleIdx="6" presStyleCnt="7" custScaleX="113699" custScaleY="100748" custLinFactNeighborX="0" custLinFactNeighborY="-596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483FB0B5-48B2-47EA-BDE0-14A62922A7F8}" srcId="{F2A6B293-B192-46B8-9D7E-08B9AC2F6461}" destId="{6CF300E1-0D8C-441E-B173-230B36EF6715}" srcOrd="3" destOrd="0" parTransId="{AA49A3B5-5584-43D2-B72D-6EE70080FFC9}" sibTransId="{E4C99F2C-52C7-4471-BB13-CDE78E435BC5}"/>
    <dgm:cxn modelId="{C308B26F-A670-48E6-AF39-075D30581C21}" type="presOf" srcId="{B18DF550-585F-4638-937D-8FEB28DEB9E4}" destId="{F3721AE7-071E-4822-82AD-5B700D7C7BB1}" srcOrd="0" destOrd="0" presId="urn:microsoft.com/office/officeart/2005/8/layout/default#1"/>
    <dgm:cxn modelId="{D6F240E6-8509-4A76-97BD-34C5C40CECBE}" type="presOf" srcId="{8325FF05-6837-4A8A-8AF2-F20ACF188D05}" destId="{4AD3C16B-74DE-4A1A-AABB-553677C1DC98}" srcOrd="0" destOrd="0" presId="urn:microsoft.com/office/officeart/2005/8/layout/default#1"/>
    <dgm:cxn modelId="{ACC82129-5ECC-4841-B536-F2492EABDC66}" srcId="{F2A6B293-B192-46B8-9D7E-08B9AC2F6461}" destId="{B18DF550-585F-4638-937D-8FEB28DEB9E4}" srcOrd="0" destOrd="0" parTransId="{829539B6-32C0-4470-A7AA-1F85BA550F42}" sibTransId="{4DE84C1B-76AA-4EBC-A997-C50980FA6953}"/>
    <dgm:cxn modelId="{3A88B64F-5C9E-4CBA-9925-835706F72B97}" srcId="{F2A6B293-B192-46B8-9D7E-08B9AC2F6461}" destId="{8325FF05-6837-4A8A-8AF2-F20ACF188D05}" srcOrd="5" destOrd="0" parTransId="{1E1510BA-9F92-41A3-8AA1-C0384A3A9490}" sibTransId="{0ABACF92-5EA4-4D95-9398-3A5F4A4BA44E}"/>
    <dgm:cxn modelId="{CABFC754-06DB-4F42-86A8-B2B2AB39FB84}" srcId="{F2A6B293-B192-46B8-9D7E-08B9AC2F6461}" destId="{6645B144-40B1-4A27-A636-C078AC181589}" srcOrd="2" destOrd="0" parTransId="{6D0ABA7E-79CE-4B92-808A-09CBE1BB2F8A}" sibTransId="{9DB3A03B-66D7-434C-A8EC-7F5D8DAFFE21}"/>
    <dgm:cxn modelId="{2E893431-8A6C-45A5-BCDC-BC9A9F68B962}" srcId="{F2A6B293-B192-46B8-9D7E-08B9AC2F6461}" destId="{4E865054-F47E-4D59-AE1A-8F30E47ACEE7}" srcOrd="6" destOrd="0" parTransId="{07A50EF3-DD96-4CD6-B6D3-1E745016C6D6}" sibTransId="{1615479D-5707-4995-B24A-B5B607E0E3CC}"/>
    <dgm:cxn modelId="{36C72DEF-4A6E-4769-AF0B-608ADE11C06C}" srcId="{F2A6B293-B192-46B8-9D7E-08B9AC2F6461}" destId="{BA041EC5-475C-43BB-85C8-E769947F32B2}" srcOrd="1" destOrd="0" parTransId="{55E4BB86-0ACD-4AD5-8868-CBEBE0AC842D}" sibTransId="{2B716382-D782-4D53-A54C-1CDA31BB9986}"/>
    <dgm:cxn modelId="{C71E5BA9-4CAB-4BA5-AE18-FFFCD523D567}" type="presOf" srcId="{BA041EC5-475C-43BB-85C8-E769947F32B2}" destId="{B0743391-8EAD-416B-927F-D393DAF9BD0E}" srcOrd="0" destOrd="0" presId="urn:microsoft.com/office/officeart/2005/8/layout/default#1"/>
    <dgm:cxn modelId="{33718788-F733-4443-BD7A-8ED4AAE78517}" type="presOf" srcId="{6CF300E1-0D8C-441E-B173-230B36EF6715}" destId="{E4D69197-40E7-411A-9050-0F881E839907}" srcOrd="0" destOrd="0" presId="urn:microsoft.com/office/officeart/2005/8/layout/default#1"/>
    <dgm:cxn modelId="{D674F89B-20B7-451A-BBFF-C44623DF7578}" type="presOf" srcId="{6645B144-40B1-4A27-A636-C078AC181589}" destId="{44B68044-8C19-48E7-9617-CEC9CF8449FC}" srcOrd="0" destOrd="0" presId="urn:microsoft.com/office/officeart/2005/8/layout/default#1"/>
    <dgm:cxn modelId="{CDD0D1F1-C2C3-4C00-94C2-6AEF60027288}" type="presOf" srcId="{9E634557-E23A-47A3-BCB2-31AD9DBAC052}" destId="{F5894BF7-D52F-4A96-9A15-E46AA410C05E}" srcOrd="0" destOrd="0" presId="urn:microsoft.com/office/officeart/2005/8/layout/default#1"/>
    <dgm:cxn modelId="{8F7EE2EA-9EF8-4C03-AC7D-E35394B2B3E1}" type="presOf" srcId="{F2A6B293-B192-46B8-9D7E-08B9AC2F6461}" destId="{3BF89E16-24C2-4563-BA6F-E24EF4E7161B}" srcOrd="0" destOrd="0" presId="urn:microsoft.com/office/officeart/2005/8/layout/default#1"/>
    <dgm:cxn modelId="{1AC44554-373A-4108-A435-C08F10548878}" type="presOf" srcId="{4E865054-F47E-4D59-AE1A-8F30E47ACEE7}" destId="{80C8448F-A3A5-46F8-B044-BB74EFC9C5EC}" srcOrd="0" destOrd="0" presId="urn:microsoft.com/office/officeart/2005/8/layout/default#1"/>
    <dgm:cxn modelId="{F62A5061-B1EA-4B04-BA71-C7BA0BCE2C5C}" srcId="{F2A6B293-B192-46B8-9D7E-08B9AC2F6461}" destId="{9E634557-E23A-47A3-BCB2-31AD9DBAC052}" srcOrd="4" destOrd="0" parTransId="{AF41C543-C2D1-40F4-BE90-383EDBA292AD}" sibTransId="{3A802FCC-535F-4C48-829C-F9A7076D66A5}"/>
    <dgm:cxn modelId="{4EDE5E64-951C-4F6E-ACDD-FFAEB9C3839A}" type="presParOf" srcId="{3BF89E16-24C2-4563-BA6F-E24EF4E7161B}" destId="{F3721AE7-071E-4822-82AD-5B700D7C7BB1}" srcOrd="0" destOrd="0" presId="urn:microsoft.com/office/officeart/2005/8/layout/default#1"/>
    <dgm:cxn modelId="{95C11830-F5EF-488F-A1BC-7993A210844D}" type="presParOf" srcId="{3BF89E16-24C2-4563-BA6F-E24EF4E7161B}" destId="{9F89E954-BB06-4891-B790-026F5B732824}" srcOrd="1" destOrd="0" presId="urn:microsoft.com/office/officeart/2005/8/layout/default#1"/>
    <dgm:cxn modelId="{F8309900-0218-4E4A-9DBA-DDD71DFA7B29}" type="presParOf" srcId="{3BF89E16-24C2-4563-BA6F-E24EF4E7161B}" destId="{B0743391-8EAD-416B-927F-D393DAF9BD0E}" srcOrd="2" destOrd="0" presId="urn:microsoft.com/office/officeart/2005/8/layout/default#1"/>
    <dgm:cxn modelId="{100462EF-D458-409E-BEBD-490A91B9F897}" type="presParOf" srcId="{3BF89E16-24C2-4563-BA6F-E24EF4E7161B}" destId="{F49E68C6-B207-4E7B-BD40-BF97DDC11BF4}" srcOrd="3" destOrd="0" presId="urn:microsoft.com/office/officeart/2005/8/layout/default#1"/>
    <dgm:cxn modelId="{40060013-07E2-4E0D-A7F7-A869366D2E6D}" type="presParOf" srcId="{3BF89E16-24C2-4563-BA6F-E24EF4E7161B}" destId="{44B68044-8C19-48E7-9617-CEC9CF8449FC}" srcOrd="4" destOrd="0" presId="urn:microsoft.com/office/officeart/2005/8/layout/default#1"/>
    <dgm:cxn modelId="{79EF198C-A665-4A8A-80BD-6AF81ACA0FAE}" type="presParOf" srcId="{3BF89E16-24C2-4563-BA6F-E24EF4E7161B}" destId="{60AD5302-E69E-42EF-B2FF-E16D26972AAB}" srcOrd="5" destOrd="0" presId="urn:microsoft.com/office/officeart/2005/8/layout/default#1"/>
    <dgm:cxn modelId="{432BB535-1808-4D95-A0F0-143D78877305}" type="presParOf" srcId="{3BF89E16-24C2-4563-BA6F-E24EF4E7161B}" destId="{E4D69197-40E7-411A-9050-0F881E839907}" srcOrd="6" destOrd="0" presId="urn:microsoft.com/office/officeart/2005/8/layout/default#1"/>
    <dgm:cxn modelId="{0454CDF7-A755-40ED-8F30-13B93CC3152B}" type="presParOf" srcId="{3BF89E16-24C2-4563-BA6F-E24EF4E7161B}" destId="{95698238-F193-4B41-8429-BD249A490D62}" srcOrd="7" destOrd="0" presId="urn:microsoft.com/office/officeart/2005/8/layout/default#1"/>
    <dgm:cxn modelId="{528C2A28-7347-44D6-AF9B-5B97983EF1FF}" type="presParOf" srcId="{3BF89E16-24C2-4563-BA6F-E24EF4E7161B}" destId="{F5894BF7-D52F-4A96-9A15-E46AA410C05E}" srcOrd="8" destOrd="0" presId="urn:microsoft.com/office/officeart/2005/8/layout/default#1"/>
    <dgm:cxn modelId="{E558EB8E-B604-405D-A044-B869A0756E17}" type="presParOf" srcId="{3BF89E16-24C2-4563-BA6F-E24EF4E7161B}" destId="{3D513867-A7B4-4B84-A808-6F78E05DA774}" srcOrd="9" destOrd="0" presId="urn:microsoft.com/office/officeart/2005/8/layout/default#1"/>
    <dgm:cxn modelId="{1138454C-932A-4572-BE3C-A68790262A6B}" type="presParOf" srcId="{3BF89E16-24C2-4563-BA6F-E24EF4E7161B}" destId="{4AD3C16B-74DE-4A1A-AABB-553677C1DC98}" srcOrd="10" destOrd="0" presId="urn:microsoft.com/office/officeart/2005/8/layout/default#1"/>
    <dgm:cxn modelId="{07C73ACA-9561-430C-BA53-08B562B24C7E}" type="presParOf" srcId="{3BF89E16-24C2-4563-BA6F-E24EF4E7161B}" destId="{AFEA02D6-1103-46EC-B770-A1F87DB963C0}" srcOrd="11" destOrd="0" presId="urn:microsoft.com/office/officeart/2005/8/layout/default#1"/>
    <dgm:cxn modelId="{69973995-781D-4C33-88C2-4DC9DD6A7DCB}" type="presParOf" srcId="{3BF89E16-24C2-4563-BA6F-E24EF4E7161B}" destId="{80C8448F-A3A5-46F8-B044-BB74EFC9C5EC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0FF7F-6316-4228-9464-31A9F14F8C67}">
      <dsp:nvSpPr>
        <dsp:cNvPr id="0" name=""/>
        <dsp:cNvSpPr/>
      </dsp:nvSpPr>
      <dsp:spPr>
        <a:xfrm rot="16200000">
          <a:off x="1069187" y="-1063223"/>
          <a:ext cx="1976425" cy="4114800"/>
        </a:xfrm>
        <a:prstGeom prst="round1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sr-Latn-RS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    PRAVIČNU ZARADU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    </a:t>
          </a:r>
          <a:r>
            <a:rPr lang="sr-Latn-RS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MINIMALNU CENU RADA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sr-Latn-RS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" y="5964"/>
        <a:ext cx="4114800" cy="1482318"/>
      </dsp:txXfrm>
    </dsp:sp>
    <dsp:sp modelId="{37155C60-0BCD-4246-81AC-C001B385AF45}">
      <dsp:nvSpPr>
        <dsp:cNvPr id="0" name=""/>
        <dsp:cNvSpPr/>
      </dsp:nvSpPr>
      <dsp:spPr>
        <a:xfrm>
          <a:off x="4114800" y="0"/>
          <a:ext cx="4114800" cy="1985974"/>
        </a:xfrm>
        <a:prstGeom prst="round1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>
            <a:solidFill>
              <a:srgbClr val="FFFF00"/>
            </a:solidFill>
            <a:latin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</a:rPr>
            <a:t>ISPLATU: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</a:rPr>
            <a:t>ZARADA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 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</a:rPr>
            <a:t>PENZIJA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 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</a:rPr>
            <a:t>PREKOVREMENOG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 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</a:rPr>
            <a:t>RADA</a:t>
          </a:r>
          <a:endParaRPr lang="sr-Latn-RS" sz="2000" kern="1200" dirty="0">
            <a:solidFill>
              <a:srgbClr val="FFFF00"/>
            </a:solidFill>
          </a:endParaRPr>
        </a:p>
      </dsp:txBody>
      <dsp:txXfrm>
        <a:off x="4114800" y="0"/>
        <a:ext cx="4114800" cy="1489481"/>
      </dsp:txXfrm>
    </dsp:sp>
    <dsp:sp modelId="{D4A8DF6D-C75F-41A0-8B16-9C9019566C8D}">
      <dsp:nvSpPr>
        <dsp:cNvPr id="0" name=""/>
        <dsp:cNvSpPr/>
      </dsp:nvSpPr>
      <dsp:spPr>
        <a:xfrm rot="10800000">
          <a:off x="0" y="1989540"/>
          <a:ext cx="4114800" cy="1971670"/>
        </a:xfrm>
        <a:prstGeom prst="round1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 ODMOR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RAZONODU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C000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OGRANIČENO RADNO VREME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2482458"/>
        <a:ext cx="4114800" cy="1478752"/>
      </dsp:txXfrm>
    </dsp:sp>
    <dsp:sp modelId="{C8DCB529-89C7-415C-8C9E-91637ADF1145}">
      <dsp:nvSpPr>
        <dsp:cNvPr id="0" name=""/>
        <dsp:cNvSpPr/>
      </dsp:nvSpPr>
      <dsp:spPr>
        <a:xfrm rot="5400000">
          <a:off x="5191119" y="917976"/>
          <a:ext cx="1962160" cy="4114800"/>
        </a:xfrm>
        <a:prstGeom prst="round1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ZAŠTITU ZDRAVLJA I BEZBEDNOSTI NA RADU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*</a:t>
          </a:r>
          <a:r>
            <a:rPr lang="sr-Latn-RS" sz="28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</a:t>
          </a:r>
          <a:r>
            <a:rPr lang="sr-Latn-RS" sz="2000" b="1" kern="1200" dirty="0" smtClean="0">
              <a:solidFill>
                <a:srgbClr val="FFFF00"/>
              </a:solidFill>
              <a:latin typeface="Times New Roman"/>
              <a:cs typeface="Times New Roman"/>
            </a:rPr>
            <a:t> 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SLOBODU SINDIKALNOG UDRUŽIVANJA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2000" b="1" kern="1200" dirty="0" smtClean="0"/>
        </a:p>
      </dsp:txBody>
      <dsp:txXfrm rot="-5400000">
        <a:off x="4114799" y="2484836"/>
        <a:ext cx="4114800" cy="1471620"/>
      </dsp:txXfrm>
    </dsp:sp>
    <dsp:sp modelId="{C3B5B4D6-CA8C-4F4E-B356-842AC9F5DB04}">
      <dsp:nvSpPr>
        <dsp:cNvPr id="0" name=""/>
        <dsp:cNvSpPr/>
      </dsp:nvSpPr>
      <dsp:spPr>
        <a:xfrm>
          <a:off x="2316480" y="1523983"/>
          <a:ext cx="3169918" cy="762019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PRAVO </a:t>
          </a:r>
          <a:r>
            <a:rPr lang="sr-Latn-RS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NA ŠTRAJK </a:t>
          </a:r>
          <a:endParaRPr lang="sr-Latn-RS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679" y="1561182"/>
        <a:ext cx="3095520" cy="687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CA486-DFA0-4638-B8CC-F6CFC9B1E574}">
      <dsp:nvSpPr>
        <dsp:cNvPr id="0" name=""/>
        <dsp:cNvSpPr/>
      </dsp:nvSpPr>
      <dsp:spPr>
        <a:xfrm>
          <a:off x="7233" y="723979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FFFF00"/>
              </a:solidFill>
            </a:rPr>
            <a:t>USTAV R. SRBIJE</a:t>
          </a:r>
          <a:endParaRPr lang="sr-Latn-RS" sz="2100" b="1" kern="1200" dirty="0">
            <a:solidFill>
              <a:srgbClr val="FFFF00"/>
            </a:solidFill>
          </a:endParaRPr>
        </a:p>
      </dsp:txBody>
      <dsp:txXfrm>
        <a:off x="45225" y="761971"/>
        <a:ext cx="2085893" cy="1221142"/>
      </dsp:txXfrm>
    </dsp:sp>
    <dsp:sp modelId="{43DE8E24-1921-44E4-B6BE-E90F396E52E4}">
      <dsp:nvSpPr>
        <dsp:cNvPr id="0" name=""/>
        <dsp:cNvSpPr/>
      </dsp:nvSpPr>
      <dsp:spPr>
        <a:xfrm>
          <a:off x="2359355" y="11044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700" kern="1200">
            <a:solidFill>
              <a:srgbClr val="002060"/>
            </a:solidFill>
          </a:endParaRPr>
        </a:p>
      </dsp:txBody>
      <dsp:txXfrm>
        <a:off x="2359355" y="1211699"/>
        <a:ext cx="320822" cy="321687"/>
      </dsp:txXfrm>
    </dsp:sp>
    <dsp:sp modelId="{2B4D96CA-7AAE-4BB0-B00F-00E132E6DBA7}">
      <dsp:nvSpPr>
        <dsp:cNvPr id="0" name=""/>
        <dsp:cNvSpPr/>
      </dsp:nvSpPr>
      <dsp:spPr>
        <a:xfrm>
          <a:off x="3033861" y="723979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kern="1200" dirty="0" smtClean="0"/>
            <a:t> </a:t>
          </a:r>
          <a:r>
            <a:rPr lang="sr-Latn-RS" sz="2100" b="1" kern="1200" dirty="0" smtClean="0">
              <a:solidFill>
                <a:srgbClr val="FFFF00"/>
              </a:solidFill>
            </a:rPr>
            <a:t>ZAKON</a:t>
          </a:r>
          <a:r>
            <a:rPr lang="sr-Latn-RS" sz="2100" b="1" kern="1200" dirty="0" smtClean="0"/>
            <a:t> </a:t>
          </a:r>
          <a:r>
            <a:rPr lang="sr-Latn-RS" sz="2100" b="1" kern="1200" dirty="0" smtClean="0">
              <a:solidFill>
                <a:srgbClr val="FFFF00"/>
              </a:solidFill>
            </a:rPr>
            <a:t>O</a:t>
          </a:r>
          <a:r>
            <a:rPr lang="sr-Latn-RS" sz="2100" kern="1200" dirty="0" smtClean="0">
              <a:solidFill>
                <a:srgbClr val="FFFF00"/>
              </a:solidFill>
            </a:rPr>
            <a:t> </a:t>
          </a:r>
          <a:r>
            <a:rPr lang="sr-Latn-RS" sz="2100" b="1" kern="1200" dirty="0" smtClean="0">
              <a:solidFill>
                <a:srgbClr val="FFFF00"/>
              </a:solidFill>
            </a:rPr>
            <a:t>RADU</a:t>
          </a:r>
          <a:endParaRPr lang="sr-Latn-RS" sz="2100" b="1" kern="1200" dirty="0">
            <a:solidFill>
              <a:srgbClr val="FFFF00"/>
            </a:solidFill>
          </a:endParaRPr>
        </a:p>
      </dsp:txBody>
      <dsp:txXfrm>
        <a:off x="3071853" y="761971"/>
        <a:ext cx="2085893" cy="1221142"/>
      </dsp:txXfrm>
    </dsp:sp>
    <dsp:sp modelId="{0756770A-FDA1-405D-9861-7CF9C53B47C4}">
      <dsp:nvSpPr>
        <dsp:cNvPr id="0" name=""/>
        <dsp:cNvSpPr/>
      </dsp:nvSpPr>
      <dsp:spPr>
        <a:xfrm>
          <a:off x="5385983" y="11044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700" kern="1200"/>
        </a:p>
      </dsp:txBody>
      <dsp:txXfrm>
        <a:off x="5385983" y="1211699"/>
        <a:ext cx="320822" cy="321687"/>
      </dsp:txXfrm>
    </dsp:sp>
    <dsp:sp modelId="{41BA720E-E0FC-4953-8F79-8D16950E97FA}">
      <dsp:nvSpPr>
        <dsp:cNvPr id="0" name=""/>
        <dsp:cNvSpPr/>
      </dsp:nvSpPr>
      <dsp:spPr>
        <a:xfrm>
          <a:off x="6060489" y="723979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FFFF00"/>
              </a:solidFill>
            </a:rPr>
            <a:t>ZAKON O ZAŠTITI ZDRAVLJU NA RADU </a:t>
          </a:r>
          <a:endParaRPr lang="sr-Latn-RS" sz="2100" b="1" kern="1200" dirty="0">
            <a:solidFill>
              <a:srgbClr val="FFFF00"/>
            </a:solidFill>
          </a:endParaRPr>
        </a:p>
      </dsp:txBody>
      <dsp:txXfrm>
        <a:off x="6098481" y="761971"/>
        <a:ext cx="2085893" cy="1221142"/>
      </dsp:txXfrm>
    </dsp:sp>
    <dsp:sp modelId="{87C12DD4-A00A-4323-84B6-A8081BF5F858}">
      <dsp:nvSpPr>
        <dsp:cNvPr id="0" name=""/>
        <dsp:cNvSpPr/>
      </dsp:nvSpPr>
      <dsp:spPr>
        <a:xfrm rot="5400000">
          <a:off x="6912269" y="217243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700" kern="1200"/>
        </a:p>
      </dsp:txBody>
      <dsp:txXfrm rot="-5400000">
        <a:off x="6980585" y="2211351"/>
        <a:ext cx="321687" cy="320822"/>
      </dsp:txXfrm>
    </dsp:sp>
    <dsp:sp modelId="{EF98C6BF-D480-4EE2-BE1D-892B9F8A198A}">
      <dsp:nvSpPr>
        <dsp:cNvPr id="0" name=""/>
        <dsp:cNvSpPr/>
      </dsp:nvSpPr>
      <dsp:spPr>
        <a:xfrm>
          <a:off x="6060489" y="2885856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FFFF00"/>
              </a:solidFill>
            </a:rPr>
            <a:t>PODZAKONSKI AKTI</a:t>
          </a:r>
          <a:endParaRPr lang="sr-Latn-RS" sz="2100" b="1" kern="1200" dirty="0">
            <a:solidFill>
              <a:srgbClr val="FFFF00"/>
            </a:solidFill>
          </a:endParaRPr>
        </a:p>
      </dsp:txBody>
      <dsp:txXfrm>
        <a:off x="6098481" y="2923848"/>
        <a:ext cx="2085893" cy="1221142"/>
      </dsp:txXfrm>
    </dsp:sp>
    <dsp:sp modelId="{1CBAC0DF-659D-4425-8FBC-6B4D158F2D53}">
      <dsp:nvSpPr>
        <dsp:cNvPr id="0" name=""/>
        <dsp:cNvSpPr/>
      </dsp:nvSpPr>
      <dsp:spPr>
        <a:xfrm rot="10800000">
          <a:off x="5411926" y="32663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700" kern="1200"/>
        </a:p>
      </dsp:txBody>
      <dsp:txXfrm rot="10800000">
        <a:off x="5549421" y="3373576"/>
        <a:ext cx="320822" cy="321687"/>
      </dsp:txXfrm>
    </dsp:sp>
    <dsp:sp modelId="{BB49BDFC-C2C5-44DD-91D3-18EDDFFBA13E}">
      <dsp:nvSpPr>
        <dsp:cNvPr id="0" name=""/>
        <dsp:cNvSpPr/>
      </dsp:nvSpPr>
      <dsp:spPr>
        <a:xfrm>
          <a:off x="3033861" y="2885856"/>
          <a:ext cx="2161877" cy="129712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100" b="1" kern="1200" dirty="0" smtClean="0">
              <a:solidFill>
                <a:srgbClr val="FFFF00"/>
              </a:solidFill>
            </a:rPr>
            <a:t>KOLEKTIVNI UGOVORI</a:t>
          </a:r>
          <a:endParaRPr lang="sr-Latn-RS" sz="2100" b="1" kern="1200" dirty="0">
            <a:solidFill>
              <a:srgbClr val="FFFF00"/>
            </a:solidFill>
          </a:endParaRPr>
        </a:p>
      </dsp:txBody>
      <dsp:txXfrm>
        <a:off x="3071853" y="2923848"/>
        <a:ext cx="2085893" cy="1221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21AE7-071E-4822-82AD-5B700D7C7BB1}">
      <dsp:nvSpPr>
        <dsp:cNvPr id="0" name=""/>
        <dsp:cNvSpPr/>
      </dsp:nvSpPr>
      <dsp:spPr>
        <a:xfrm>
          <a:off x="6432" y="84203"/>
          <a:ext cx="2165254" cy="127783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PENZIJE PREDSTAVLJAJU </a:t>
          </a:r>
          <a:r>
            <a:rPr lang="sr-Latn-RS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JEDNOM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STEČENO</a:t>
          </a:r>
          <a:r>
            <a:rPr lang="sr-Latn-RS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PRAVO</a:t>
          </a:r>
          <a:endParaRPr lang="sr-Latn-RS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32" y="84203"/>
        <a:ext cx="2165254" cy="1277838"/>
      </dsp:txXfrm>
    </dsp:sp>
    <dsp:sp modelId="{B0743391-8EAD-416B-927F-D393DAF9BD0E}">
      <dsp:nvSpPr>
        <dsp:cNvPr id="0" name=""/>
        <dsp:cNvSpPr/>
      </dsp:nvSpPr>
      <dsp:spPr>
        <a:xfrm>
          <a:off x="2384660" y="84203"/>
          <a:ext cx="1900954" cy="127783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USTAV</a:t>
          </a:r>
          <a:r>
            <a:rPr lang="sr-Latn-RS" sz="16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R.  SRBIJE </a:t>
          </a:r>
          <a:r>
            <a:rPr lang="sr-Latn-RS" sz="1600" b="1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JAMČI</a:t>
          </a:r>
          <a:r>
            <a:rPr lang="sr-Latn-RS" sz="16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OVO PRAVO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SVOJIM </a:t>
          </a:r>
          <a:r>
            <a:rPr lang="sr-Latn-RS" sz="1600" b="1" kern="120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ČL.58</a:t>
          </a:r>
          <a:endParaRPr lang="sr-Latn-RS" sz="16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84660" y="84203"/>
        <a:ext cx="1900954" cy="1277838"/>
      </dsp:txXfrm>
    </dsp:sp>
    <dsp:sp modelId="{44B68044-8C19-48E7-9617-CEC9CF8449FC}">
      <dsp:nvSpPr>
        <dsp:cNvPr id="0" name=""/>
        <dsp:cNvSpPr/>
      </dsp:nvSpPr>
      <dsp:spPr>
        <a:xfrm>
          <a:off x="4498588" y="84203"/>
          <a:ext cx="3724579" cy="127783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EVROPSI SUD </a:t>
          </a: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ZA LJUDSKA PRAVA OVO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PRAVO </a:t>
          </a:r>
          <a:r>
            <a:rPr lang="sr-Latn-R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JAMČI ČL. 1 PROTOKOLA BR.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UZ </a:t>
          </a:r>
          <a:r>
            <a:rPr lang="sr-Latn-R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EVROPSKU KOVENCIJU </a:t>
          </a: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LJUDSKIM PRAVA </a:t>
          </a:r>
          <a:endParaRPr lang="sr-Latn-RS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98588" y="84203"/>
        <a:ext cx="3724579" cy="1277838"/>
      </dsp:txXfrm>
    </dsp:sp>
    <dsp:sp modelId="{E4D69197-40E7-411A-9050-0F881E839907}">
      <dsp:nvSpPr>
        <dsp:cNvPr id="0" name=""/>
        <dsp:cNvSpPr/>
      </dsp:nvSpPr>
      <dsp:spPr>
        <a:xfrm>
          <a:off x="0" y="1554608"/>
          <a:ext cx="3523319" cy="126001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USVOJENI ZAKON IZ 2014. GOD. JE: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- UMANJIO PENZIJE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- </a:t>
          </a:r>
          <a:r>
            <a:rPr lang="sr-Latn-R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NARUŠIO</a:t>
          </a: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IONAKO NIZAK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sr-Latn-RS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STANDARD PENZIONERA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0" y="1554608"/>
        <a:ext cx="3523319" cy="1260012"/>
      </dsp:txXfrm>
    </dsp:sp>
    <dsp:sp modelId="{F5894BF7-D52F-4A96-9A15-E46AA410C05E}">
      <dsp:nvSpPr>
        <dsp:cNvPr id="0" name=""/>
        <dsp:cNvSpPr/>
      </dsp:nvSpPr>
      <dsp:spPr>
        <a:xfrm>
          <a:off x="3680366" y="1600201"/>
          <a:ext cx="4473030" cy="1219198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OBRALOŽENJE VLADE: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DA JE OVA MERA NUŽNA I OMOGUĆAVA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MAKROEKONOMSKU STABILNOST 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ODRŽIVO </a:t>
          </a:r>
          <a:r>
            <a:rPr lang="it-IT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FINANSI</a:t>
          </a: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RAN</a:t>
          </a:r>
          <a:r>
            <a:rPr lang="it-IT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J</a:t>
          </a:r>
          <a:r>
            <a:rPr lang="sr-Latn-RS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</a:t>
          </a:r>
          <a:r>
            <a:rPr lang="it-IT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DEFICITA I DUGA </a:t>
          </a:r>
          <a:endParaRPr lang="sr-Latn-RS" sz="14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kern="1200" dirty="0"/>
        </a:p>
      </dsp:txBody>
      <dsp:txXfrm>
        <a:off x="3680366" y="1600201"/>
        <a:ext cx="4473030" cy="1219198"/>
      </dsp:txXfrm>
    </dsp:sp>
    <dsp:sp modelId="{4AD3C16B-74DE-4A1A-AABB-553677C1DC98}">
      <dsp:nvSpPr>
        <dsp:cNvPr id="0" name=""/>
        <dsp:cNvSpPr/>
      </dsp:nvSpPr>
      <dsp:spPr>
        <a:xfrm>
          <a:off x="0" y="2978371"/>
          <a:ext cx="5408919" cy="127783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USTAVNOM SUDU  R. SRBIJE </a:t>
          </a:r>
          <a:r>
            <a:rPr lang="sr-Latn-R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PODNETA JE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INICIJATIVA ZA OCENU USTAVNOSTI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ZAKONA KOJIM SU SMANJENE PENZIJE</a:t>
          </a:r>
        </a:p>
      </dsp:txBody>
      <dsp:txXfrm>
        <a:off x="0" y="2978371"/>
        <a:ext cx="5408919" cy="1277838"/>
      </dsp:txXfrm>
    </dsp:sp>
    <dsp:sp modelId="{80C8448F-A3A5-46F8-B044-BB74EFC9C5EC}">
      <dsp:nvSpPr>
        <dsp:cNvPr id="0" name=""/>
        <dsp:cNvSpPr/>
      </dsp:nvSpPr>
      <dsp:spPr>
        <a:xfrm>
          <a:off x="5715004" y="2971803"/>
          <a:ext cx="2421482" cy="12873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STANOVIŠTE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VRHOVNOG SUDA: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DONOŠENJE ZAKONA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JE OPRAVDANO</a:t>
          </a:r>
          <a:endParaRPr lang="sr-Latn-RS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15004" y="2971803"/>
        <a:ext cx="2421482" cy="128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7797C-5F85-4F0B-83C8-3B10D2BD06A6}" type="datetimeFigureOut">
              <a:rPr lang="sr-Latn-RS" smtClean="0"/>
              <a:pPr/>
              <a:t>8.4.2020.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08EC-3A2B-4CCC-BC34-6E26D5C453D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7169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Mateja Mijailović 93/12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05046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0945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9791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4388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3420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8396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408EC-3A2B-4CCC-BC34-6E26D5C453D4}" type="slidenum">
              <a:rPr lang="sr-Latn-RS" smtClean="0"/>
              <a:pPr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8403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4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0000"/>
                </a:solidFill>
                <a:latin typeface="Times New Roman" pitchFamily="18" charset="0"/>
              </a:rPr>
              <a:t>PREZENTACIJA</a:t>
            </a:r>
            <a:endParaRPr lang="sr-Latn-R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295400"/>
            <a:ext cx="7848600" cy="1981200"/>
          </a:xfrm>
        </p:spPr>
        <p:txBody>
          <a:bodyPr>
            <a:normAutofit fontScale="92500" lnSpcReduction="10000"/>
          </a:bodyPr>
          <a:lstStyle/>
          <a:p>
            <a:r>
              <a:rPr lang="sr-Latn-RS" sz="4300" b="1" dirty="0" smtClean="0">
                <a:solidFill>
                  <a:srgbClr val="002060"/>
                </a:solidFill>
                <a:latin typeface="Times New Roman" pitchFamily="18" charset="0"/>
              </a:rPr>
              <a:t>PRAVO NA PRAVEDNE I POVOLJNE USLOVE RADA</a:t>
            </a:r>
          </a:p>
          <a:p>
            <a:pPr algn="l"/>
            <a:r>
              <a:rPr lang="sr-Latn-RS" sz="4000" b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sr-Latn-RS" sz="4000" b="1" dirty="0" smtClean="0">
                <a:solidFill>
                  <a:srgbClr val="002060"/>
                </a:solidFill>
                <a:latin typeface="Times New Roman" pitchFamily="18" charset="0"/>
              </a:rPr>
              <a:t>				</a:t>
            </a:r>
            <a:r>
              <a:rPr lang="sr-Latn-RS" sz="2200" dirty="0" smtClean="0">
                <a:solidFill>
                  <a:srgbClr val="002060"/>
                </a:solidFill>
                <a:latin typeface="Times New Roman" pitchFamily="18" charset="0"/>
              </a:rPr>
              <a:t>Mateja Mijailović 93/12</a:t>
            </a:r>
            <a:endParaRPr lang="sr-Latn-RS" sz="22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47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02076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PRAVO NA PRAVEDNE I POVOLJNE USLOVE RADA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371600"/>
            <a:ext cx="8077200" cy="3962400"/>
          </a:xfrm>
        </p:spPr>
        <p:txBody>
          <a:bodyPr>
            <a:normAutofit fontScale="85000" lnSpcReduction="20000"/>
          </a:bodyPr>
          <a:lstStyle/>
          <a:p>
            <a:r>
              <a:rPr lang="sr-Latn-RS" sz="3700" b="1" dirty="0" smtClean="0">
                <a:solidFill>
                  <a:srgbClr val="002060"/>
                </a:solidFill>
                <a:latin typeface="Times New Roman" pitchFamily="18" charset="0"/>
              </a:rPr>
              <a:t>Pravična zarada i minimalna cena rada</a:t>
            </a:r>
          </a:p>
          <a:p>
            <a:pPr marL="0" indent="0">
              <a:buNone/>
            </a:pPr>
            <a:r>
              <a:rPr lang="sr-Latn-RS" sz="2600" dirty="0" smtClean="0">
                <a:latin typeface="Times New Roman" pitchFamily="18" charset="0"/>
              </a:rPr>
              <a:t>      </a:t>
            </a:r>
            <a:r>
              <a:rPr lang="sr-Latn-RS" sz="2900" dirty="0" smtClean="0">
                <a:latin typeface="Times New Roman" pitchFamily="18" charset="0"/>
              </a:rPr>
              <a:t>-   </a:t>
            </a:r>
            <a:r>
              <a:rPr lang="vi-VN" sz="2900" dirty="0" smtClean="0">
                <a:latin typeface="Times New Roman" pitchFamily="18" charset="0"/>
              </a:rPr>
              <a:t>Srbija je 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potpisnica</a:t>
            </a:r>
            <a:r>
              <a:rPr lang="vi-VN" sz="2900" dirty="0" smtClean="0">
                <a:latin typeface="Times New Roman" pitchFamily="18" charset="0"/>
              </a:rPr>
              <a:t> 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konvencija</a:t>
            </a:r>
            <a:r>
              <a:rPr lang="vi-VN" sz="2900" dirty="0" smtClean="0">
                <a:latin typeface="Times New Roman" pitchFamily="18" charset="0"/>
              </a:rPr>
              <a:t> </a:t>
            </a:r>
            <a:r>
              <a:rPr lang="sr-Latn-RS" sz="2900" dirty="0" smtClean="0">
                <a:latin typeface="Times New Roman" pitchFamily="18" charset="0"/>
              </a:rPr>
              <a:t>Međunaodne organizacije rada (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MOR</a:t>
            </a:r>
            <a:r>
              <a:rPr lang="sr-Latn-RS" sz="2900" dirty="0" smtClean="0">
                <a:latin typeface="Times New Roman" pitchFamily="18" charset="0"/>
              </a:rPr>
              <a:t>)</a:t>
            </a:r>
            <a:r>
              <a:rPr lang="vi-VN" sz="2900" dirty="0" smtClean="0">
                <a:latin typeface="Times New Roman" pitchFamily="18" charset="0"/>
              </a:rPr>
              <a:t> o minimalnim</a:t>
            </a:r>
            <a:r>
              <a:rPr lang="sr-Latn-RS" sz="2900" dirty="0" smtClean="0">
                <a:latin typeface="Times New Roman" pitchFamily="18" charset="0"/>
              </a:rPr>
              <a:t> </a:t>
            </a:r>
            <a:r>
              <a:rPr lang="vi-VN" sz="2900" dirty="0" smtClean="0">
                <a:latin typeface="Times New Roman" pitchFamily="18" charset="0"/>
              </a:rPr>
              <a:t>platama i</a:t>
            </a:r>
            <a:r>
              <a:rPr lang="sr-Latn-RS" sz="2900" dirty="0" smtClean="0">
                <a:latin typeface="Times New Roman" pitchFamily="18" charset="0"/>
              </a:rPr>
              <a:t> jednakom</a:t>
            </a:r>
            <a:r>
              <a:rPr lang="vi-VN" sz="2900" dirty="0" smtClean="0">
                <a:latin typeface="Times New Roman" pitchFamily="18" charset="0"/>
              </a:rPr>
              <a:t> nagrađivanju</a:t>
            </a:r>
            <a:r>
              <a:rPr lang="sr-Latn-RS" sz="2900" dirty="0" smtClean="0">
                <a:latin typeface="Times New Roman" pitchFamily="18" charset="0"/>
              </a:rPr>
              <a:t> </a:t>
            </a:r>
            <a:r>
              <a:rPr lang="vi-VN" sz="2900" dirty="0" smtClean="0">
                <a:latin typeface="Times New Roman" pitchFamily="18" charset="0"/>
              </a:rPr>
              <a:t>muške i ženske radne snage</a:t>
            </a:r>
            <a:r>
              <a:rPr lang="sr-Latn-RS" sz="2900" dirty="0" smtClean="0">
                <a:latin typeface="Times New Roman" pitchFamily="18" charset="0"/>
              </a:rPr>
              <a:t>, </a:t>
            </a:r>
            <a:r>
              <a:rPr lang="vi-VN" sz="2900" dirty="0" smtClean="0">
                <a:latin typeface="Times New Roman" pitchFamily="18" charset="0"/>
              </a:rPr>
              <a:t>ali </a:t>
            </a:r>
            <a:r>
              <a:rPr lang="sr-Latn-RS" sz="2900" b="1" dirty="0" smtClean="0">
                <a:solidFill>
                  <a:srgbClr val="FF0000"/>
                </a:solidFill>
                <a:latin typeface="Times New Roman" pitchFamily="18" charset="0"/>
              </a:rPr>
              <a:t>još uvek nije ratifikovala </a:t>
            </a:r>
            <a:r>
              <a:rPr lang="vi-VN" sz="2900" dirty="0" smtClean="0">
                <a:latin typeface="Times New Roman" pitchFamily="18" charset="0"/>
              </a:rPr>
              <a:t>Konvenciju</a:t>
            </a:r>
            <a:r>
              <a:rPr lang="sr-Latn-RS" sz="2900" dirty="0" smtClean="0">
                <a:latin typeface="Times New Roman" pitchFamily="18" charset="0"/>
              </a:rPr>
              <a:t> 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MOR</a:t>
            </a:r>
            <a:r>
              <a:rPr lang="vi-VN" sz="2900" dirty="0" smtClean="0">
                <a:latin typeface="Times New Roman" pitchFamily="18" charset="0"/>
              </a:rPr>
              <a:t> br. 26 o</a:t>
            </a:r>
            <a:r>
              <a:rPr lang="sr-Latn-RS" sz="2900" dirty="0" smtClean="0">
                <a:latin typeface="Times New Roman" pitchFamily="18" charset="0"/>
              </a:rPr>
              <a:t> </a:t>
            </a:r>
            <a:r>
              <a:rPr lang="vi-VN" sz="2900" dirty="0" smtClean="0">
                <a:latin typeface="Times New Roman" pitchFamily="18" charset="0"/>
              </a:rPr>
              <a:t>mehanizmima </a:t>
            </a:r>
            <a:r>
              <a:rPr lang="sr-Latn-RS" sz="2900" dirty="0" smtClean="0">
                <a:latin typeface="Times New Roman" pitchFamily="18" charset="0"/>
              </a:rPr>
              <a:t>za  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utvrđivanje</a:t>
            </a:r>
            <a:r>
              <a:rPr lang="vi-VN" sz="2900" dirty="0" smtClean="0">
                <a:latin typeface="Times New Roman" pitchFamily="18" charset="0"/>
              </a:rPr>
              <a:t> 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minimalne</a:t>
            </a:r>
            <a:r>
              <a:rPr lang="vi-VN" sz="2900" dirty="0" smtClean="0">
                <a:latin typeface="Times New Roman" pitchFamily="18" charset="0"/>
              </a:rPr>
              <a:t> zarade muške i ženske radne snage</a:t>
            </a:r>
            <a:r>
              <a:rPr lang="sr-Latn-RS" sz="2900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r-Latn-RS" sz="2900" dirty="0" smtClean="0">
                <a:latin typeface="Times New Roman" pitchFamily="18" charset="0"/>
              </a:rPr>
              <a:t>       -  </a:t>
            </a:r>
            <a:r>
              <a:rPr lang="sr-Latn-RS" sz="2900" b="1" dirty="0">
                <a:solidFill>
                  <a:srgbClr val="002060"/>
                </a:solidFill>
                <a:latin typeface="Times New Roman" pitchFamily="18" charset="0"/>
              </a:rPr>
              <a:t>M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inimalna </a:t>
            </a:r>
            <a:r>
              <a:rPr lang="vi-VN" sz="2900" b="1" dirty="0">
                <a:solidFill>
                  <a:srgbClr val="002060"/>
                </a:solidFill>
                <a:latin typeface="Times New Roman" pitchFamily="18" charset="0"/>
              </a:rPr>
              <a:t>zarada </a:t>
            </a:r>
            <a:r>
              <a:rPr lang="vi-VN" sz="2900" dirty="0">
                <a:latin typeface="Times New Roman" pitchFamily="18" charset="0"/>
              </a:rPr>
              <a:t>utvrđuje se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</a:rPr>
              <a:t>odlukom </a:t>
            </a:r>
            <a:r>
              <a:rPr lang="vi-VN" sz="2900" b="1" dirty="0">
                <a:solidFill>
                  <a:srgbClr val="C00000"/>
                </a:solidFill>
                <a:latin typeface="Times New Roman" pitchFamily="18" charset="0"/>
              </a:rPr>
              <a:t>Socijalno-ekonomskog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</a:rPr>
              <a:t>saveta</a:t>
            </a:r>
            <a:r>
              <a:rPr lang="sr-Latn-RS" sz="2900" dirty="0" smtClean="0">
                <a:latin typeface="Times New Roman" pitchFamily="18" charset="0"/>
              </a:rPr>
              <a:t> </a:t>
            </a:r>
            <a:r>
              <a:rPr lang="vi-VN" sz="2900" dirty="0" smtClean="0">
                <a:latin typeface="Times New Roman" pitchFamily="18" charset="0"/>
              </a:rPr>
              <a:t>osnovanog </a:t>
            </a:r>
            <a:r>
              <a:rPr lang="vi-VN" sz="2900" dirty="0">
                <a:latin typeface="Times New Roman" pitchFamily="18" charset="0"/>
              </a:rPr>
              <a:t>za teritoriju </a:t>
            </a:r>
            <a:r>
              <a:rPr lang="vi-VN" sz="2900" dirty="0" smtClean="0">
                <a:latin typeface="Times New Roman" pitchFamily="18" charset="0"/>
              </a:rPr>
              <a:t>Srbije </a:t>
            </a:r>
            <a:r>
              <a:rPr lang="vi-VN" sz="2900" dirty="0">
                <a:latin typeface="Times New Roman" pitchFamily="18" charset="0"/>
              </a:rPr>
              <a:t>(</a:t>
            </a:r>
            <a:r>
              <a:rPr lang="vi-VN" sz="2900" b="1" dirty="0">
                <a:solidFill>
                  <a:srgbClr val="002060"/>
                </a:solidFill>
                <a:latin typeface="Times New Roman" pitchFamily="18" charset="0"/>
              </a:rPr>
              <a:t>čl. 112 ZoR</a:t>
            </a:r>
            <a:r>
              <a:rPr lang="vi-VN" sz="2900" dirty="0">
                <a:latin typeface="Times New Roman" pitchFamily="18" charset="0"/>
              </a:rPr>
              <a:t>) za </a:t>
            </a:r>
            <a:r>
              <a:rPr lang="vi-VN" sz="2900" b="1" dirty="0">
                <a:solidFill>
                  <a:srgbClr val="002060"/>
                </a:solidFill>
                <a:latin typeface="Times New Roman" pitchFamily="18" charset="0"/>
              </a:rPr>
              <a:t>kalendarsku</a:t>
            </a:r>
            <a:r>
              <a:rPr lang="vi-VN" sz="2900" dirty="0">
                <a:latin typeface="Times New Roman" pitchFamily="18" charset="0"/>
              </a:rPr>
              <a:t> godinu, </a:t>
            </a:r>
            <a:r>
              <a:rPr lang="vi-VN" sz="2900" dirty="0" smtClean="0">
                <a:latin typeface="Times New Roman" pitchFamily="18" charset="0"/>
              </a:rPr>
              <a:t>najkasnije </a:t>
            </a:r>
            <a:r>
              <a:rPr lang="vi-VN" sz="2900" dirty="0">
                <a:latin typeface="Times New Roman" pitchFamily="18" charset="0"/>
              </a:rPr>
              <a:t>do </a:t>
            </a:r>
            <a:r>
              <a:rPr lang="vi-VN" sz="2900" b="1" dirty="0">
                <a:solidFill>
                  <a:srgbClr val="C00000"/>
                </a:solidFill>
                <a:latin typeface="Times New Roman" pitchFamily="18" charset="0"/>
              </a:rPr>
              <a:t>15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sr-Latn-RS" sz="29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</a:rPr>
              <a:t>septembra</a:t>
            </a:r>
            <a:r>
              <a:rPr lang="vi-VN" sz="29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900" dirty="0">
                <a:latin typeface="Times New Roman" pitchFamily="18" charset="0"/>
              </a:rPr>
              <a:t>tekuće godine, a </a:t>
            </a:r>
            <a:r>
              <a:rPr lang="vi-VN" sz="2900" dirty="0" smtClean="0">
                <a:latin typeface="Times New Roman" pitchFamily="18" charset="0"/>
              </a:rPr>
              <a:t>primenjuje </a:t>
            </a:r>
            <a:r>
              <a:rPr lang="vi-VN" sz="2900" dirty="0">
                <a:latin typeface="Times New Roman" pitchFamily="18" charset="0"/>
              </a:rPr>
              <a:t>se </a:t>
            </a:r>
            <a:r>
              <a:rPr lang="vi-VN" sz="2900" b="1" dirty="0">
                <a:solidFill>
                  <a:srgbClr val="C00000"/>
                </a:solidFill>
                <a:latin typeface="Times New Roman" pitchFamily="18" charset="0"/>
              </a:rPr>
              <a:t>od 1. januara </a:t>
            </a:r>
            <a:r>
              <a:rPr lang="vi-VN" sz="2900" b="1" dirty="0" smtClean="0">
                <a:solidFill>
                  <a:srgbClr val="C00000"/>
                </a:solidFill>
                <a:latin typeface="Times New Roman" pitchFamily="18" charset="0"/>
              </a:rPr>
              <a:t>naredne godine</a:t>
            </a:r>
            <a:r>
              <a:rPr lang="sr-Latn-RS" sz="29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r-Latn-RS" sz="1800" dirty="0" smtClean="0">
                <a:latin typeface="Times New Roman" pitchFamily="18" charset="0"/>
              </a:rPr>
              <a:t>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334000"/>
            <a:ext cx="868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MINIMALNA CENA RADA (bez poreza i doprinosa za socijalno osiuranja) ZA  TEKUĆU 2020 GODINU  IZNOSIĆE 172,54 DIN. (neto) PO  RADNOM ČASU </a:t>
            </a:r>
            <a:endParaRPr lang="sr-Latn-R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9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9144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Times New Roman" pitchFamily="18" charset="0"/>
              </a:rPr>
              <a:t>Učeešće prihoda od </a:t>
            </a:r>
            <a:r>
              <a:rPr lang="pl-PL" sz="2800" b="1" dirty="0">
                <a:solidFill>
                  <a:srgbClr val="FFFF00"/>
                </a:solidFill>
                <a:latin typeface="Times New Roman" pitchFamily="18" charset="0"/>
              </a:rPr>
              <a:t>rada u ukupnim prihodima </a:t>
            </a:r>
            <a:r>
              <a:rPr lang="pl-PL" sz="2800" b="1" dirty="0" smtClean="0">
                <a:solidFill>
                  <a:srgbClr val="FFFF00"/>
                </a:solidFill>
                <a:latin typeface="Times New Roman" pitchFamily="18" charset="0"/>
              </a:rPr>
              <a:t>domaćinstva i odnos zarade i potrošačke korpe:</a:t>
            </a:r>
            <a:endParaRPr lang="sr-Latn-R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0031219"/>
              </p:ext>
            </p:extLst>
          </p:nvPr>
        </p:nvGraphicFramePr>
        <p:xfrm>
          <a:off x="533400" y="1551940"/>
          <a:ext cx="80772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1968727"/>
                <a:gridCol w="2069873"/>
                <a:gridCol w="2019300"/>
              </a:tblGrid>
              <a:tr h="329738"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002060"/>
                          </a:solidFill>
                        </a:rPr>
                        <a:t>              </a:t>
                      </a:r>
                      <a:r>
                        <a:rPr lang="sr-Latn-R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  %</a:t>
                      </a:r>
                      <a:endParaRPr lang="sr-Latn-RS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>
                          <a:solidFill>
                            <a:srgbClr val="FFFF00"/>
                          </a:solidFill>
                        </a:rPr>
                        <a:t>         2015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</a:t>
                      </a:r>
                      <a:r>
                        <a:rPr lang="sr-Latn-RS" dirty="0" smtClean="0">
                          <a:solidFill>
                            <a:srgbClr val="FFFF00"/>
                          </a:solidFill>
                        </a:rPr>
                        <a:t>2016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         </a:t>
                      </a:r>
                      <a:r>
                        <a:rPr lang="sr-Latn-RS" dirty="0" smtClean="0">
                          <a:solidFill>
                            <a:srgbClr val="FFFF00"/>
                          </a:solidFill>
                        </a:rPr>
                        <a:t>2017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PRIHODI IZ REDOVNOG RADNOG ODNOSA</a:t>
                      </a:r>
                      <a:endParaRPr lang="sr-Latn-R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baseline="0" dirty="0" smtClean="0"/>
                        <a:t>        </a:t>
                      </a:r>
                      <a:r>
                        <a:rPr lang="sr-Latn-RS" b="1" dirty="0" smtClean="0"/>
                        <a:t>47,9</a:t>
                      </a:r>
                      <a:endParaRPr lang="sr-Latn-R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             49,2</a:t>
                      </a:r>
                      <a:endParaRPr lang="sr-Latn-R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           49,6</a:t>
                      </a:r>
                      <a:endParaRPr lang="sr-Latn-R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77042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PRIHODI IZ VANREDNOG RADNOG ODNOSA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b="1" dirty="0" smtClean="0"/>
                    </a:p>
                    <a:p>
                      <a:r>
                        <a:rPr lang="sr-Latn-RS" b="1" baseline="0" dirty="0" smtClean="0"/>
                        <a:t>          </a:t>
                      </a:r>
                      <a:r>
                        <a:rPr lang="sr-Latn-RS" b="1" dirty="0" smtClean="0"/>
                        <a:t>3,0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b="1" dirty="0" smtClean="0"/>
                    </a:p>
                    <a:p>
                      <a:r>
                        <a:rPr lang="sr-Latn-RS" b="1" dirty="0" smtClean="0"/>
                        <a:t>               2,5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b="1" dirty="0" smtClean="0"/>
                    </a:p>
                    <a:p>
                      <a:r>
                        <a:rPr lang="sr-Latn-RS" b="1" dirty="0" smtClean="0"/>
                        <a:t>             2,8</a:t>
                      </a:r>
                      <a:endParaRPr lang="sr-Latn-RS" b="1" dirty="0"/>
                    </a:p>
                  </a:txBody>
                  <a:tcPr/>
                </a:tc>
              </a:tr>
              <a:tr h="329738">
                <a:tc>
                  <a:txBody>
                    <a:bodyPr/>
                    <a:lstStyle/>
                    <a:p>
                      <a:r>
                        <a:rPr lang="sr-Latn-RS" b="1" dirty="0" smtClean="0">
                          <a:latin typeface="Times New Roman" pitchFamily="18" charset="0"/>
                          <a:cs typeface="Times New Roman" pitchFamily="18" charset="0"/>
                        </a:rPr>
                        <a:t>UKUPNO</a:t>
                      </a:r>
                      <a:endParaRPr lang="sr-Latn-R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        50,9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             51,7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           52,4</a:t>
                      </a:r>
                      <a:endParaRPr lang="sr-Latn-R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400" y="3441700"/>
            <a:ext cx="61722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Izvor</a:t>
            </a:r>
            <a:r>
              <a:rPr lang="sr-Latn-R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Rezvpublički </a:t>
            </a:r>
            <a:r>
              <a:rPr lang="sr-Latn-R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statistiku, baza podataka – Prihodi domaćinstva u novcu i </a:t>
            </a:r>
            <a:r>
              <a:rPr lang="sr-Latn-R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naturi</a:t>
            </a:r>
            <a:endParaRPr lang="sr-Latn-R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5550"/>
            <a:ext cx="80772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753100"/>
            <a:ext cx="6235700" cy="1905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Izvor podataka: RZS za iznos prosečne zarade; Paragraf za iznos minimalne zara</a:t>
            </a:r>
            <a:r>
              <a:rPr lang="sr-Latn-R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de; </a:t>
            </a:r>
            <a:endParaRPr lang="sr-Latn-R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715962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3000" b="1" dirty="0">
                <a:solidFill>
                  <a:srgbClr val="FFFF00"/>
                </a:solidFill>
                <a:latin typeface="Times New Roman" pitchFamily="18" charset="0"/>
              </a:rPr>
              <a:t>PRAVO NA PRAVEDNE I POVOLJNE USLOVE RADA</a:t>
            </a:r>
            <a:endParaRPr lang="sr-Latn-RS" sz="3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8763000" cy="2438400"/>
          </a:xfrm>
        </p:spPr>
        <p:txBody>
          <a:bodyPr>
            <a:normAutofit fontScale="25000" lnSpcReduction="20000"/>
          </a:bodyPr>
          <a:lstStyle/>
          <a:p>
            <a:r>
              <a:rPr lang="sr-Latn-RS" sz="9600" b="1" dirty="0">
                <a:solidFill>
                  <a:srgbClr val="002060"/>
                </a:solidFill>
                <a:latin typeface="Times New Roman" pitchFamily="18" charset="0"/>
              </a:rPr>
              <a:t>Zaštita bezbednosti i zdravlja na </a:t>
            </a:r>
            <a:r>
              <a:rPr lang="sr-Latn-RS" sz="9600" b="1" dirty="0" smtClean="0">
                <a:solidFill>
                  <a:srgbClr val="002060"/>
                </a:solidFill>
                <a:latin typeface="Times New Roman" pitchFamily="18" charset="0"/>
              </a:rPr>
              <a:t>radu</a:t>
            </a:r>
          </a:p>
          <a:p>
            <a:pPr lvl="1"/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Srbija je </a:t>
            </a:r>
            <a:r>
              <a:rPr lang="vi-VN" sz="8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ratifikovala dve konvencije MOR</a:t>
            </a:r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RS" sz="8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 Konvencija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MOR br. 187 o </a:t>
            </a:r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promotivnom</a:t>
            </a:r>
            <a:r>
              <a:rPr lang="sr-Latn-RS" sz="8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okviru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bezbednosti i zdravlja na </a:t>
            </a:r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radu</a:t>
            </a:r>
            <a:endParaRPr lang="sr-Latn-RS" sz="8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 Konvencija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MOR br. 167 o bezbednosti i zdravlju u građevinarstvu. </a:t>
            </a:r>
            <a:endParaRPr lang="sr-Latn-RS" sz="8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ESP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u članu 3 posebno </a:t>
            </a:r>
            <a:r>
              <a:rPr lang="vi-VN" sz="8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jemči pravo na bezbedne i zdrave </a:t>
            </a:r>
            <a:r>
              <a:rPr lang="vi-VN" sz="8400" dirty="0">
                <a:latin typeface="Times New Roman" pitchFamily="18" charset="0"/>
                <a:cs typeface="Times New Roman" pitchFamily="18" charset="0"/>
              </a:rPr>
              <a:t>radne</a:t>
            </a:r>
            <a:r>
              <a:rPr lang="vi-VN" sz="8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400" dirty="0" smtClean="0">
                <a:latin typeface="Times New Roman" pitchFamily="18" charset="0"/>
                <a:cs typeface="Times New Roman" pitchFamily="18" charset="0"/>
              </a:rPr>
              <a:t>uslove</a:t>
            </a:r>
            <a:r>
              <a:rPr lang="sr-Latn-RS" sz="8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Ustav</a:t>
            </a:r>
            <a:r>
              <a:rPr lang="sr-Latn-RS" sz="8400" dirty="0" smtClean="0">
                <a:latin typeface="Times New Roman" pitchFamily="18" charset="0"/>
                <a:cs typeface="Times New Roman" pitchFamily="18" charset="0"/>
              </a:rPr>
              <a:t> R, Srbije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čl. 60, st. </a:t>
            </a:r>
            <a:r>
              <a:rPr lang="sr-Latn-RS" sz="8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sr-Latn-RS" sz="8400" dirty="0">
                <a:latin typeface="Times New Roman" pitchFamily="18" charset="0"/>
                <a:cs typeface="Times New Roman" pitchFamily="18" charset="0"/>
              </a:rPr>
              <a:t>garantuje pravo </a:t>
            </a:r>
            <a:r>
              <a:rPr lang="sr-Latn-RS" sz="8400" dirty="0" smtClean="0">
                <a:latin typeface="Times New Roman" pitchFamily="18" charset="0"/>
                <a:cs typeface="Times New Roman" pitchFamily="18" charset="0"/>
              </a:rPr>
              <a:t>svakoga, a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st. 5 </a:t>
            </a:r>
            <a:r>
              <a:rPr lang="sr-Latn-RS" sz="8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pava</a:t>
            </a:r>
            <a:r>
              <a:rPr lang="sr-Latn-RS" sz="8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8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žena, mladih i osobama sa invaliditetom</a:t>
            </a:r>
          </a:p>
          <a:p>
            <a:pPr marL="457200" lvl="1" indent="0">
              <a:buNone/>
            </a:pPr>
            <a:r>
              <a:rPr lang="sr-Latn-RS" sz="9600" b="1" dirty="0" smtClean="0">
                <a:solidFill>
                  <a:srgbClr val="002060"/>
                </a:solidFill>
                <a:latin typeface="Times New Roman" pitchFamily="18" charset="0"/>
              </a:rPr>
              <a:t>Pravo na odmor, razonodu i radno vreme</a:t>
            </a:r>
          </a:p>
          <a:p>
            <a:pPr lvl="1"/>
            <a:r>
              <a:rPr lang="sr-Latn-RS" sz="8400" b="1" dirty="0" smtClean="0">
                <a:latin typeface="Times New Roman" pitchFamily="18" charset="0"/>
              </a:rPr>
              <a:t>Ustav Srbije u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</a:rPr>
              <a:t>čl. 60</a:t>
            </a:r>
            <a:r>
              <a:rPr lang="sr-Latn-RS" sz="8400" dirty="0" smtClean="0">
                <a:latin typeface="Times New Roman" pitchFamily="18" charset="0"/>
              </a:rPr>
              <a:t>, </a:t>
            </a:r>
            <a:r>
              <a:rPr lang="sr-Latn-RS" sz="8400" b="1" dirty="0" smtClean="0">
                <a:latin typeface="Times New Roman" pitchFamily="18" charset="0"/>
              </a:rPr>
              <a:t>st. 4 </a:t>
            </a:r>
            <a:r>
              <a:rPr lang="sr-Latn-RS" sz="8400" dirty="0" smtClean="0">
                <a:latin typeface="Times New Roman" pitchFamily="18" charset="0"/>
              </a:rPr>
              <a:t>izričito </a:t>
            </a:r>
            <a:r>
              <a:rPr lang="sr-Latn-RS" sz="8400" b="1" dirty="0" smtClean="0">
                <a:latin typeface="Times New Roman" pitchFamily="18" charset="0"/>
              </a:rPr>
              <a:t>garantuje</a:t>
            </a:r>
            <a:r>
              <a:rPr lang="sr-Latn-RS" sz="8400" dirty="0" smtClean="0">
                <a:latin typeface="Times New Roman" pitchFamily="18" charset="0"/>
              </a:rPr>
              <a:t> pravo na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</a:rPr>
              <a:t>ograničeno</a:t>
            </a:r>
            <a:r>
              <a:rPr lang="sr-Latn-RS" sz="8400" dirty="0" smtClean="0">
                <a:latin typeface="Times New Roman" pitchFamily="18" charset="0"/>
              </a:rPr>
              <a:t> radno vreme,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</a:rPr>
              <a:t>dnevni i nedeljni </a:t>
            </a:r>
            <a:r>
              <a:rPr lang="sr-Latn-RS" sz="8400" dirty="0" smtClean="0">
                <a:latin typeface="Times New Roman" pitchFamily="18" charset="0"/>
              </a:rPr>
              <a:t>odmor i </a:t>
            </a:r>
            <a:r>
              <a:rPr lang="sr-Latn-RS" sz="8400" b="1" dirty="0" smtClean="0">
                <a:solidFill>
                  <a:srgbClr val="C00000"/>
                </a:solidFill>
                <a:latin typeface="Times New Roman" pitchFamily="18" charset="0"/>
              </a:rPr>
              <a:t>plaćeni </a:t>
            </a:r>
            <a:r>
              <a:rPr lang="sr-Latn-RS" sz="8400" dirty="0" smtClean="0">
                <a:latin typeface="Times New Roman" pitchFamily="18" charset="0"/>
              </a:rPr>
              <a:t>godišnji</a:t>
            </a:r>
            <a:r>
              <a:rPr lang="sr-Latn-RS" sz="8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sr-Latn-RS" sz="8400" dirty="0" smtClean="0">
                <a:latin typeface="Times New Roman" pitchFamily="18" charset="0"/>
              </a:rPr>
              <a:t>odmor.</a:t>
            </a:r>
          </a:p>
          <a:p>
            <a:pPr lvl="1"/>
            <a:r>
              <a:rPr lang="sr-Latn-RS" sz="8400" b="1" dirty="0" smtClean="0">
                <a:latin typeface="Times New Roman" pitchFamily="18" charset="0"/>
              </a:rPr>
              <a:t>Prema ZoR </a:t>
            </a:r>
            <a:r>
              <a:rPr lang="sr-Latn-RS" sz="8400" dirty="0" smtClean="0">
                <a:latin typeface="Times New Roman" pitchFamily="18" charset="0"/>
              </a:rPr>
              <a:t>zaposleni ima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pravo</a:t>
            </a:r>
            <a:r>
              <a:rPr lang="sr-Latn-RS" sz="8400" dirty="0" smtClean="0">
                <a:latin typeface="Times New Roman" pitchFamily="18" charset="0"/>
              </a:rPr>
              <a:t> na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odmor</a:t>
            </a:r>
            <a:r>
              <a:rPr lang="sr-Latn-RS" sz="8400" dirty="0" smtClean="0">
                <a:latin typeface="Times New Roman" pitchFamily="18" charset="0"/>
              </a:rPr>
              <a:t> u toku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dnevnog</a:t>
            </a:r>
            <a:r>
              <a:rPr lang="sr-Latn-RS" sz="8400" dirty="0" smtClean="0">
                <a:latin typeface="Times New Roman" pitchFamily="18" charset="0"/>
              </a:rPr>
              <a:t> rada,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nedeljni</a:t>
            </a:r>
            <a:r>
              <a:rPr lang="sr-Latn-RS" sz="8400" dirty="0" smtClean="0">
                <a:latin typeface="Times New Roman" pitchFamily="18" charset="0"/>
              </a:rPr>
              <a:t> i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godišnji</a:t>
            </a:r>
            <a:r>
              <a:rPr lang="sr-Latn-RS" sz="8400" dirty="0" smtClean="0">
                <a:latin typeface="Times New Roman" pitchFamily="18" charset="0"/>
              </a:rPr>
              <a:t> odmor, kao i na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plaćeno</a:t>
            </a:r>
            <a:r>
              <a:rPr lang="sr-Latn-RS" sz="8400" dirty="0" smtClean="0">
                <a:latin typeface="Times New Roman" pitchFamily="18" charset="0"/>
              </a:rPr>
              <a:t> i </a:t>
            </a:r>
            <a:r>
              <a:rPr lang="sr-Latn-RS" sz="8400" b="1" dirty="0" smtClean="0">
                <a:solidFill>
                  <a:srgbClr val="002060"/>
                </a:solidFill>
                <a:latin typeface="Times New Roman" pitchFamily="18" charset="0"/>
              </a:rPr>
              <a:t>neplaćeno odsustvo </a:t>
            </a:r>
            <a:r>
              <a:rPr lang="sr-Latn-RS" sz="8400" dirty="0" smtClean="0">
                <a:latin typeface="Times New Roman" pitchFamily="18" charset="0"/>
              </a:rPr>
              <a:t>u skladu sa zakonom</a:t>
            </a:r>
            <a:r>
              <a:rPr lang="sr-Latn-RS" sz="8000" dirty="0" smtClean="0">
                <a:latin typeface="Times New Roman" pitchFamily="18" charset="0"/>
              </a:rPr>
              <a:t>.</a:t>
            </a:r>
          </a:p>
          <a:p>
            <a:pPr marL="457200" lvl="1" indent="0">
              <a:buNone/>
            </a:pPr>
            <a:endParaRPr lang="sr-Latn-RS" sz="6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endParaRPr lang="vi-VN" sz="31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b="1" dirty="0" smtClean="0">
                <a:solidFill>
                  <a:srgbClr val="002060"/>
                </a:solidFill>
              </a:rPr>
              <a:t>    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0" y="5359400"/>
            <a:ext cx="9067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PREMA EPS ČL. </a:t>
            </a:r>
            <a:r>
              <a:rPr lang="sr-Latn-R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ZAPOSLENI IMAJU PRAVO  NA PLAĆENO ODSUSTVO KAO I NA DUPLO VEĆU ZARADU U TOKU RADA ZA VREME DRŽAVIH PRAZNIMA. PREMA ZoR ČL. 8  ZAPOSLENI IMAJU PRAVO NA UVEĆANU ZARADU ZA 110%  OD OSNOVICE, U TOKU RADA ZA VREME DRŽAVNIH PRAZNIKA. </a:t>
            </a:r>
            <a:endParaRPr lang="sr-Latn-R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PRAVO NA PRAVEDNE I POVOLJNE  USLOVE RADA 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819"/>
            <a:ext cx="8229600" cy="4282282"/>
          </a:xfrm>
        </p:spPr>
        <p:txBody>
          <a:bodyPr>
            <a:normAutofit fontScale="92500" lnSpcReduction="10000"/>
          </a:bodyPr>
          <a:lstStyle/>
          <a:p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Prema </a:t>
            </a:r>
            <a:r>
              <a:rPr lang="sr-Latn-RS" sz="2600" b="1" dirty="0" smtClean="0">
                <a:solidFill>
                  <a:srgbClr val="002060"/>
                </a:solidFill>
                <a:latin typeface="Times New Roman" pitchFamily="18" charset="0"/>
              </a:rPr>
              <a:t>ZoR-u (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čl. 187 i 188) poslodavac </a:t>
            </a:r>
            <a:r>
              <a:rPr lang="sr-Latn-RS" sz="2600" b="1" dirty="0">
                <a:solidFill>
                  <a:srgbClr val="C00000"/>
                </a:solidFill>
                <a:latin typeface="Times New Roman" pitchFamily="18" charset="0"/>
              </a:rPr>
              <a:t>ne može </a:t>
            </a:r>
            <a:r>
              <a:rPr lang="sr-Latn-RS" sz="2600" dirty="0" smtClean="0">
                <a:latin typeface="Times New Roman" pitchFamily="18" charset="0"/>
              </a:rPr>
              <a:t>da</a:t>
            </a:r>
            <a:r>
              <a:rPr lang="sr-Latn-RS" sz="26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pl-PL" sz="2600" b="1" dirty="0">
                <a:solidFill>
                  <a:srgbClr val="C00000"/>
                </a:solidFill>
                <a:latin typeface="Times New Roman" pitchFamily="18" charset="0"/>
              </a:rPr>
              <a:t>otkaže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</a:rPr>
              <a:t>ugovor o </a:t>
            </a:r>
            <a:r>
              <a:rPr lang="pl-PL" sz="2600" dirty="0">
                <a:latin typeface="Times New Roman" pitchFamily="18" charset="0"/>
              </a:rPr>
              <a:t>radu zaposlenom za vreme </a:t>
            </a:r>
            <a:r>
              <a:rPr lang="sr-Latn-RS" sz="2600" dirty="0" smtClean="0">
                <a:latin typeface="Times New Roman" pitchFamily="18" charset="0"/>
              </a:rPr>
              <a:t>:</a:t>
            </a:r>
          </a:p>
          <a:p>
            <a:pPr lvl="1"/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 trudnoće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  <a:p>
            <a:pPr lvl="1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porodiljskog 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odsustva, </a:t>
            </a:r>
          </a:p>
          <a:p>
            <a:pPr lvl="1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trajanja </a:t>
            </a:r>
            <a:r>
              <a:rPr lang="it-IT" sz="2200" b="1" dirty="0" smtClean="0">
                <a:solidFill>
                  <a:srgbClr val="002060"/>
                </a:solidFill>
                <a:latin typeface="Times New Roman" pitchFamily="18" charset="0"/>
              </a:rPr>
              <a:t>posebne </a:t>
            </a:r>
            <a:r>
              <a:rPr lang="it-IT" sz="2200" b="1" dirty="0">
                <a:solidFill>
                  <a:srgbClr val="002060"/>
                </a:solidFill>
                <a:latin typeface="Times New Roman" pitchFamily="18" charset="0"/>
              </a:rPr>
              <a:t>nege </a:t>
            </a:r>
            <a:r>
              <a:rPr lang="it-IT" sz="2200" b="1" dirty="0" smtClean="0">
                <a:solidFill>
                  <a:srgbClr val="002060"/>
                </a:solidFill>
                <a:latin typeface="Times New Roman" pitchFamily="18" charset="0"/>
              </a:rPr>
              <a:t>deteta</a:t>
            </a:r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sr-Latn-RS" sz="22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endParaRPr lang="sr-Latn-RS" sz="26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sr-Latn-RS" sz="2600" b="1" dirty="0" smtClean="0">
                <a:solidFill>
                  <a:srgbClr val="002060"/>
                </a:solidFill>
                <a:latin typeface="Times New Roman" pitchFamily="18" charset="0"/>
              </a:rPr>
              <a:t>Poslodavac </a:t>
            </a:r>
            <a:r>
              <a:rPr lang="sr-Latn-RS" sz="2600" b="1" dirty="0">
                <a:solidFill>
                  <a:srgbClr val="C00000"/>
                </a:solidFill>
                <a:latin typeface="Times New Roman" pitchFamily="18" charset="0"/>
              </a:rPr>
              <a:t>ne </a:t>
            </a:r>
            <a:r>
              <a:rPr lang="sr-Latn-RS" sz="2600" b="1" dirty="0" smtClean="0">
                <a:solidFill>
                  <a:srgbClr val="C00000"/>
                </a:solidFill>
                <a:latin typeface="Times New Roman" pitchFamily="18" charset="0"/>
              </a:rPr>
              <a:t>može </a:t>
            </a:r>
            <a:r>
              <a:rPr lang="sr-Latn-RS" sz="2600" b="1" dirty="0" smtClean="0">
                <a:solidFill>
                  <a:srgbClr val="002060"/>
                </a:solidFill>
                <a:latin typeface="Times New Roman" pitchFamily="18" charset="0"/>
              </a:rPr>
              <a:t>da 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otkaže ugovor o radu, niti </a:t>
            </a:r>
            <a:r>
              <a:rPr lang="sr-Latn-RS" sz="2600" dirty="0">
                <a:latin typeface="Times New Roman" pitchFamily="18" charset="0"/>
              </a:rPr>
              <a:t>na drugi način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600" b="1" dirty="0">
                <a:solidFill>
                  <a:srgbClr val="C00000"/>
                </a:solidFill>
                <a:latin typeface="Times New Roman" pitchFamily="18" charset="0"/>
              </a:rPr>
              <a:t>da stavi u nepovoljan položaj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600" dirty="0" smtClean="0">
                <a:latin typeface="Times New Roman" pitchFamily="18" charset="0"/>
              </a:rPr>
              <a:t>zaposlenog:</a:t>
            </a:r>
            <a:endParaRPr lang="sr-Latn-RS" sz="2600" dirty="0">
              <a:latin typeface="Times New Roman" pitchFamily="18" charset="0"/>
            </a:endParaRPr>
          </a:p>
          <a:p>
            <a:pPr lvl="2"/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zbog njegovog statusa ili aktivnosti u svojstvu predstavnika zaposlenih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</a:p>
          <a:p>
            <a:pPr lvl="2"/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č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lanstva u sindikatu, </a:t>
            </a:r>
          </a:p>
          <a:p>
            <a:pPr lvl="2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ili </a:t>
            </a:r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učešća u sindikalnim aktivnostima.</a:t>
            </a:r>
          </a:p>
          <a:p>
            <a:pPr lvl="1"/>
            <a:endParaRPr lang="sr-Latn-RS" sz="22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24400"/>
            <a:ext cx="1155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05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8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FFFF00"/>
                </a:solidFill>
                <a:latin typeface="Times New Roman" pitchFamily="18" charset="0"/>
              </a:rPr>
              <a:t>PRAVO NA PRAVEDNE I POVOLJNE USLOVE RADA</a:t>
            </a:r>
            <a:endParaRPr lang="sr-Latn-R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61400" cy="4267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sr-Latn-RS" sz="5500" b="1" dirty="0" smtClean="0">
                <a:solidFill>
                  <a:srgbClr val="002060"/>
                </a:solidFill>
                <a:latin typeface="Times New Roman" pitchFamily="18" charset="0"/>
              </a:rPr>
              <a:t>Sloboda sindikalnog okupljanja </a:t>
            </a:r>
            <a:r>
              <a:rPr lang="sr-Latn-RS" sz="5500" dirty="0" smtClean="0">
                <a:latin typeface="Times New Roman" pitchFamily="18" charset="0"/>
              </a:rPr>
              <a:t>je</a:t>
            </a:r>
            <a:r>
              <a:rPr lang="sr-Latn-RS" sz="55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sr-Latn-RS" sz="5500" b="1" dirty="0" smtClean="0">
                <a:solidFill>
                  <a:srgbClr val="C00000"/>
                </a:solidFill>
                <a:latin typeface="Times New Roman" pitchFamily="18" charset="0"/>
              </a:rPr>
              <a:t>pravo</a:t>
            </a:r>
            <a:r>
              <a:rPr lang="sr-Latn-RS" sz="55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sr-Latn-RS" sz="4400" dirty="0" smtClean="0">
                <a:latin typeface="Times New Roman" pitchFamily="18" charset="0"/>
              </a:rPr>
              <a:t> - </a:t>
            </a:r>
            <a:r>
              <a:rPr lang="vi-VN" sz="3800" dirty="0" smtClean="0">
                <a:latin typeface="Times New Roman" pitchFamily="18" charset="0"/>
              </a:rPr>
              <a:t>da se </a:t>
            </a:r>
            <a:r>
              <a:rPr lang="vi-VN" sz="3800" b="1" dirty="0" smtClean="0">
                <a:solidFill>
                  <a:srgbClr val="002060"/>
                </a:solidFill>
                <a:latin typeface="Times New Roman" pitchFamily="18" charset="0"/>
              </a:rPr>
              <a:t>osniva</a:t>
            </a:r>
            <a:r>
              <a:rPr lang="vi-VN" sz="3800" dirty="0" smtClean="0">
                <a:latin typeface="Times New Roman" pitchFamily="18" charset="0"/>
              </a:rPr>
              <a:t> sindikat</a:t>
            </a:r>
            <a:r>
              <a:rPr lang="sr-Latn-RS" sz="3800" dirty="0">
                <a:latin typeface="Times New Roman" pitchFamily="18" charset="0"/>
              </a:rPr>
              <a:t>,</a:t>
            </a:r>
            <a:r>
              <a:rPr lang="vi-VN" sz="3800" dirty="0" smtClean="0">
                <a:latin typeface="Times New Roman" pitchFamily="18" charset="0"/>
              </a:rPr>
              <a:t> </a:t>
            </a:r>
            <a:endParaRPr lang="sr-Latn-RS" sz="3800" dirty="0" smtClean="0">
              <a:latin typeface="Times New Roman" pitchFamily="18" charset="0"/>
            </a:endParaRPr>
          </a:p>
          <a:p>
            <a:pPr marL="0" lvl="0" indent="0">
              <a:buNone/>
            </a:pPr>
            <a:r>
              <a:rPr lang="vi-VN" sz="3800" dirty="0" smtClean="0">
                <a:latin typeface="Times New Roman" pitchFamily="18" charset="0"/>
              </a:rPr>
              <a:t> </a:t>
            </a:r>
            <a:r>
              <a:rPr lang="sr-Latn-RS" sz="3800" dirty="0" smtClean="0">
                <a:latin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002060"/>
                </a:solidFill>
                <a:latin typeface="Times New Roman" pitchFamily="18" charset="0"/>
              </a:rPr>
              <a:t>da mu se po slobodnoj volji pristupi</a:t>
            </a:r>
            <a:r>
              <a:rPr lang="sr-Latn-RS" sz="3800" b="1" dirty="0" smtClean="0">
                <a:solidFill>
                  <a:srgbClr val="002060"/>
                </a:solidFill>
                <a:latin typeface="Times New Roman" pitchFamily="18" charset="0"/>
              </a:rPr>
              <a:t>,</a:t>
            </a:r>
            <a:endParaRPr lang="sr-Latn-RS" sz="3800" dirty="0" smtClean="0">
              <a:latin typeface="Times New Roman" pitchFamily="18" charset="0"/>
            </a:endParaRPr>
          </a:p>
          <a:p>
            <a:pPr marL="0" lvl="0" indent="0">
              <a:buNone/>
            </a:pPr>
            <a:r>
              <a:rPr lang="sr-Latn-RS" sz="3800" dirty="0" smtClean="0">
                <a:latin typeface="Times New Roman" pitchFamily="18" charset="0"/>
              </a:rPr>
              <a:t> -</a:t>
            </a:r>
            <a:r>
              <a:rPr lang="vi-VN" sz="3800" dirty="0" smtClean="0">
                <a:latin typeface="Times New Roman" pitchFamily="18" charset="0"/>
              </a:rPr>
              <a:t> da</a:t>
            </a:r>
            <a:r>
              <a:rPr lang="sr-Latn-RS" sz="3800" dirty="0" smtClean="0">
                <a:latin typeface="Times New Roman" pitchFamily="18" charset="0"/>
              </a:rPr>
              <a:t> </a:t>
            </a:r>
            <a:r>
              <a:rPr lang="vi-VN" sz="3800" dirty="0" smtClean="0">
                <a:latin typeface="Times New Roman" pitchFamily="18" charset="0"/>
              </a:rPr>
              <a:t>se osnivaju </a:t>
            </a:r>
            <a:r>
              <a:rPr lang="vi-VN" sz="3800" b="1" dirty="0" smtClean="0">
                <a:solidFill>
                  <a:srgbClr val="002060"/>
                </a:solidFill>
                <a:latin typeface="Times New Roman" pitchFamily="18" charset="0"/>
              </a:rPr>
              <a:t>nacionalni i međunarodni </a:t>
            </a:r>
            <a:r>
              <a:rPr lang="vi-VN" sz="3800" dirty="0" smtClean="0">
                <a:latin typeface="Times New Roman" pitchFamily="18" charset="0"/>
              </a:rPr>
              <a:t>savezi sindikata,</a:t>
            </a:r>
            <a:endParaRPr lang="sr-Latn-RS" sz="3800" dirty="0" smtClean="0">
              <a:latin typeface="Times New Roman" pitchFamily="18" charset="0"/>
            </a:endParaRPr>
          </a:p>
          <a:p>
            <a:pPr marL="0" lvl="0" indent="0">
              <a:buNone/>
            </a:pPr>
            <a:r>
              <a:rPr lang="sr-Latn-RS" sz="3800" dirty="0" smtClean="0">
                <a:latin typeface="Times New Roman" pitchFamily="18" charset="0"/>
              </a:rPr>
              <a:t> -</a:t>
            </a:r>
            <a:r>
              <a:rPr lang="vi-VN" sz="3800" dirty="0" smtClean="0">
                <a:latin typeface="Times New Roman" pitchFamily="18" charset="0"/>
              </a:rPr>
              <a:t> pravo samostalnog delovanja sindikata </a:t>
            </a:r>
            <a:r>
              <a:rPr lang="vi-VN" sz="3800" b="1" dirty="0" smtClean="0">
                <a:solidFill>
                  <a:srgbClr val="C00000"/>
                </a:solidFill>
                <a:latin typeface="Times New Roman" pitchFamily="18" charset="0"/>
              </a:rPr>
              <a:t>bez mešanja države</a:t>
            </a:r>
            <a:r>
              <a:rPr lang="sr-Latn-RS" sz="38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sr-Latn-RS" sz="3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0" lvl="0" indent="0">
              <a:buNone/>
            </a:pPr>
            <a:r>
              <a:rPr lang="sr-Latn-R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sr-Latn-RS"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sr-Latn-RS" sz="5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·</a:t>
            </a:r>
            <a:r>
              <a:rPr lang="sr-Latn-RS"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</a:t>
            </a:r>
            <a:r>
              <a:rPr lang="sr-Latn-RS" sz="4400" b="1" dirty="0" smtClean="0">
                <a:solidFill>
                  <a:srgbClr val="C00000"/>
                </a:solidFill>
                <a:latin typeface="Times New Roman" pitchFamily="18" charset="0"/>
              </a:rPr>
              <a:t>Srbija je potpisnica</a:t>
            </a:r>
            <a:r>
              <a:rPr lang="sr-Latn-RS" sz="3600" b="1" dirty="0" smtClean="0">
                <a:latin typeface="Times New Roman" pitchFamily="18" charset="0"/>
              </a:rPr>
              <a:t>:</a:t>
            </a:r>
            <a:r>
              <a:rPr lang="sr-Latn-R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lvl="1"/>
            <a:r>
              <a:rPr lang="sr-Latn-RS" sz="3600" b="1" i="1" dirty="0" smtClean="0">
                <a:latin typeface="Times New Roman" pitchFamily="18" charset="0"/>
              </a:rPr>
              <a:t>Konvencije MOR</a:t>
            </a:r>
            <a:r>
              <a:rPr lang="sr-Latn-RS" sz="3600" dirty="0" smtClean="0">
                <a:latin typeface="Times New Roman" pitchFamily="18" charset="0"/>
              </a:rPr>
              <a:t> </a:t>
            </a:r>
            <a:r>
              <a:rPr lang="sr-Latn-RS" sz="3600" dirty="0">
                <a:latin typeface="Times New Roman" pitchFamily="18" charset="0"/>
              </a:rPr>
              <a:t>br. 87 o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sindikalnim</a:t>
            </a:r>
            <a:r>
              <a:rPr lang="sr-Latn-RS" sz="3600" dirty="0">
                <a:latin typeface="Times New Roman" pitchFamily="18" charset="0"/>
              </a:rPr>
              <a:t>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slobodama</a:t>
            </a:r>
            <a:r>
              <a:rPr lang="sr-Latn-RS" sz="3600" dirty="0">
                <a:latin typeface="Times New Roman" pitchFamily="18" charset="0"/>
              </a:rPr>
              <a:t> i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zaštiti</a:t>
            </a:r>
            <a:r>
              <a:rPr lang="sr-Latn-RS" sz="3600" dirty="0">
                <a:latin typeface="Times New Roman" pitchFamily="18" charset="0"/>
              </a:rPr>
              <a:t> sindikalnih </a:t>
            </a:r>
            <a:r>
              <a:rPr lang="sr-Latn-RS" sz="3600" b="1" dirty="0" smtClean="0">
                <a:solidFill>
                  <a:srgbClr val="002060"/>
                </a:solidFill>
                <a:latin typeface="Times New Roman" pitchFamily="18" charset="0"/>
              </a:rPr>
              <a:t>prava,</a:t>
            </a:r>
          </a:p>
          <a:p>
            <a:pPr lvl="1"/>
            <a:r>
              <a:rPr lang="sr-Latn-RS" sz="3600" b="1" i="1" dirty="0" smtClean="0">
                <a:latin typeface="Times New Roman" pitchFamily="18" charset="0"/>
              </a:rPr>
              <a:t>Konvencije MOR </a:t>
            </a:r>
            <a:r>
              <a:rPr lang="sr-Latn-RS" sz="3600" dirty="0" smtClean="0">
                <a:latin typeface="Times New Roman" pitchFamily="18" charset="0"/>
              </a:rPr>
              <a:t>br</a:t>
            </a:r>
            <a:r>
              <a:rPr lang="sr-Latn-RS" sz="3600" dirty="0">
                <a:latin typeface="Times New Roman" pitchFamily="18" charset="0"/>
              </a:rPr>
              <a:t>. 11 o pravima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udruživanja i koaliranja </a:t>
            </a:r>
            <a:r>
              <a:rPr lang="sr-Latn-RS" sz="3600" dirty="0">
                <a:latin typeface="Times New Roman" pitchFamily="18" charset="0"/>
              </a:rPr>
              <a:t>poljoprivrednih radnika</a:t>
            </a:r>
            <a:r>
              <a:rPr lang="sr-Latn-RS" sz="3600" dirty="0" smtClean="0">
                <a:latin typeface="Times New Roman" pitchFamily="18" charset="0"/>
              </a:rPr>
              <a:t>,</a:t>
            </a:r>
          </a:p>
          <a:p>
            <a:pPr lvl="1"/>
            <a:r>
              <a:rPr lang="sr-Latn-RS" sz="3600" b="1" i="1" dirty="0" smtClean="0">
                <a:latin typeface="Times New Roman" pitchFamily="18" charset="0"/>
              </a:rPr>
              <a:t>Konvencije MOR </a:t>
            </a:r>
            <a:r>
              <a:rPr lang="sr-Latn-RS" sz="3600" dirty="0">
                <a:latin typeface="Times New Roman" pitchFamily="18" charset="0"/>
              </a:rPr>
              <a:t>br. 98 o primeni principa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prava organizovanja </a:t>
            </a:r>
            <a:r>
              <a:rPr lang="sr-Latn-RS" sz="3600" dirty="0">
                <a:latin typeface="Times New Roman" pitchFamily="18" charset="0"/>
              </a:rPr>
              <a:t>i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</a:rPr>
              <a:t>kolektivnog </a:t>
            </a:r>
            <a:r>
              <a:rPr lang="sr-Latn-RS" sz="3600" b="1" dirty="0" smtClean="0">
                <a:solidFill>
                  <a:srgbClr val="002060"/>
                </a:solidFill>
                <a:latin typeface="Times New Roman" pitchFamily="18" charset="0"/>
              </a:rPr>
              <a:t>pregovaranja,</a:t>
            </a:r>
          </a:p>
          <a:p>
            <a:pPr lvl="1"/>
            <a:r>
              <a:rPr lang="pt-BR" sz="3600" b="1" i="1" dirty="0">
                <a:latin typeface="Times New Roman" pitchFamily="18" charset="0"/>
              </a:rPr>
              <a:t>Konvencije MOR </a:t>
            </a:r>
            <a:r>
              <a:rPr lang="pt-BR" sz="3600" dirty="0">
                <a:latin typeface="Times New Roman" pitchFamily="18" charset="0"/>
              </a:rPr>
              <a:t>br. 135 o radničkim </a:t>
            </a:r>
            <a:r>
              <a:rPr lang="pt-BR" sz="3600" b="1" dirty="0" smtClean="0">
                <a:solidFill>
                  <a:srgbClr val="002060"/>
                </a:solidFill>
                <a:latin typeface="Times New Roman" pitchFamily="18" charset="0"/>
              </a:rPr>
              <a:t>predstavnicima</a:t>
            </a:r>
            <a:r>
              <a:rPr lang="sr-Latn-RS" sz="36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marL="457200" lvl="1" indent="0">
              <a:buNone/>
            </a:pPr>
            <a:endParaRPr lang="sr-Latn-RS" sz="3600" dirty="0"/>
          </a:p>
        </p:txBody>
      </p:sp>
      <p:sp>
        <p:nvSpPr>
          <p:cNvPr id="4" name="Rectangle 3"/>
          <p:cNvSpPr/>
          <p:nvPr/>
        </p:nvSpPr>
        <p:spPr>
          <a:xfrm>
            <a:off x="1447800" y="5562600"/>
            <a:ext cx="7670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R. Srbija čl. </a:t>
            </a:r>
            <a:r>
              <a:rPr lang="sr-Latn-R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55 Ustava </a:t>
            </a:r>
            <a:r>
              <a:rPr lang="sr-Latn-R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garantuje slobodu </a:t>
            </a:r>
            <a:r>
              <a:rPr lang="sr-Latn-R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sindikalnog udruživanja</a:t>
            </a:r>
            <a:r>
              <a:rPr lang="sr-Latn-RS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175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PRAVO NA PRAVEDNE I POVOLJNE USLOVE RADA: ŠTRAJK</a:t>
            </a:r>
            <a:endParaRPr lang="sr-Latn-R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3886200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002060"/>
                </a:solidFill>
                <a:latin typeface="Times New Roman" pitchFamily="18" charset="0"/>
              </a:rPr>
              <a:t>Pravo na štrajk:</a:t>
            </a:r>
          </a:p>
          <a:p>
            <a:pPr lvl="1"/>
            <a:r>
              <a:rPr lang="sr-Latn-RS" sz="2400" b="1" dirty="0">
                <a:solidFill>
                  <a:srgbClr val="002060"/>
                </a:solidFill>
                <a:latin typeface="Times New Roman" pitchFamily="18" charset="0"/>
              </a:rPr>
              <a:t>Pravo na štrajk </a:t>
            </a:r>
            <a:r>
              <a:rPr lang="sr-Latn-RS" sz="2400" dirty="0">
                <a:latin typeface="Times New Roman" pitchFamily="18" charset="0"/>
              </a:rPr>
              <a:t>garantovano je </a:t>
            </a:r>
            <a:r>
              <a:rPr lang="sr-Latn-RS" sz="2400" b="1" dirty="0" smtClean="0">
                <a:solidFill>
                  <a:srgbClr val="C00000"/>
                </a:solidFill>
                <a:latin typeface="Times New Roman" pitchFamily="18" charset="0"/>
              </a:rPr>
              <a:t>čl. </a:t>
            </a:r>
            <a:r>
              <a:rPr lang="sr-Latn-RS" sz="2400" b="1" dirty="0">
                <a:solidFill>
                  <a:srgbClr val="C00000"/>
                </a:solidFill>
                <a:latin typeface="Times New Roman" pitchFamily="18" charset="0"/>
              </a:rPr>
              <a:t>61 Ustava </a:t>
            </a:r>
            <a:r>
              <a:rPr lang="sr-Latn-RS" sz="2400" b="1" dirty="0" smtClean="0">
                <a:solidFill>
                  <a:srgbClr val="C00000"/>
                </a:solidFill>
                <a:latin typeface="Times New Roman" pitchFamily="18" charset="0"/>
              </a:rPr>
              <a:t>Srbije</a:t>
            </a:r>
          </a:p>
          <a:p>
            <a:pPr lvl="1"/>
            <a:r>
              <a:rPr lang="sr-Latn-RS" sz="2400" b="1" dirty="0" smtClean="0">
                <a:solidFill>
                  <a:srgbClr val="002060"/>
                </a:solidFill>
                <a:latin typeface="Times New Roman" pitchFamily="18" charset="0"/>
              </a:rPr>
              <a:t>Definisano</a:t>
            </a:r>
            <a:r>
              <a:rPr lang="sr-Latn-RS" sz="2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</a:rPr>
              <a:t>je</a:t>
            </a:r>
            <a:r>
              <a:rPr lang="sr-Latn-RS" sz="2400" b="1" dirty="0" smtClean="0">
                <a:latin typeface="Times New Roman" pitchFamily="18" charset="0"/>
              </a:rPr>
              <a:t>:</a:t>
            </a:r>
          </a:p>
          <a:p>
            <a:pPr lvl="2"/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Zakonom</a:t>
            </a:r>
            <a:r>
              <a:rPr lang="sr-Latn-R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o štrajku </a:t>
            </a:r>
          </a:p>
          <a:p>
            <a:pPr lvl="2"/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Kolektivnim ugovorom</a:t>
            </a:r>
            <a:endParaRPr lang="sr-Latn-RS" sz="22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2"/>
            <a:r>
              <a:rPr lang="sr-Latn-RS" sz="2800" b="1" dirty="0" smtClean="0">
                <a:solidFill>
                  <a:srgbClr val="002060"/>
                </a:solidFill>
                <a:latin typeface="Times New Roman" pitchFamily="18" charset="0"/>
              </a:rPr>
              <a:t>Pravo</a:t>
            </a:r>
            <a:r>
              <a:rPr lang="sr-Latn-RS" sz="2800" b="1" dirty="0" smtClean="0">
                <a:latin typeface="Times New Roman" pitchFamily="18" charset="0"/>
              </a:rPr>
              <a:t> na štrajk može biti </a:t>
            </a:r>
            <a:r>
              <a:rPr lang="sr-Latn-RS" sz="2800" b="1" dirty="0" smtClean="0">
                <a:solidFill>
                  <a:srgbClr val="002060"/>
                </a:solidFill>
                <a:latin typeface="Times New Roman" pitchFamily="18" charset="0"/>
              </a:rPr>
              <a:t>ograničeno jedino: </a:t>
            </a:r>
            <a:endParaRPr lang="sr-Latn-R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lvl="3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zakonom</a:t>
            </a:r>
            <a:endParaRPr lang="sr-Latn-RS" sz="2200" b="1" dirty="0" smtClean="0">
              <a:latin typeface="Times New Roman" pitchFamily="18" charset="0"/>
            </a:endParaRPr>
          </a:p>
          <a:p>
            <a:pPr lvl="3"/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 vrstom delatnosti: </a:t>
            </a:r>
            <a:r>
              <a:rPr lang="sr-Latn-RS" sz="2200" b="1" i="1" dirty="0" smtClean="0">
                <a:solidFill>
                  <a:srgbClr val="002060"/>
                </a:solidFill>
                <a:latin typeface="Times New Roman" pitchFamily="18" charset="0"/>
              </a:rPr>
              <a:t>zaposlenima u prosveti,                        			        zdravstvu,vatrogascima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sr-Latn-RS" sz="22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057400" cy="119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800" y="5524500"/>
            <a:ext cx="87630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ČLANOM 4  KONVENCIJE MOR BR. 87  O SINDIKALNIM SLOBODAMA I ZAŠTITI SINDIKALNIH PRAVA IZRIČITO JE ZABRANJENO RASPUŠTANJE I SUSPENZIJA RADA SINDIKALNE ORGANIZACIJE  ODLUKOM UPRAVNIH VLASTI</a:t>
            </a:r>
            <a:endParaRPr lang="sr-Latn-R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0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FFFF00"/>
                </a:solidFill>
                <a:latin typeface="Times New Roman" pitchFamily="18" charset="0"/>
              </a:rPr>
              <a:t>PRAVO NA PRAVEDNE I POVOLJNE USLOVE </a:t>
            </a:r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RADA: ISPLATA PENZIJA</a:t>
            </a:r>
            <a:endParaRPr lang="sr-Latn-R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3372439"/>
              </p:ext>
            </p:extLst>
          </p:nvPr>
        </p:nvGraphicFramePr>
        <p:xfrm>
          <a:off x="457200" y="1371600"/>
          <a:ext cx="8229600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8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sr-Latn-R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OSTVARIVANJE PRAVA ZAPOSLENIH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1"/>
          </a:xfrm>
        </p:spPr>
        <p:txBody>
          <a:bodyPr/>
          <a:lstStyle/>
          <a:p>
            <a:pPr lvl="0"/>
            <a:r>
              <a:rPr lang="sr-Latn-R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Mehanizmi </a:t>
            </a:r>
            <a:r>
              <a:rPr lang="sr-Latn-R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R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zaštitu</a:t>
            </a:r>
            <a:r>
              <a:rPr lang="sr-Latn-RS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prava</a:t>
            </a:r>
            <a:r>
              <a:rPr lang="sr-Latn-RS" dirty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Inspekcija rada </a:t>
            </a:r>
            <a:r>
              <a:rPr lang="sr-Latn-R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vrši nadzor nad </a:t>
            </a:r>
            <a:r>
              <a:rPr lang="pl-PL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primenom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ZoR.</a:t>
            </a:r>
            <a:endParaRPr lang="sr-Latn-R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Nadležni Sudovi </a:t>
            </a:r>
            <a:r>
              <a:rPr lang="sr-Latn-R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 sporove.</a:t>
            </a: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 pred arbitražu</a:t>
            </a:r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 slučaju otkaza ugovora o radu.</a:t>
            </a:r>
            <a:endParaRPr lang="sr-Latn-RS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Republička agencija </a:t>
            </a:r>
            <a:r>
              <a:rPr lang="sr-Latn-R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za mirno rešavanje radnih sporova.</a:t>
            </a:r>
          </a:p>
          <a:p>
            <a:pPr lvl="1"/>
            <a:r>
              <a:rPr lang="pl-PL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Zakon o mirnom rešavanju sporova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pl-PL" sz="2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Unutrašnja kontrola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Latn-R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200" y="4076700"/>
            <a:ext cx="1981200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44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838200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PRAVO NA RAD I POVLJNE USLOVE RADA U PRAKSI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sr-Latn-RS" sz="3100" b="1" dirty="0" smtClean="0">
                <a:solidFill>
                  <a:srgbClr val="C00000"/>
                </a:solidFill>
                <a:latin typeface="Times New Roman" pitchFamily="18" charset="0"/>
              </a:rPr>
              <a:t>Mogućnosti i načini </a:t>
            </a:r>
            <a:r>
              <a:rPr lang="sr-Latn-RS" sz="3100" b="1" dirty="0">
                <a:solidFill>
                  <a:srgbClr val="C00000"/>
                </a:solidFill>
                <a:latin typeface="Times New Roman" pitchFamily="18" charset="0"/>
              </a:rPr>
              <a:t>z</a:t>
            </a:r>
            <a:r>
              <a:rPr lang="sr-Latn-RS" sz="3100" b="1" dirty="0" smtClean="0">
                <a:solidFill>
                  <a:srgbClr val="C00000"/>
                </a:solidFill>
                <a:latin typeface="Times New Roman" pitchFamily="18" charset="0"/>
              </a:rPr>
              <a:t>loupotrebe</a:t>
            </a:r>
            <a:r>
              <a:rPr lang="sr-Latn-RS" dirty="0" smtClean="0"/>
              <a:t>:</a:t>
            </a:r>
          </a:p>
          <a:p>
            <a:pPr lvl="1"/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Ustav ne sadrži izričitu odredbu</a:t>
            </a:r>
            <a:r>
              <a:rPr lang="sr-Latn-RS" sz="2200" dirty="0">
                <a:latin typeface="Times New Roman" pitchFamily="18" charset="0"/>
              </a:rPr>
              <a:t> o jednakoj nagradi za </a:t>
            </a:r>
            <a:r>
              <a:rPr lang="sr-Latn-RS" sz="2200" dirty="0" smtClean="0">
                <a:latin typeface="Times New Roman" pitchFamily="18" charset="0"/>
              </a:rPr>
              <a:t>rad iste vrednosti.</a:t>
            </a:r>
            <a:endParaRPr lang="sr-Latn-RS" sz="2200" dirty="0">
              <a:latin typeface="Times New Roman" pitchFamily="18" charset="0"/>
            </a:endParaRPr>
          </a:p>
          <a:p>
            <a:pPr lvl="1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veliki fiskalni nameti </a:t>
            </a:r>
            <a:r>
              <a:rPr lang="sr-Latn-RS" sz="2200" dirty="0" smtClean="0">
                <a:latin typeface="Times New Roman" pitchFamily="18" charset="0"/>
              </a:rPr>
              <a:t>za poslovanje su ključni  razlog da čak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29%</a:t>
            </a:r>
            <a:r>
              <a:rPr lang="sr-Latn-RS" sz="2200" dirty="0" smtClean="0">
                <a:latin typeface="Times New Roman" pitchFamily="18" charset="0"/>
              </a:rPr>
              <a:t> preduzeća i preduzetnika posluje u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sivoj zoni,</a:t>
            </a:r>
          </a:p>
          <a:p>
            <a:pPr lvl="1"/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neisplaćivanje zarada </a:t>
            </a:r>
            <a:r>
              <a:rPr lang="sr-Latn-RS" sz="2200" dirty="0" smtClean="0">
                <a:latin typeface="Times New Roman" pitchFamily="18" charset="0"/>
              </a:rPr>
              <a:t>u preduzećima u stečaju, iako ta potraživanja čine 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zarade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prvog isplatnog 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reda,</a:t>
            </a:r>
          </a:p>
          <a:p>
            <a:pPr lvl="1"/>
            <a:r>
              <a:rPr lang="sr-Latn-RS" sz="2200" dirty="0">
                <a:latin typeface="Times New Roman" pitchFamily="18" charset="0"/>
              </a:rPr>
              <a:t>b</a:t>
            </a:r>
            <a:r>
              <a:rPr lang="vi-VN" sz="2200" dirty="0" smtClean="0">
                <a:latin typeface="Times New Roman" pitchFamily="18" charset="0"/>
              </a:rPr>
              <a:t>ivšim </a:t>
            </a:r>
            <a:r>
              <a:rPr lang="vi-VN" sz="2200" dirty="0">
                <a:latin typeface="Times New Roman" pitchFamily="18" charset="0"/>
              </a:rPr>
              <a:t>radnicima propalih preduzeća iz Niša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nisu </a:t>
            </a:r>
            <a:r>
              <a:rPr lang="vi-VN" sz="2200" dirty="0">
                <a:latin typeface="Times New Roman" pitchFamily="18" charset="0"/>
              </a:rPr>
              <a:t>ni tokom 2018. </a:t>
            </a:r>
            <a:r>
              <a:rPr lang="vi-VN" sz="2200" dirty="0" smtClean="0">
                <a:latin typeface="Times New Roman" pitchFamily="18" charset="0"/>
              </a:rPr>
              <a:t>god</a:t>
            </a:r>
            <a:r>
              <a:rPr lang="sr-Latn-RS" sz="2200" dirty="0" smtClean="0">
                <a:latin typeface="Times New Roman" pitchFamily="18" charset="0"/>
              </a:rPr>
              <a:t>.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isplaćene </a:t>
            </a:r>
            <a:r>
              <a:rPr lang="vi-VN" sz="2200" dirty="0">
                <a:latin typeface="Times New Roman" pitchFamily="18" charset="0"/>
              </a:rPr>
              <a:t>naknade zarada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utvrđene odlukama </a:t>
            </a:r>
            <a:r>
              <a:rPr lang="vi-VN" sz="2200" b="1" dirty="0">
                <a:solidFill>
                  <a:srgbClr val="C00000"/>
                </a:solidFill>
                <a:latin typeface="Times New Roman" pitchFamily="18" charset="0"/>
              </a:rPr>
              <a:t>Ustavnog 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</a:rPr>
              <a:t>suda</a:t>
            </a:r>
            <a:endParaRPr lang="sr-Latn-RS" sz="22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1"/>
            <a:r>
              <a:rPr lang="sr-Latn-RS" sz="2200" dirty="0">
                <a:latin typeface="Times New Roman" pitchFamily="18" charset="0"/>
              </a:rPr>
              <a:t>p</a:t>
            </a:r>
            <a:r>
              <a:rPr lang="sr-Latn-RS" sz="2200" dirty="0" smtClean="0">
                <a:latin typeface="Times New Roman" pitchFamily="18" charset="0"/>
              </a:rPr>
              <a:t>oslodavac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nije dužan </a:t>
            </a:r>
            <a:r>
              <a:rPr lang="sr-Latn-RS" sz="2200" dirty="0" smtClean="0">
                <a:latin typeface="Times New Roman" pitchFamily="18" charset="0"/>
              </a:rPr>
              <a:t>da</a:t>
            </a:r>
            <a:r>
              <a:rPr lang="sr-Latn-RS" sz="2200" b="1" dirty="0" smtClean="0"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zarade </a:t>
            </a:r>
            <a:r>
              <a:rPr lang="sr-Latn-RS" sz="2200" dirty="0" smtClean="0">
                <a:latin typeface="Times New Roman" pitchFamily="18" charset="0"/>
              </a:rPr>
              <a:t>zaposlenima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isplaćuje na tekući račun</a:t>
            </a:r>
            <a:r>
              <a:rPr lang="sr-Latn-RS" sz="2200" b="1" dirty="0" smtClean="0">
                <a:latin typeface="Times New Roman" pitchFamily="18" charset="0"/>
              </a:rPr>
              <a:t>, </a:t>
            </a:r>
            <a:r>
              <a:rPr lang="sr-Latn-RS" sz="2200" dirty="0" smtClean="0">
                <a:latin typeface="Times New Roman" pitchFamily="18" charset="0"/>
              </a:rPr>
              <a:t>platu</a:t>
            </a:r>
            <a:r>
              <a:rPr lang="sr-Latn-RS" sz="2200" b="1" dirty="0" smtClean="0"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može</a:t>
            </a:r>
            <a:r>
              <a:rPr lang="sr-Latn-RS" sz="2200" dirty="0" smtClean="0">
                <a:latin typeface="Times New Roman" pitchFamily="18" charset="0"/>
              </a:rPr>
              <a:t> isplati i</a:t>
            </a:r>
            <a:r>
              <a:rPr lang="sr-Latn-RS" sz="2200" b="1" dirty="0" smtClean="0"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na „ruke“</a:t>
            </a:r>
          </a:p>
          <a:p>
            <a:pPr marL="457200" lvl="1" indent="0">
              <a:buNone/>
            </a:pPr>
            <a:endParaRPr lang="sr-Latn-RS" sz="2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marL="914400" lvl="2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8669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9144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OPŠTA OCENA ZAKONSKIH REŠENJA </a:t>
            </a:r>
            <a:b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R. SRBIJI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sr-Latn-RS" sz="2200" dirty="0" smtClean="0">
                <a:latin typeface="Times New Roman" pitchFamily="18" charset="0"/>
              </a:rPr>
              <a:t>Međunarodna organizacija rada </a:t>
            </a:r>
            <a:r>
              <a:rPr lang="sr-Latn-RS" sz="2200" b="1" dirty="0" smtClean="0">
                <a:solidFill>
                  <a:srgbClr val="C00000"/>
                </a:solidFill>
                <a:latin typeface="Times New Roman" pitchFamily="18" charset="0"/>
              </a:rPr>
              <a:t>(MOR</a:t>
            </a:r>
            <a:r>
              <a:rPr lang="sr-Latn-RS" sz="2200" dirty="0" smtClean="0">
                <a:latin typeface="Times New Roman" pitchFamily="18" charset="0"/>
              </a:rPr>
              <a:t>) </a:t>
            </a:r>
            <a:r>
              <a:rPr lang="vi-VN" sz="2200" dirty="0" smtClean="0">
                <a:latin typeface="Times New Roman" pitchFamily="18" charset="0"/>
              </a:rPr>
              <a:t>je</a:t>
            </a:r>
            <a:r>
              <a:rPr lang="sr-Latn-RS" sz="2200" dirty="0" smtClean="0">
                <a:latin typeface="Times New Roman" pitchFamily="18" charset="0"/>
              </a:rPr>
              <a:t> 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uspostavila</a:t>
            </a:r>
            <a:r>
              <a:rPr lang="vi-VN" sz="2200" dirty="0" smtClean="0">
                <a:latin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</a:rPr>
              <a:t>opšte principe i smernice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za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države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članice </a:t>
            </a:r>
            <a:r>
              <a:rPr lang="vi-VN" sz="2200" dirty="0">
                <a:latin typeface="Times New Roman" pitchFamily="18" charset="0"/>
              </a:rPr>
              <a:t>u domenu rešavanja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radnih sporova</a:t>
            </a:r>
            <a:r>
              <a:rPr lang="vi-VN" sz="2200" dirty="0">
                <a:latin typeface="Times New Roman" pitchFamily="18" charset="0"/>
              </a:rPr>
              <a:t>, kojima se </a:t>
            </a:r>
            <a:r>
              <a:rPr lang="vi-VN" sz="2200" dirty="0" smtClean="0">
                <a:latin typeface="Times New Roman" pitchFamily="18" charset="0"/>
              </a:rPr>
              <a:t>pre svega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promoviše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kolektivno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pregovaranje i rešavanje </a:t>
            </a:r>
            <a:r>
              <a:rPr lang="vi-VN" sz="2200" dirty="0">
                <a:latin typeface="Times New Roman" pitchFamily="18" charset="0"/>
              </a:rPr>
              <a:t>radnih sporova kroz pomoć strankama da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sami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u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sporu nađu rešenje </a:t>
            </a:r>
            <a:r>
              <a:rPr lang="vi-VN" sz="2200" dirty="0">
                <a:latin typeface="Times New Roman" pitchFamily="18" charset="0"/>
              </a:rPr>
              <a:t>ili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da se obrate arbitru</a:t>
            </a:r>
            <a:r>
              <a:rPr lang="vi-VN" sz="2200" dirty="0">
                <a:latin typeface="Times New Roman" pitchFamily="18" charset="0"/>
              </a:rPr>
              <a:t> za pomoć u </a:t>
            </a:r>
            <a:r>
              <a:rPr lang="vi-VN" sz="2200" dirty="0" smtClean="0">
                <a:latin typeface="Times New Roman" pitchFamily="18" charset="0"/>
              </a:rPr>
              <a:t>rešavanju </a:t>
            </a:r>
            <a:r>
              <a:rPr lang="vi-VN" sz="2200" dirty="0">
                <a:latin typeface="Times New Roman" pitchFamily="18" charset="0"/>
              </a:rPr>
              <a:t>spora. </a:t>
            </a:r>
            <a:endParaRPr lang="sr-Latn-RS" sz="2200" dirty="0">
              <a:latin typeface="Times New Roman" pitchFamily="18" charset="0"/>
            </a:endParaRPr>
          </a:p>
          <a:p>
            <a:r>
              <a:rPr lang="vi-VN" sz="2200" dirty="0" smtClean="0">
                <a:latin typeface="Times New Roman" pitchFamily="18" charset="0"/>
              </a:rPr>
              <a:t>R</a:t>
            </a:r>
            <a:r>
              <a:rPr lang="sr-Latn-RS" sz="2200" dirty="0" smtClean="0">
                <a:latin typeface="Times New Roman" pitchFamily="18" charset="0"/>
              </a:rPr>
              <a:t>.</a:t>
            </a:r>
            <a:r>
              <a:rPr lang="vi-VN" sz="2200" dirty="0" smtClean="0">
                <a:latin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</a:rPr>
              <a:t>Srbija </a:t>
            </a:r>
            <a:r>
              <a:rPr lang="vi-VN" sz="2200" b="1" dirty="0">
                <a:solidFill>
                  <a:srgbClr val="C00000"/>
                </a:solidFill>
                <a:latin typeface="Times New Roman" pitchFamily="18" charset="0"/>
              </a:rPr>
              <a:t>nije ratifikovala sve konvencije </a:t>
            </a:r>
            <a:r>
              <a:rPr lang="vi-VN" sz="2200" dirty="0">
                <a:latin typeface="Times New Roman" pitchFamily="18" charset="0"/>
              </a:rPr>
              <a:t>i preporuke kojima bi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u skladu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sa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međunarodnim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standardima </a:t>
            </a:r>
            <a:r>
              <a:rPr lang="vi-VN" sz="2200" dirty="0">
                <a:latin typeface="Times New Roman" pitchFamily="18" charset="0"/>
              </a:rPr>
              <a:t>mogli da se rešavaju radni </a:t>
            </a:r>
            <a:r>
              <a:rPr lang="vi-VN" sz="2200" dirty="0" smtClean="0">
                <a:latin typeface="Times New Roman" pitchFamily="18" charset="0"/>
              </a:rPr>
              <a:t>sporovi</a:t>
            </a:r>
            <a:r>
              <a:rPr lang="sr-Latn-RS" sz="2200" dirty="0" smtClean="0">
                <a:latin typeface="Times New Roman" pitchFamily="18" charset="0"/>
              </a:rPr>
              <a:t>:</a:t>
            </a:r>
            <a:r>
              <a:rPr lang="vi-VN" sz="2200" dirty="0" smtClean="0">
                <a:latin typeface="Times New Roman" pitchFamily="18" charset="0"/>
              </a:rPr>
              <a:t> </a:t>
            </a:r>
            <a:endParaRPr lang="sr-Latn-RS" sz="2200" dirty="0" smtClean="0">
              <a:latin typeface="Times New Roman" pitchFamily="18" charset="0"/>
            </a:endParaRPr>
          </a:p>
          <a:p>
            <a:pPr lvl="1"/>
            <a:r>
              <a:rPr lang="sr-Latn-RS" sz="2100" b="1" dirty="0">
                <a:solidFill>
                  <a:srgbClr val="C00000"/>
                </a:solidFill>
                <a:latin typeface="Times New Roman" pitchFamily="18" charset="0"/>
              </a:rPr>
              <a:t>n</a:t>
            </a:r>
            <a:r>
              <a:rPr lang="vi-VN" sz="2100" b="1" dirty="0">
                <a:solidFill>
                  <a:srgbClr val="C00000"/>
                </a:solidFill>
                <a:latin typeface="Times New Roman" pitchFamily="18" charset="0"/>
              </a:rPr>
              <a:t>ije ratifikovana</a:t>
            </a:r>
            <a:r>
              <a:rPr lang="sr-Latn-RS" sz="21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2100" dirty="0">
                <a:solidFill>
                  <a:prstClr val="black"/>
                </a:solidFill>
                <a:latin typeface="Times New Roman" pitchFamily="18" charset="0"/>
              </a:rPr>
              <a:t>Konvencija o </a:t>
            </a:r>
            <a:r>
              <a:rPr lang="vi-VN" sz="2100" b="1" dirty="0">
                <a:solidFill>
                  <a:srgbClr val="002060"/>
                </a:solidFill>
                <a:latin typeface="Times New Roman" pitchFamily="18" charset="0"/>
              </a:rPr>
              <a:t>kolektivnom pregovaranju 151 i 154</a:t>
            </a:r>
            <a:r>
              <a:rPr lang="sr-Latn-RS" sz="2100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sr-Latn-RS" sz="1800" dirty="0" smtClean="0">
              <a:latin typeface="Times New Roman" pitchFamily="18" charset="0"/>
            </a:endParaRPr>
          </a:p>
          <a:p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D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opun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om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Zakona o radu </a:t>
            </a:r>
            <a:r>
              <a:rPr lang="vi-VN" sz="2200" dirty="0" smtClean="0">
                <a:latin typeface="Times New Roman" pitchFamily="18" charset="0"/>
              </a:rPr>
              <a:t>usvojena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200" dirty="0" smtClean="0">
                <a:latin typeface="Times New Roman" pitchFamily="18" charset="0"/>
              </a:rPr>
              <a:t>su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</a:rPr>
              <a:t>izuzetno loša</a:t>
            </a:r>
            <a:r>
              <a:rPr lang="sr-Latn-RS" sz="2200" b="1" dirty="0">
                <a:solidFill>
                  <a:srgbClr val="C00000"/>
                </a:solidFill>
                <a:latin typeface="Times New Roman" pitchFamily="18" charset="0"/>
              </a:rPr>
              <a:t>  rešenja</a:t>
            </a:r>
            <a:r>
              <a:rPr lang="sr-Latn-RS" sz="2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2200" dirty="0" smtClean="0">
                <a:latin typeface="Times New Roman" pitchFamily="18" charset="0"/>
              </a:rPr>
              <a:t>koja</a:t>
            </a:r>
            <a:r>
              <a:rPr lang="sr-Latn-RS" sz="2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C00000"/>
                </a:solidFill>
                <a:latin typeface="Times New Roman" pitchFamily="18" charset="0"/>
              </a:rPr>
              <a:t>obeshrabruju </a:t>
            </a:r>
            <a:r>
              <a:rPr lang="vi-VN" sz="2200" b="1" dirty="0">
                <a:solidFill>
                  <a:srgbClr val="C00000"/>
                </a:solidFill>
                <a:latin typeface="Times New Roman" pitchFamily="18" charset="0"/>
              </a:rPr>
              <a:t>zaposlene </a:t>
            </a:r>
            <a:r>
              <a:rPr lang="vi-VN" sz="2200" b="1" dirty="0">
                <a:solidFill>
                  <a:srgbClr val="002060"/>
                </a:solidFill>
                <a:latin typeface="Times New Roman" pitchFamily="18" charset="0"/>
              </a:rPr>
              <a:t>da zatraže zaštitu </a:t>
            </a:r>
            <a:r>
              <a:rPr lang="vi-VN" sz="2200" dirty="0" smtClean="0">
                <a:latin typeface="Times New Roman" pitchFamily="18" charset="0"/>
              </a:rPr>
              <a:t>pred</a:t>
            </a:r>
            <a:r>
              <a:rPr lang="sr-Latn-RS" sz="2200" dirty="0" smtClean="0">
                <a:latin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</a:rPr>
              <a:t>sudom</a:t>
            </a:r>
            <a:r>
              <a:rPr lang="vi-VN" sz="22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851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8382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dirty="0" smtClean="0">
                <a:latin typeface="Times New Roman" pitchFamily="18" charset="0"/>
              </a:rPr>
              <a:t/>
            </a:r>
            <a:br>
              <a:rPr lang="sr-Latn-RS" dirty="0" smtClean="0">
                <a:latin typeface="Times New Roman" pitchFamily="18" charset="0"/>
              </a:rPr>
            </a:br>
            <a:r>
              <a:rPr lang="sr-Latn-RS" sz="3100" b="1" dirty="0" smtClean="0">
                <a:solidFill>
                  <a:srgbClr val="FFFF00"/>
                </a:solidFill>
                <a:latin typeface="Times New Roman" pitchFamily="18" charset="0"/>
              </a:rPr>
              <a:t>LJUDSKA PRAVA</a:t>
            </a:r>
            <a:r>
              <a:rPr lang="sr-Latn-RS" sz="3100" b="1" dirty="0">
                <a:solidFill>
                  <a:srgbClr val="FFFF00"/>
                </a:solidFill>
                <a:latin typeface="Times New Roman" pitchFamily="18" charset="0"/>
              </a:rPr>
              <a:t>: PRAVO NA PRAVEDNE I POVOLJNE USLOVE RADA  </a:t>
            </a:r>
            <a:r>
              <a:rPr lang="sr-Latn-RS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sr-Latn-RS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sr-Latn-R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5000"/>
              </a:lnSpc>
            </a:pPr>
            <a:r>
              <a:rPr lang="sr-Latn-RS" sz="31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AGaramondPro-Regular"/>
              </a:rPr>
              <a:t>Ljudska prava </a:t>
            </a:r>
            <a:r>
              <a:rPr lang="sr-Latn-RS" sz="3100" dirty="0" smtClean="0">
                <a:latin typeface="Times New Roman" pitchFamily="18" charset="0"/>
                <a:ea typeface="Calibri"/>
                <a:cs typeface="AGaramondPro-Regular"/>
              </a:rPr>
              <a:t>su </a:t>
            </a:r>
            <a:r>
              <a:rPr lang="sr-Latn-RS" sz="31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univerzalno</a:t>
            </a:r>
            <a:r>
              <a:rPr lang="sr-Latn-RS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 prihvaćeni principi i pravila 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koja stvaraju mogućnost </a:t>
            </a:r>
            <a:r>
              <a:rPr lang="sr-Latn-RS" sz="3100" dirty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za </a:t>
            </a:r>
            <a:r>
              <a:rPr lang="sr-Latn-RS" sz="31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svakog člana 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ljudske porodice da  realizuje svoj </a:t>
            </a:r>
            <a:r>
              <a:rPr lang="sr-Latn-RS" sz="31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puni potencijal 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i </a:t>
            </a:r>
            <a:r>
              <a:rPr lang="sr-Latn-RS" sz="31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živi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 u atmosferi </a:t>
            </a:r>
            <a:r>
              <a:rPr lang="sr-Latn-RS" sz="31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slobode, pravde 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i </a:t>
            </a:r>
            <a:r>
              <a:rPr lang="sr-Latn-RS" sz="31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AGaramondPro-Regular"/>
              </a:rPr>
              <a:t>mira</a:t>
            </a:r>
            <a:r>
              <a:rPr lang="sr-Latn-RS" sz="31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AGaramondPro-Regular"/>
              </a:rPr>
              <a:t>.</a:t>
            </a:r>
          </a:p>
          <a:p>
            <a:pPr marL="0" lvl="0" indent="0">
              <a:lnSpc>
                <a:spcPct val="115000"/>
              </a:lnSpc>
              <a:buNone/>
            </a:pPr>
            <a:endParaRPr lang="pl-PL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AGaramondPro-Regular"/>
            </a:endParaRPr>
          </a:p>
          <a:p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AGaramondPro-Regular"/>
              </a:rPr>
              <a:t>PRAVO </a:t>
            </a:r>
            <a:r>
              <a:rPr lang="pl-PL" sz="2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AGaramondPro-Regular"/>
              </a:rPr>
              <a:t>NA PRAVEDNE I POVOLJNE USLOVE RADA JE PRAVO </a:t>
            </a:r>
            <a:r>
              <a:rPr lang="pl-PL" sz="2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AGaramondPro-Regular"/>
              </a:rPr>
              <a:t>SVIH RADNIKA</a:t>
            </a:r>
            <a:r>
              <a:rPr lang="sr-Latn-RS" sz="2600" dirty="0" smtClean="0">
                <a:latin typeface="Times New Roman" pitchFamily="18" charset="0"/>
                <a:ea typeface="Calibri"/>
                <a:cs typeface="AGaramondPro-Regular"/>
              </a:rPr>
              <a:t>:</a:t>
            </a: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ez obzira na pol      </a:t>
            </a:r>
            <a:r>
              <a:rPr lang="sr-Latn-RS" sz="2600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̶  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migranata</a:t>
            </a:r>
          </a:p>
          <a:p>
            <a:pPr lvl="1"/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mladih i starijih        ̶  domaćih</a:t>
            </a: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 invaliditetom</a:t>
            </a:r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̶  u poljoprivredi</a:t>
            </a:r>
          </a:p>
          <a:p>
            <a:pPr lvl="1"/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tničkih grupa</a:t>
            </a:r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̶  </a:t>
            </a:r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privatnom sektoru</a:t>
            </a:r>
          </a:p>
          <a:p>
            <a:pPr lvl="1"/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Samozapolenih         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/>
              </a:rPr>
              <a:t>̶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u </a:t>
            </a:r>
            <a:r>
              <a:rPr lang="sr-Latn-RS" sz="26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javnom </a:t>
            </a:r>
            <a:r>
              <a:rPr lang="sr-Latn-RS" sz="26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sektoru</a:t>
            </a:r>
          </a:p>
          <a:p>
            <a:pPr marL="457200" lvl="1" indent="0">
              <a:buNone/>
            </a:pPr>
            <a:r>
              <a:rPr lang="sr-Latn-RS" sz="2000" dirty="0" smtClean="0">
                <a:solidFill>
                  <a:prstClr val="black"/>
                </a:solidFill>
                <a:latin typeface="AGaramondPro-Regular"/>
                <a:ea typeface="Calibri"/>
                <a:cs typeface="AGaramondPro-Regular"/>
              </a:rPr>
              <a:t>		</a:t>
            </a:r>
            <a:endParaRPr lang="sr-Latn-RS" sz="2800" dirty="0" smtClean="0">
              <a:latin typeface="AGaramondPro-Regular"/>
              <a:ea typeface="Calibri"/>
              <a:cs typeface="AGaramondPro-Regular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r-Latn-RS" sz="2800" dirty="0" smtClean="0">
              <a:latin typeface="AGaramondPro-Regular"/>
              <a:ea typeface="Calibri"/>
              <a:cs typeface="AGaramondPro-Regular"/>
            </a:endParaRPr>
          </a:p>
          <a:p>
            <a:endParaRPr lang="sr-Latn-RS" sz="2600" dirty="0">
              <a:latin typeface="Times New Roman" pitchFamily="18" charset="0"/>
            </a:endParaRPr>
          </a:p>
        </p:txBody>
      </p:sp>
      <p:pic>
        <p:nvPicPr>
          <p:cNvPr id="1026" name="Picture 2" descr="C:\Users\User\Desktop\mobbing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057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40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r-Latn-RS" sz="3000" b="1" dirty="0" smtClean="0">
                <a:solidFill>
                  <a:srgbClr val="FFFF00"/>
                </a:solidFill>
                <a:latin typeface="Times New Roman" pitchFamily="18" charset="0"/>
              </a:rPr>
              <a:t>VREME PANDEMIJE</a:t>
            </a:r>
            <a:endParaRPr lang="sr-Latn-RS" sz="3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64100"/>
          </a:xfrm>
        </p:spPr>
        <p:txBody>
          <a:bodyPr>
            <a:normAutofit fontScale="47500" lnSpcReduction="20000"/>
          </a:bodyPr>
          <a:lstStyle/>
          <a:p>
            <a:r>
              <a:rPr lang="sr-Latn-RS" sz="5900" b="1" i="1" dirty="0">
                <a:solidFill>
                  <a:srgbClr val="002060"/>
                </a:solidFill>
                <a:latin typeface="Times New Roman" pitchFamily="18" charset="0"/>
              </a:rPr>
              <a:t>U</a:t>
            </a:r>
            <a:r>
              <a:rPr lang="sr-Latn-RS" sz="5900" b="1" i="1" dirty="0" smtClean="0">
                <a:latin typeface="Times New Roman" pitchFamily="18" charset="0"/>
              </a:rPr>
              <a:t> </a:t>
            </a:r>
            <a:r>
              <a:rPr lang="sr-Latn-RS" sz="5900" b="1" i="1" dirty="0" smtClean="0">
                <a:solidFill>
                  <a:srgbClr val="C00000"/>
                </a:solidFill>
                <a:latin typeface="Times New Roman" pitchFamily="18" charset="0"/>
              </a:rPr>
              <a:t>vreme „korone“ </a:t>
            </a:r>
            <a:r>
              <a:rPr lang="sr-Latn-RS" sz="5900" b="1" i="1" dirty="0" smtClean="0">
                <a:solidFill>
                  <a:srgbClr val="002060"/>
                </a:solidFill>
                <a:latin typeface="Times New Roman" pitchFamily="18" charset="0"/>
              </a:rPr>
              <a:t>poslodavac</a:t>
            </a:r>
            <a:r>
              <a:rPr lang="sr-Latn-RS" sz="5900" b="1" i="1" dirty="0" smtClean="0">
                <a:latin typeface="Times New Roman" pitchFamily="18" charset="0"/>
              </a:rPr>
              <a:t> </a:t>
            </a:r>
            <a:r>
              <a:rPr lang="sr-Latn-RS" sz="5900" b="1" i="1" dirty="0" smtClean="0">
                <a:solidFill>
                  <a:srgbClr val="C00000"/>
                </a:solidFill>
                <a:latin typeface="Times New Roman" pitchFamily="18" charset="0"/>
              </a:rPr>
              <a:t>zadržava</a:t>
            </a:r>
            <a:r>
              <a:rPr lang="sr-Latn-RS" sz="5900" b="1" i="1" dirty="0" smtClean="0">
                <a:latin typeface="Times New Roman" pitchFamily="18" charset="0"/>
              </a:rPr>
              <a:t> </a:t>
            </a:r>
            <a:r>
              <a:rPr lang="sr-Latn-RS" sz="5900" b="1" i="1" dirty="0" smtClean="0">
                <a:solidFill>
                  <a:srgbClr val="002060"/>
                </a:solidFill>
                <a:latin typeface="Times New Roman" pitchFamily="18" charset="0"/>
              </a:rPr>
              <a:t>sva prava iz ZoR-a, da</a:t>
            </a:r>
            <a:r>
              <a:rPr lang="sr-Latn-RS" sz="59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endParaRPr lang="sr-Latn-RS" sz="59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sr-Latn-RS" dirty="0" smtClean="0">
                <a:solidFill>
                  <a:srgbClr val="002060"/>
                </a:solidFill>
                <a:latin typeface="Times New Roman" pitchFamily="18" charset="0"/>
                <a:cs typeface="Times New Roman"/>
              </a:rPr>
              <a:t> ̶     </a:t>
            </a:r>
            <a:r>
              <a:rPr lang="sr-Latn-RS" sz="5100" b="1" dirty="0" smtClean="0">
                <a:solidFill>
                  <a:srgbClr val="C00000"/>
                </a:solidFill>
                <a:latin typeface="Times New Roman" pitchFamily="18" charset="0"/>
              </a:rPr>
              <a:t>Otpusti </a:t>
            </a:r>
            <a:r>
              <a:rPr lang="sr-Latn-RS" sz="5100" b="1" dirty="0">
                <a:solidFill>
                  <a:srgbClr val="C00000"/>
                </a:solidFill>
                <a:latin typeface="Times New Roman" pitchFamily="18" charset="0"/>
              </a:rPr>
              <a:t>višak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radnika usred </a:t>
            </a:r>
            <a:r>
              <a:rPr lang="sr-Latn-RS" sz="5100" b="1" dirty="0">
                <a:solidFill>
                  <a:srgbClr val="002060"/>
                </a:solidFill>
                <a:latin typeface="Times New Roman" pitchFamily="18" charset="0"/>
              </a:rPr>
              <a:t>smanjenja obima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posla</a:t>
            </a:r>
          </a:p>
          <a:p>
            <a:pPr lvl="1"/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dozvoli</a:t>
            </a: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zaposlenima </a:t>
            </a:r>
            <a:r>
              <a:rPr lang="sr-Latn-RS" sz="5100" b="1" dirty="0">
                <a:solidFill>
                  <a:srgbClr val="C00000"/>
                </a:solidFill>
                <a:latin typeface="Times New Roman" pitchFamily="18" charset="0"/>
              </a:rPr>
              <a:t>rad od kuće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, tamo gde je to moguće</a:t>
            </a:r>
          </a:p>
          <a:p>
            <a:pPr lvl="1"/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angažuje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dva radnika sa </a:t>
            </a:r>
            <a:r>
              <a:rPr lang="sr-Latn-RS" sz="5100" b="1" dirty="0">
                <a:solidFill>
                  <a:srgbClr val="C00000"/>
                </a:solidFill>
                <a:latin typeface="Times New Roman" pitchFamily="18" charset="0"/>
              </a:rPr>
              <a:t>pola radnog vremena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kako bi </a:t>
            </a: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se </a:t>
            </a:r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izbeglo </a:t>
            </a:r>
            <a:r>
              <a:rPr lang="sr-Latn-RS" sz="5100" b="1" dirty="0">
                <a:solidFill>
                  <a:srgbClr val="002060"/>
                </a:solidFill>
                <a:latin typeface="Times New Roman" pitchFamily="18" charset="0"/>
              </a:rPr>
              <a:t>otpuštanje</a:t>
            </a:r>
          </a:p>
          <a:p>
            <a:pPr lvl="1"/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zaposlene </a:t>
            </a:r>
            <a:r>
              <a:rPr lang="sr-Latn-RS" sz="5100" b="1" dirty="0">
                <a:solidFill>
                  <a:srgbClr val="002060"/>
                </a:solidFill>
                <a:latin typeface="Times New Roman" pitchFamily="18" charset="0"/>
              </a:rPr>
              <a:t>pošalje na kolektivni odmor </a:t>
            </a:r>
            <a:endParaRPr lang="sr-Latn-RS" sz="51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sr-Latn-RS" sz="3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sr-Latn-RS" sz="2600" b="1" dirty="0" smtClean="0">
              <a:latin typeface="Times New Roman" pitchFamily="18" charset="0"/>
            </a:endParaRPr>
          </a:p>
          <a:p>
            <a:r>
              <a:rPr lang="sr-Latn-RS" sz="5500" b="1" i="1" dirty="0">
                <a:solidFill>
                  <a:srgbClr val="C00000"/>
                </a:solidFill>
                <a:latin typeface="Times New Roman" pitchFamily="18" charset="0"/>
              </a:rPr>
              <a:t>Zakon o zaštiti </a:t>
            </a:r>
            <a:r>
              <a:rPr lang="sr-Latn-RS" sz="5500" b="1" i="1" dirty="0" smtClean="0">
                <a:solidFill>
                  <a:srgbClr val="C00000"/>
                </a:solidFill>
                <a:latin typeface="Times New Roman" pitchFamily="18" charset="0"/>
              </a:rPr>
              <a:t>zdravlja </a:t>
            </a:r>
            <a:r>
              <a:rPr lang="sr-Latn-RS" sz="5500" b="1" i="1" dirty="0">
                <a:solidFill>
                  <a:srgbClr val="C00000"/>
                </a:solidFill>
                <a:latin typeface="Times New Roman" pitchFamily="18" charset="0"/>
              </a:rPr>
              <a:t>na radu </a:t>
            </a:r>
            <a:r>
              <a:rPr lang="sr-Latn-RS" sz="5500" dirty="0">
                <a:latin typeface="Times New Roman" pitchFamily="18" charset="0"/>
              </a:rPr>
              <a:t>ga</a:t>
            </a:r>
            <a:r>
              <a:rPr lang="sr-Latn-RS" sz="5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sr-Latn-RS" sz="5500" b="1" dirty="0" smtClean="0">
                <a:solidFill>
                  <a:srgbClr val="C00000"/>
                </a:solidFill>
                <a:latin typeface="Times New Roman" pitchFamily="18" charset="0"/>
              </a:rPr>
              <a:t>obavezuje </a:t>
            </a:r>
            <a:r>
              <a:rPr lang="sr-Latn-RS" sz="5500" b="1" dirty="0">
                <a:solidFill>
                  <a:srgbClr val="002060"/>
                </a:solidFill>
                <a:latin typeface="Times New Roman" pitchFamily="18" charset="0"/>
              </a:rPr>
              <a:t>da mora </a:t>
            </a:r>
            <a:r>
              <a:rPr lang="sr-Latn-RS" sz="5500" dirty="0">
                <a:latin typeface="Times New Roman" pitchFamily="18" charset="0"/>
              </a:rPr>
              <a:t>da</a:t>
            </a:r>
            <a:r>
              <a:rPr lang="sr-Latn-RS" sz="55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sr-Latn-RS" sz="5500" b="1" i="1" dirty="0">
                <a:solidFill>
                  <a:srgbClr val="C00000"/>
                </a:solidFill>
                <a:latin typeface="Times New Roman" pitchFamily="18" charset="0"/>
              </a:rPr>
              <a:t>obezbedi</a:t>
            </a:r>
            <a:r>
              <a:rPr lang="sr-Latn-RS" sz="55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sr-Latn-RS" sz="5500" b="1" dirty="0">
                <a:solidFill>
                  <a:srgbClr val="002060"/>
                </a:solidFill>
                <a:latin typeface="Times New Roman" pitchFamily="18" charset="0"/>
              </a:rPr>
              <a:t>zaštitnu </a:t>
            </a:r>
            <a:r>
              <a:rPr lang="sr-Latn-RS" sz="5500" b="1" dirty="0" smtClean="0">
                <a:solidFill>
                  <a:srgbClr val="002060"/>
                </a:solidFill>
                <a:latin typeface="Times New Roman" pitchFamily="18" charset="0"/>
              </a:rPr>
              <a:t>opremu</a:t>
            </a:r>
            <a:r>
              <a:rPr lang="sr-Latn-RS" sz="5500" dirty="0" smtClean="0">
                <a:solidFill>
                  <a:prstClr val="black"/>
                </a:solidFill>
                <a:latin typeface="Times New Roman" pitchFamily="18" charset="0"/>
              </a:rPr>
              <a:t>:         	</a:t>
            </a:r>
            <a:endParaRPr lang="sr-Latn-RS" sz="27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sr-Latn-RS" sz="4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   </a:t>
            </a:r>
            <a:r>
              <a:rPr lang="sr-Latn-RS" sz="4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sr-Latn-RS" sz="4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sr-Latn-RS" sz="42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̶  </a:t>
            </a:r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rukavice</a:t>
            </a: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,					</a:t>
            </a:r>
            <a:endParaRPr lang="sr-Latn-RS" sz="2500" b="1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       ̶  </a:t>
            </a:r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maske,					</a:t>
            </a:r>
            <a:endParaRPr lang="sr-Latn-RS" sz="25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      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̶ </a:t>
            </a:r>
            <a:r>
              <a:rPr lang="sr-Latn-RS" sz="51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sredsva </a:t>
            </a:r>
            <a:r>
              <a:rPr lang="sr-Latn-RS" sz="5100" dirty="0">
                <a:solidFill>
                  <a:prstClr val="black"/>
                </a:solidFill>
                <a:latin typeface="Times New Roman" pitchFamily="18" charset="0"/>
              </a:rPr>
              <a:t>za </a:t>
            </a:r>
            <a:r>
              <a:rPr lang="sr-Latn-RS" sz="5100" b="1" dirty="0" smtClean="0">
                <a:solidFill>
                  <a:srgbClr val="002060"/>
                </a:solidFill>
                <a:latin typeface="Times New Roman" pitchFamily="18" charset="0"/>
              </a:rPr>
              <a:t>desinfekciju			</a:t>
            </a:r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					</a:t>
            </a:r>
            <a:endParaRPr lang="sr-Latn-RS" sz="2500" dirty="0" smtClean="0">
              <a:latin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1981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4419600"/>
            <a:ext cx="20574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PREMA ZoR-U </a:t>
            </a:r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OBOLELI</a:t>
            </a:r>
            <a:endParaRPr lang="sr-Latn-RS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 KORONAVIRUS (MED</a:t>
            </a:r>
            <a:r>
              <a:rPr lang="sr-Latn-R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SESTE, LEKARI</a:t>
            </a:r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...) IMAJU </a:t>
            </a:r>
            <a:r>
              <a:rPr lang="sr-Latn-R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PRAVO  NA 65% </a:t>
            </a:r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 ZARADE  </a:t>
            </a:r>
            <a:r>
              <a:rPr lang="sr-Latn-RS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VREME </a:t>
            </a:r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BOLOVANJA</a:t>
            </a:r>
          </a:p>
          <a:p>
            <a:r>
              <a:rPr lang="sr-Latn-RS" sz="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UKOLIKO TO VLADA NE PROMENI UREDBOM</a:t>
            </a:r>
            <a:endParaRPr lang="sr-Latn-RS" sz="1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3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sr-Latn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UPOZNAJTE SVOJA PRAVA KAKO BI STE SE ZAŠTITILI</a:t>
            </a:r>
            <a:endParaRPr lang="sr-Latn-R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sr-Latn-R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HVALA NA PAŽNJI</a:t>
            </a:r>
            <a:endParaRPr lang="sr-Latn-R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800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09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FFFF00"/>
                </a:solidFill>
                <a:latin typeface="Times New Roman" pitchFamily="18" charset="0"/>
              </a:rPr>
              <a:t>PRAVO NA PRAVEDNE I POVOLJNE USLOVE RADA JE PRAVO NA: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9348865"/>
              </p:ext>
            </p:extLst>
          </p:nvPr>
        </p:nvGraphicFramePr>
        <p:xfrm>
          <a:off x="457200" y="17526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657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FFFF00"/>
                </a:solidFill>
                <a:latin typeface="Times New Roman" pitchFamily="18" charset="0"/>
              </a:rPr>
              <a:t>MEĐUNARODNI PAKT </a:t>
            </a:r>
            <a:r>
              <a:rPr lang="pl-PL" sz="2800" b="1" dirty="0" smtClean="0">
                <a:solidFill>
                  <a:srgbClr val="FFFF00"/>
                </a:solidFill>
                <a:latin typeface="Times New Roman" pitchFamily="18" charset="0"/>
              </a:rPr>
              <a:t>O EKONOMSKIM</a:t>
            </a:r>
            <a:r>
              <a:rPr lang="pl-PL" sz="2800" b="1" dirty="0">
                <a:solidFill>
                  <a:srgbClr val="FFFF00"/>
                </a:solidFill>
                <a:latin typeface="Times New Roman" pitchFamily="18" charset="0"/>
              </a:rPr>
              <a:t>, SOCIJALNIM I KULTURNIM PRAVIMA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MEĐUNARODNI PAKT O EKONOMSKIM, SOCIJALNIM I KULTURNIM </a:t>
            </a:r>
            <a:r>
              <a:rPr lang="pl-PL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PRAVIMA:</a:t>
            </a:r>
          </a:p>
          <a:p>
            <a:pPr lvl="1"/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potpisan je 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 decembra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1966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godine u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Njujorku</a:t>
            </a:r>
          </a:p>
          <a:p>
            <a:pPr lvl="2"/>
            <a:r>
              <a:rPr lang="pl-PL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čl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7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garantuje pravo na 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pravične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povoljne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uslove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rada.</a:t>
            </a:r>
            <a:endParaRPr lang="pl-PL" sz="22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l-PL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čl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8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garantuje pravo koje 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ima svako lice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da sa drugima 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osniva sindikate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i da se 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učlani u sindikat </a:t>
            </a:r>
            <a:r>
              <a:rPr lang="pl-PL" sz="2200" b="1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l-PL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svom </a:t>
            </a:r>
            <a:r>
              <a:rPr lang="pl-PL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izboru.</a:t>
            </a:r>
          </a:p>
          <a:p>
            <a:pPr lvl="1"/>
            <a:r>
              <a:rPr lang="pl-PL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Ograničenje u sindikalnom udruživanju je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predviđeno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zakonskim merama  u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demokratskom društvu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u </a:t>
            </a:r>
            <a:r>
              <a:rPr lang="pl-PL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interesu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nacionalne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bezbednosti</a:t>
            </a:r>
            <a:r>
              <a:rPr lang="pl-PL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javnog  </a:t>
            </a:r>
            <a:r>
              <a:rPr lang="pl-PL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poretka</a:t>
            </a:r>
            <a:r>
              <a:rPr lang="pl-PL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zaštite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prava ili sloboda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drugoga</a:t>
            </a:r>
            <a:r>
              <a:rPr lang="pl-PL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6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pl-PL" sz="2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FFFF00"/>
                </a:solidFill>
                <a:latin typeface="Times New Roman" pitchFamily="18" charset="0"/>
              </a:rPr>
              <a:t>MEĐUNARODNA ORGANIZACIJA RADA -MOR</a:t>
            </a:r>
            <a:endParaRPr lang="sr-Latn-RS" sz="2800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1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3000" b="1" dirty="0">
                <a:solidFill>
                  <a:srgbClr val="C00000"/>
                </a:solidFill>
                <a:latin typeface="Times New Roman" pitchFamily="18" charset="0"/>
              </a:rPr>
              <a:t>Agenda</a:t>
            </a:r>
            <a:r>
              <a:rPr lang="sr-Latn-RS" sz="3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pt-BR" sz="3000" b="1" dirty="0">
                <a:solidFill>
                  <a:srgbClr val="C00000"/>
                </a:solidFill>
                <a:latin typeface="Times New Roman" pitchFamily="18" charset="0"/>
              </a:rPr>
              <a:t>MOR-a o dostojanstvenom radu</a:t>
            </a:r>
            <a:r>
              <a:rPr lang="sr-Latn-RS" sz="30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 lvl="1"/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Unapređenje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zapošljavanja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stvaranjem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održivog</a:t>
            </a:r>
            <a:r>
              <a:rPr lang="sr-Latn-RS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institucionalnog</a:t>
            </a:r>
            <a:r>
              <a:rPr lang="sr-Latn-RS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ekonomskog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okruženja,</a:t>
            </a:r>
            <a:endParaRPr lang="sr-Latn-RS" sz="2600" dirty="0">
              <a:solidFill>
                <a:srgbClr val="002060"/>
              </a:solidFill>
              <a:latin typeface="Times New Roman" pitchFamily="18" charset="0"/>
            </a:endParaRPr>
          </a:p>
          <a:p>
            <a:pPr lvl="1"/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r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azvijanje </a:t>
            </a:r>
            <a:r>
              <a:rPr lang="vi-VN" sz="2600" dirty="0">
                <a:latin typeface="Times New Roman" pitchFamily="18" charset="0"/>
              </a:rPr>
              <a:t>i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 jačanje mera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socijalne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zaštite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socijalne</a:t>
            </a:r>
            <a:r>
              <a:rPr lang="sr-Latn-RS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sigurnosti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zaštite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rada  koje su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održive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prilagođene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domaćim </a:t>
            </a:r>
            <a:r>
              <a:rPr lang="vi-VN" sz="2600" dirty="0">
                <a:latin typeface="Times New Roman" pitchFamily="18" charset="0"/>
              </a:rPr>
              <a:t>okolnostima</a:t>
            </a:r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</a:rPr>
              <a:t>,</a:t>
            </a:r>
            <a:endParaRPr lang="sr-Latn-RS" sz="26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lang="it-IT" sz="2600" b="1" dirty="0">
                <a:solidFill>
                  <a:srgbClr val="002060"/>
                </a:solidFill>
                <a:latin typeface="Times New Roman" pitchFamily="18" charset="0"/>
              </a:rPr>
              <a:t>romovisanje</a:t>
            </a:r>
            <a:r>
              <a:rPr lang="it-IT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it-IT" sz="2600" dirty="0">
                <a:solidFill>
                  <a:prstClr val="black"/>
                </a:solidFill>
                <a:latin typeface="Times New Roman" pitchFamily="18" charset="0"/>
              </a:rPr>
              <a:t>socijalnog</a:t>
            </a:r>
            <a:r>
              <a:rPr lang="it-IT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it-IT" sz="2600" b="1" dirty="0">
                <a:solidFill>
                  <a:srgbClr val="002060"/>
                </a:solidFill>
                <a:latin typeface="Times New Roman" pitchFamily="18" charset="0"/>
              </a:rPr>
              <a:t>dijaloga</a:t>
            </a:r>
            <a:r>
              <a:rPr lang="it-IT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it-IT" sz="26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it-IT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it-IT" sz="2600" b="1" dirty="0">
                <a:solidFill>
                  <a:srgbClr val="002060"/>
                </a:solidFill>
                <a:latin typeface="Times New Roman" pitchFamily="18" charset="0"/>
              </a:rPr>
              <a:t>tripartitnosti</a:t>
            </a:r>
            <a:r>
              <a:rPr lang="it-IT" sz="2600" dirty="0">
                <a:solidFill>
                  <a:prstClr val="black"/>
                </a:solidFill>
                <a:latin typeface="Times New Roman" pitchFamily="18" charset="0"/>
              </a:rPr>
              <a:t>,</a:t>
            </a:r>
            <a:endParaRPr lang="sr-Latn-RS" sz="26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p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oštivanje, unapređenje i realizacija osnovnih principa</a:t>
            </a:r>
            <a:r>
              <a:rPr lang="sr-Latn-RS" sz="2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i prava na </a:t>
            </a:r>
            <a:r>
              <a:rPr lang="vi-VN" sz="2600" b="1" dirty="0" smtClean="0">
                <a:solidFill>
                  <a:srgbClr val="002060"/>
                </a:solidFill>
                <a:latin typeface="Times New Roman" pitchFamily="18" charset="0"/>
              </a:rPr>
              <a:t>radu</a:t>
            </a:r>
            <a:r>
              <a:rPr lang="vi-VN" sz="26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i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prava</a:t>
            </a:r>
            <a:r>
              <a:rPr lang="vi-VN" sz="2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vi-VN" sz="26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Times New Roman" pitchFamily="18" charset="0"/>
              </a:rPr>
              <a:t>uslova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koji </a:t>
            </a:r>
            <a:r>
              <a:rPr lang="vi-VN" sz="2600" dirty="0" smtClean="0">
                <a:solidFill>
                  <a:prstClr val="black"/>
                </a:solidFill>
                <a:latin typeface="Times New Roman" pitchFamily="18" charset="0"/>
              </a:rPr>
              <a:t>t</a:t>
            </a:r>
            <a:r>
              <a:rPr lang="sr-Latn-RS" sz="2600" dirty="0" smtClean="0">
                <a:solidFill>
                  <a:prstClr val="black"/>
                </a:solidFill>
                <a:latin typeface="Times New Roman" pitchFamily="18" charset="0"/>
              </a:rPr>
              <a:t>o</a:t>
            </a:r>
            <a:r>
              <a:rPr lang="vi-VN" sz="26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</a:rPr>
              <a:t>omogućavaju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9863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149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r-Latn-RS" sz="2400" b="1" dirty="0" smtClean="0">
                <a:solidFill>
                  <a:srgbClr val="C00000"/>
                </a:solidFill>
                <a:latin typeface="Times New Roman" pitchFamily="18" charset="0"/>
              </a:rPr>
              <a:t>Neke od </a:t>
            </a:r>
            <a:r>
              <a:rPr lang="es-ES" sz="2400" b="1" dirty="0" err="1" smtClean="0">
                <a:solidFill>
                  <a:srgbClr val="C00000"/>
                </a:solidFill>
                <a:latin typeface="Times New Roman" pitchFamily="18" charset="0"/>
              </a:rPr>
              <a:t>konvencija</a:t>
            </a:r>
            <a:r>
              <a:rPr lang="es-ES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s-ES" sz="2400" dirty="0" smtClean="0">
                <a:solidFill>
                  <a:prstClr val="black"/>
                </a:solidFill>
                <a:latin typeface="Times New Roman" pitchFamily="18" charset="0"/>
              </a:rPr>
              <a:t>MOR-a</a:t>
            </a:r>
            <a:r>
              <a:rPr lang="sr-Latn-RS" sz="2400" dirty="0" smtClean="0">
                <a:solidFill>
                  <a:prstClr val="black"/>
                </a:solidFill>
                <a:latin typeface="Times New Roman" pitchFamily="18" charset="0"/>
              </a:rPr>
              <a:t>: </a:t>
            </a:r>
            <a:endParaRPr lang="sr-Latn-R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vi-VN" sz="2300" b="1" i="1" dirty="0">
                <a:solidFill>
                  <a:srgbClr val="002060"/>
                </a:solidFill>
                <a:latin typeface="Times New Roman" pitchFamily="18" charset="0"/>
              </a:rPr>
              <a:t>Konvencija o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slobodi udruživanja i zaštiti prava na</a:t>
            </a:r>
            <a:r>
              <a:rPr lang="sr-Latn-RS" sz="23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organiz</a:t>
            </a:r>
            <a:r>
              <a:rPr lang="sr-Latn-RS" sz="2300" b="1" i="1" dirty="0">
                <a:solidFill>
                  <a:srgbClr val="C00000"/>
                </a:solidFill>
                <a:latin typeface="Times New Roman" pitchFamily="18" charset="0"/>
              </a:rPr>
              <a:t>v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anje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, br. 87 iz 1948. </a:t>
            </a:r>
            <a:r>
              <a:rPr lang="vi-VN" sz="2300" dirty="0" smtClean="0">
                <a:solidFill>
                  <a:prstClr val="black"/>
                </a:solidFill>
                <a:latin typeface="Times New Roman" pitchFamily="18" charset="0"/>
              </a:rPr>
              <a:t>godine</a:t>
            </a:r>
            <a:endParaRPr lang="sr-Latn-RS" sz="23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vi-VN" sz="2300" b="1" i="1" dirty="0" smtClean="0">
                <a:solidFill>
                  <a:srgbClr val="002060"/>
                </a:solidFill>
                <a:latin typeface="Times New Roman" pitchFamily="18" charset="0"/>
              </a:rPr>
              <a:t>Konvencija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 pravu na organiz</a:t>
            </a:r>
            <a:r>
              <a:rPr lang="sr-Latn-RS" sz="2300" b="1" i="1" dirty="0">
                <a:solidFill>
                  <a:srgbClr val="C00000"/>
                </a:solidFill>
                <a:latin typeface="Times New Roman" pitchFamily="18" charset="0"/>
              </a:rPr>
              <a:t>ov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anje i kolektivno</a:t>
            </a:r>
            <a:r>
              <a:rPr lang="sr-Latn-RS" sz="23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pregovaranje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, br. 98 iz 1949. god</a:t>
            </a:r>
            <a:r>
              <a:rPr lang="sr-Latn-RS" sz="23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vi-VN" sz="23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vi-VN" sz="2300" b="1" i="1" dirty="0" smtClean="0">
                <a:solidFill>
                  <a:srgbClr val="002060"/>
                </a:solidFill>
                <a:latin typeface="Times New Roman" pitchFamily="18" charset="0"/>
              </a:rPr>
              <a:t>Konvencija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 ukidanju prisilnog rada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, br. 105 iz</a:t>
            </a:r>
            <a:r>
              <a:rPr lang="sr-Latn-RS" sz="23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1957. god</a:t>
            </a:r>
            <a:r>
              <a:rPr lang="sr-Latn-RS" sz="23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lvl="1"/>
            <a:r>
              <a:rPr lang="vi-VN" sz="2300" b="1" i="1" dirty="0">
                <a:solidFill>
                  <a:srgbClr val="002060"/>
                </a:solidFill>
                <a:latin typeface="Times New Roman" pitchFamily="18" charset="0"/>
              </a:rPr>
              <a:t>Konvencija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 minimalnoj dobi za zasnivanje radnog</a:t>
            </a:r>
            <a:r>
              <a:rPr lang="sr-Latn-RS" sz="23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odnosa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, br. 138 iz 1973. </a:t>
            </a:r>
            <a:r>
              <a:rPr lang="vi-VN" sz="2300" dirty="0" smtClean="0">
                <a:solidFill>
                  <a:prstClr val="black"/>
                </a:solidFill>
                <a:latin typeface="Times New Roman" pitchFamily="18" charset="0"/>
              </a:rPr>
              <a:t>godine</a:t>
            </a:r>
            <a:endParaRPr lang="vi-VN" sz="23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/>
            <a:r>
              <a:rPr lang="vi-VN" sz="2300" b="1" i="1" dirty="0" smtClean="0">
                <a:solidFill>
                  <a:srgbClr val="002060"/>
                </a:solidFill>
                <a:latin typeface="Times New Roman" pitchFamily="18" charset="0"/>
              </a:rPr>
              <a:t>Konvencija </a:t>
            </a:r>
            <a:r>
              <a:rPr lang="vi-VN" sz="2300" b="1" i="1" dirty="0">
                <a:solidFill>
                  <a:srgbClr val="C00000"/>
                </a:solidFill>
                <a:latin typeface="Times New Roman" pitchFamily="18" charset="0"/>
              </a:rPr>
              <a:t>o jednakom nagrađivanju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, br. 100 iz</a:t>
            </a:r>
            <a:r>
              <a:rPr lang="sr-Latn-RS" sz="23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vi-VN" sz="2300" dirty="0">
                <a:solidFill>
                  <a:prstClr val="black"/>
                </a:solidFill>
                <a:latin typeface="Times New Roman" pitchFamily="18" charset="0"/>
              </a:rPr>
              <a:t>1951. god</a:t>
            </a:r>
            <a:r>
              <a:rPr lang="sr-Latn-RS" sz="23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marL="457200" lvl="1" indent="0">
              <a:buNone/>
            </a:pPr>
            <a:endParaRPr lang="sr-Latn-RS" sz="23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457200" lvl="1" indent="0">
              <a:buNone/>
            </a:pPr>
            <a:r>
              <a:rPr lang="sr-Latn-RS" sz="2400" b="1" dirty="0" smtClean="0">
                <a:solidFill>
                  <a:srgbClr val="C00000"/>
                </a:solidFill>
                <a:latin typeface="Times New Roman" pitchFamily="18" charset="0"/>
              </a:rPr>
              <a:t>R. Srbija</a:t>
            </a:r>
            <a:r>
              <a:rPr lang="sr-Latn-RS" sz="2400" dirty="0" smtClean="0">
                <a:solidFill>
                  <a:prstClr val="black"/>
                </a:solidFill>
                <a:latin typeface="Times New Roman" pitchFamily="18" charset="0"/>
              </a:rPr>
              <a:t> je:</a:t>
            </a:r>
          </a:p>
          <a:p>
            <a:pPr lvl="2"/>
            <a:r>
              <a:rPr lang="sr-Latn-RS" b="1" dirty="0" smtClean="0">
                <a:solidFill>
                  <a:srgbClr val="C00000"/>
                </a:solidFill>
                <a:latin typeface="Times New Roman" pitchFamily="18" charset="0"/>
              </a:rPr>
              <a:t>otkazala </a:t>
            </a:r>
            <a:r>
              <a:rPr lang="sr-Latn-RS" i="1" dirty="0">
                <a:solidFill>
                  <a:prstClr val="black"/>
                </a:solidFill>
                <a:latin typeface="Times New Roman" pitchFamily="18" charset="0"/>
              </a:rPr>
              <a:t>Konvenciju</a:t>
            </a:r>
            <a:r>
              <a:rPr lang="sr-Latn-RS" dirty="0">
                <a:solidFill>
                  <a:prstClr val="black"/>
                </a:solidFill>
                <a:latin typeface="Times New Roman" pitchFamily="18" charset="0"/>
              </a:rPr>
              <a:t> MOR br.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52 o </a:t>
            </a:r>
            <a:r>
              <a:rPr lang="sr-Latn-RS" b="1" dirty="0" smtClean="0">
                <a:solidFill>
                  <a:srgbClr val="002060"/>
                </a:solidFill>
                <a:latin typeface="Times New Roman" pitchFamily="18" charset="0"/>
              </a:rPr>
              <a:t>plaćenom godišnjem odmoru</a:t>
            </a:r>
            <a:r>
              <a:rPr lang="sr-Latn-RS" dirty="0" smtClean="0">
                <a:solidFill>
                  <a:srgbClr val="002060"/>
                </a:solidFill>
                <a:latin typeface="Times New Roman" pitchFamily="18" charset="0"/>
              </a:rPr>
              <a:t> i </a:t>
            </a:r>
            <a:r>
              <a:rPr lang="sr-Latn-RS" i="1" dirty="0" smtClean="0">
                <a:latin typeface="Times New Roman" pitchFamily="18" charset="0"/>
              </a:rPr>
              <a:t>Konvenciju</a:t>
            </a:r>
            <a:r>
              <a:rPr lang="sr-Latn-RS" dirty="0" smtClean="0">
                <a:latin typeface="Times New Roman" pitchFamily="18" charset="0"/>
              </a:rPr>
              <a:t> </a:t>
            </a:r>
            <a:r>
              <a:rPr lang="sr-Latn-RS" dirty="0">
                <a:latin typeface="Times New Roman" pitchFamily="18" charset="0"/>
              </a:rPr>
              <a:t>MOR br.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101</a:t>
            </a:r>
            <a:r>
              <a:rPr lang="sr-Latn-RS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o plaćenom godišnjem odmoru u poljoprivredi. </a:t>
            </a:r>
            <a:endParaRPr lang="sr-Latn-R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2"/>
            <a:r>
              <a:rPr lang="sr-Latn-RS" b="1" dirty="0" smtClean="0">
                <a:solidFill>
                  <a:srgbClr val="C00000"/>
                </a:solidFill>
                <a:latin typeface="Times New Roman" pitchFamily="18" charset="0"/>
              </a:rPr>
              <a:t>Srbija</a:t>
            </a:r>
            <a:r>
              <a:rPr lang="sr-Latn-RS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sr-Latn-RS" b="1" dirty="0" smtClean="0">
                <a:solidFill>
                  <a:srgbClr val="C00000"/>
                </a:solidFill>
                <a:latin typeface="Times New Roman" pitchFamily="18" charset="0"/>
              </a:rPr>
              <a:t>nije </a:t>
            </a:r>
            <a:r>
              <a:rPr lang="sr-Latn-RS" b="1" dirty="0">
                <a:solidFill>
                  <a:srgbClr val="C00000"/>
                </a:solidFill>
                <a:latin typeface="Times New Roman" pitchFamily="18" charset="0"/>
              </a:rPr>
              <a:t>ratifikovala </a:t>
            </a:r>
            <a:r>
              <a:rPr lang="sr-Latn-RS" i="1" dirty="0">
                <a:solidFill>
                  <a:prstClr val="black"/>
                </a:solidFill>
                <a:latin typeface="Times New Roman" pitchFamily="18" charset="0"/>
              </a:rPr>
              <a:t>Konvenciju</a:t>
            </a:r>
            <a:r>
              <a:rPr lang="sr-Latn-RS" dirty="0">
                <a:solidFill>
                  <a:prstClr val="black"/>
                </a:solidFill>
                <a:latin typeface="Times New Roman" pitchFamily="18" charset="0"/>
              </a:rPr>
              <a:t> MOR br. 30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o radnom vremenu u trgovini i kancelarijskim poslovima </a:t>
            </a:r>
            <a:r>
              <a:rPr lang="sr-Latn-RS" dirty="0">
                <a:solidFill>
                  <a:prstClr val="black"/>
                </a:solidFill>
                <a:latin typeface="Times New Roman" pitchFamily="18" charset="0"/>
              </a:rPr>
              <a:t>i </a:t>
            </a:r>
            <a:r>
              <a:rPr lang="sr-Latn-RS" i="1" dirty="0">
                <a:solidFill>
                  <a:prstClr val="black"/>
                </a:solidFill>
                <a:latin typeface="Times New Roman" pitchFamily="18" charset="0"/>
              </a:rPr>
              <a:t>Konvenciju</a:t>
            </a:r>
            <a:r>
              <a:rPr lang="sr-Latn-RS" dirty="0">
                <a:solidFill>
                  <a:prstClr val="black"/>
                </a:solidFill>
                <a:latin typeface="Times New Roman" pitchFamily="18" charset="0"/>
              </a:rPr>
              <a:t> MOR br. 47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o dužini </a:t>
            </a:r>
            <a:r>
              <a:rPr lang="sr-Latn-RS" b="1" dirty="0" smtClean="0">
                <a:solidFill>
                  <a:srgbClr val="002060"/>
                </a:solidFill>
                <a:latin typeface="Times New Roman" pitchFamily="18" charset="0"/>
              </a:rPr>
              <a:t>radne nedelje </a:t>
            </a:r>
            <a:r>
              <a:rPr lang="sr-Latn-RS" b="1" dirty="0">
                <a:solidFill>
                  <a:srgbClr val="002060"/>
                </a:solidFill>
                <a:latin typeface="Times New Roman" pitchFamily="18" charset="0"/>
              </a:rPr>
              <a:t>od 40 radnih sati</a:t>
            </a:r>
            <a:r>
              <a:rPr lang="sr-Latn-R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sr-Latn-RS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lvl="1"/>
            <a:endParaRPr lang="vi-VN" sz="23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sr-Latn-RS" sz="2800" b="1" cap="all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EVROPSKI SUD </a:t>
            </a:r>
            <a:r>
              <a:rPr lang="sr-Latn-RS" sz="2800" b="1" cap="all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EVROPSKA KONVENCIJA O LJUDSKIM PRAVIMA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sr-Latn-RS" sz="4400" b="1" dirty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Evropski sud za Ljudska prava u Strazburu</a:t>
            </a:r>
            <a:r>
              <a:rPr lang="sr-Latn-RS" sz="3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:</a:t>
            </a:r>
          </a:p>
          <a:p>
            <a:pPr lvl="1"/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Ovom sudu mogu se obratiti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svi građani </a:t>
            </a:r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zemalja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članica Saveta Evrope</a:t>
            </a:r>
            <a:r>
              <a:rPr lang="sr-Latn-RS" sz="3600" b="1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kao potpisnica Evropske Konvencije o ljudskim pravima, koji smatraju </a:t>
            </a:r>
            <a:r>
              <a:rPr lang="sr-Latn-RS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 su im povređena prava </a:t>
            </a:r>
            <a:r>
              <a:rPr lang="sr-Latn-RS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iz Konvencije.</a:t>
            </a:r>
            <a:endParaRPr lang="sr-Latn-RS" sz="3600" b="1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/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Sama Konvencija je međunarodni ugovor</a:t>
            </a:r>
            <a:r>
              <a:rPr lang="sr-Latn-RS" sz="3600" b="1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 </a:t>
            </a:r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kome mogu pristupiti </a:t>
            </a:r>
            <a:r>
              <a:rPr lang="sr-Latn-RS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</a:rPr>
              <a:t>samo</a:t>
            </a:r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 zemlje </a:t>
            </a:r>
            <a:r>
              <a:rPr lang="sr-Latn-RS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</a:rPr>
              <a:t>članice</a:t>
            </a:r>
            <a:r>
              <a:rPr lang="sr-Latn-RS" sz="3600" dirty="0">
                <a:solidFill>
                  <a:srgbClr val="C00000"/>
                </a:solidFill>
                <a:latin typeface="Times New Roman" pitchFamily="18" charset="0"/>
                <a:ea typeface="Times New Roman"/>
              </a:rPr>
              <a:t> </a:t>
            </a:r>
            <a:r>
              <a:rPr lang="sr-Latn-RS" sz="3600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Saveta Evrope  </a:t>
            </a:r>
          </a:p>
          <a:p>
            <a:pPr lvl="1"/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Ideja</a:t>
            </a:r>
            <a:r>
              <a:rPr lang="sr-Latn-RS" sz="3600" b="1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  je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da postoje određena prava </a:t>
            </a:r>
            <a:r>
              <a:rPr lang="sr-Latn-RS" sz="3600" b="1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čija </a:t>
            </a:r>
            <a:r>
              <a:rPr lang="sr-Latn-RS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</a:rPr>
              <a:t>zaštita</a:t>
            </a:r>
            <a:r>
              <a:rPr lang="sr-Latn-RS" sz="3600" b="1" dirty="0">
                <a:solidFill>
                  <a:srgbClr val="333333"/>
                </a:solidFill>
                <a:latin typeface="Times New Roman" pitchFamily="18" charset="0"/>
                <a:ea typeface="Times New Roman"/>
              </a:rPr>
              <a:t> </a:t>
            </a:r>
            <a:r>
              <a:rPr lang="sr-Latn-RS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</a:rPr>
              <a:t>mora imati </a:t>
            </a:r>
            <a:r>
              <a:rPr lang="sr-Latn-RS" sz="3600" b="1" dirty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univerzalni, nadnacionalni </a:t>
            </a:r>
            <a:r>
              <a:rPr lang="sr-Latn-RS" sz="3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</a:rPr>
              <a:t>karakter</a:t>
            </a:r>
          </a:p>
          <a:p>
            <a:pPr marL="457200" lvl="1" indent="0">
              <a:buNone/>
            </a:pPr>
            <a:endParaRPr lang="sr-Latn-RS" sz="2400" b="1" dirty="0" smtClean="0">
              <a:solidFill>
                <a:srgbClr val="002060"/>
              </a:solidFill>
              <a:latin typeface="Times New Roman" pitchFamily="18" charset="0"/>
              <a:ea typeface="Times New Roman"/>
            </a:endParaRPr>
          </a:p>
          <a:p>
            <a:pPr lvl="0"/>
            <a:r>
              <a:rPr lang="sr-Latn-RS" sz="2900" b="1" cap="all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Kako do strazbura:</a:t>
            </a:r>
          </a:p>
          <a:p>
            <a:pPr lvl="1"/>
            <a:r>
              <a:rPr lang="sr-Latn-RS" sz="2500" b="1" cap="all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kratak </a:t>
            </a:r>
            <a:r>
              <a:rPr lang="sr-Latn-RS" sz="2500" b="1" cap="all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opis </a:t>
            </a:r>
            <a:r>
              <a:rPr lang="sr-Latn-RS" sz="2500" b="1" cap="all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povreda </a:t>
            </a:r>
            <a:r>
              <a:rPr lang="sr-Latn-RS" sz="2500" b="1" cap="all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prava </a:t>
            </a:r>
            <a:r>
              <a:rPr lang="sr-Latn-RS" sz="2500" b="1" cap="all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iz </a:t>
            </a:r>
            <a:r>
              <a:rPr lang="sr-Latn-RS" sz="2500" b="1" cap="all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Konvencije </a:t>
            </a:r>
            <a:endParaRPr lang="sr-Latn-RS" sz="2500" b="1" cap="all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/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TOK  POSTUPKA </a:t>
            </a:r>
            <a:r>
              <a:rPr lang="sr-Latn-RS" sz="25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PRED DOMAĆIM DRŽAVNIM  ORGANIMA</a:t>
            </a:r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UIKLJUČUJUĆI:</a:t>
            </a:r>
          </a:p>
          <a:p>
            <a:pPr lvl="2"/>
            <a:r>
              <a:rPr lang="sr-Latn-RS" sz="2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DATUM  NJIHOVOG </a:t>
            </a:r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PODNOŠENJA</a:t>
            </a:r>
            <a:endParaRPr lang="sr-Latn-RS" sz="25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2"/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PRILAGANJE </a:t>
            </a:r>
            <a:r>
              <a:rPr lang="sr-Latn-RS" sz="2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KOPIJA </a:t>
            </a:r>
            <a:r>
              <a:rPr lang="sr-Latn-RS" sz="25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NAVEDENIH ODLUKA </a:t>
            </a:r>
          </a:p>
          <a:p>
            <a:pPr lvl="2"/>
            <a:r>
              <a:rPr lang="sr-Latn-RS" sz="25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SVE</a:t>
            </a:r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sr-Latn-RS" sz="2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PRAVNE </a:t>
            </a:r>
            <a:r>
              <a:rPr lang="sr-Latn-RS" sz="25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LEKOVE  ISKORIŠĆENE </a:t>
            </a:r>
            <a:r>
              <a:rPr lang="sr-Latn-RS" sz="25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PRED DOMAĆIM </a:t>
            </a:r>
            <a:r>
              <a:rPr lang="sr-Latn-RS" sz="25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ORGANIMA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316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FFFF00"/>
                </a:solidFill>
                <a:latin typeface="Times New Roman" pitchFamily="18" charset="0"/>
              </a:rPr>
              <a:t>PRAVNE PRETPOSTAVKE U R. SRBIJI</a:t>
            </a:r>
            <a:endParaRPr lang="sr-Latn-RS" sz="2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263575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1676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qual 4"/>
          <p:cNvSpPr/>
          <p:nvPr/>
        </p:nvSpPr>
        <p:spPr>
          <a:xfrm>
            <a:off x="2501900" y="4305300"/>
            <a:ext cx="914400" cy="64770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r-Latn-RS" sz="3500" b="1" dirty="0" smtClean="0">
                <a:solidFill>
                  <a:srgbClr val="FFFF00"/>
                </a:solidFill>
                <a:latin typeface="Times New Roman" pitchFamily="18" charset="0"/>
              </a:rPr>
              <a:t>ZAKONSKA REGULATIVA-R. SRBIJA</a:t>
            </a:r>
            <a:endParaRPr lang="sr-Latn-R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7700" y="1295400"/>
            <a:ext cx="8458200" cy="4648199"/>
          </a:xfrm>
        </p:spPr>
        <p:txBody>
          <a:bodyPr>
            <a:normAutofit fontScale="32500" lnSpcReduction="20000"/>
          </a:bodyPr>
          <a:lstStyle/>
          <a:p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Ustav R. Srbije</a:t>
            </a:r>
          </a:p>
          <a:p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Zakon o radu </a:t>
            </a:r>
            <a:r>
              <a:rPr lang="sr-Latn-RS" sz="7400" dirty="0" smtClean="0">
                <a:latin typeface="Times New Roman" pitchFamily="18" charset="0"/>
              </a:rPr>
              <a:t>(</a:t>
            </a:r>
            <a:r>
              <a:rPr lang="sr-Latn-RS" sz="7400" b="1" dirty="0" smtClean="0">
                <a:solidFill>
                  <a:srgbClr val="FF0000"/>
                </a:solidFill>
                <a:latin typeface="Times New Roman" pitchFamily="18" charset="0"/>
              </a:rPr>
              <a:t>ZoR</a:t>
            </a:r>
            <a:r>
              <a:rPr lang="sr-Latn-RS" sz="7400" dirty="0" smtClean="0">
                <a:latin typeface="Times New Roman" pitchFamily="18" charset="0"/>
              </a:rPr>
              <a:t>) uređuje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prava</a:t>
            </a:r>
            <a:r>
              <a:rPr lang="sr-Latn-RS" sz="74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obaveze</a:t>
            </a:r>
            <a:r>
              <a:rPr lang="sr-Latn-RS" sz="7400" dirty="0" smtClean="0">
                <a:solidFill>
                  <a:srgbClr val="002060"/>
                </a:solidFill>
                <a:latin typeface="Times New Roman" pitchFamily="18" charset="0"/>
              </a:rPr>
              <a:t> i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odgovornosti</a:t>
            </a:r>
            <a:r>
              <a:rPr lang="sr-Latn-RS" sz="74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7400" dirty="0" smtClean="0">
                <a:solidFill>
                  <a:srgbClr val="C00000"/>
                </a:solidFill>
                <a:latin typeface="Times New Roman" pitchFamily="18" charset="0"/>
              </a:rPr>
              <a:t>iz radnog odnosa</a:t>
            </a:r>
            <a:r>
              <a:rPr lang="sr-Latn-RS" sz="7400" dirty="0" smtClean="0">
                <a:latin typeface="Times New Roman" pitchFamily="18" charset="0"/>
              </a:rPr>
              <a:t>, odnosno po osnovu rada u </a:t>
            </a:r>
            <a:r>
              <a:rPr lang="sr-Latn-RS" sz="7400" dirty="0" smtClean="0">
                <a:solidFill>
                  <a:srgbClr val="C00000"/>
                </a:solidFill>
                <a:latin typeface="Times New Roman" pitchFamily="18" charset="0"/>
              </a:rPr>
              <a:t>skladu sa retifikovanim </a:t>
            </a:r>
            <a:r>
              <a:rPr lang="sr-Latn-RS" sz="7400" dirty="0" smtClean="0">
                <a:latin typeface="Times New Roman" pitchFamily="18" charset="0"/>
              </a:rPr>
              <a:t>međunarodnim </a:t>
            </a:r>
            <a:r>
              <a:rPr lang="sr-Latn-RS" sz="7400" dirty="0" smtClean="0">
                <a:solidFill>
                  <a:srgbClr val="C00000"/>
                </a:solidFill>
                <a:latin typeface="Times New Roman" pitchFamily="18" charset="0"/>
              </a:rPr>
              <a:t>konvencijama</a:t>
            </a:r>
            <a:r>
              <a:rPr lang="sr-Latn-RS" sz="7400" dirty="0" smtClean="0">
                <a:latin typeface="Times New Roman" pitchFamily="18" charset="0"/>
              </a:rPr>
              <a:t>.</a:t>
            </a:r>
          </a:p>
          <a:p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Kolektivni ugovori </a:t>
            </a:r>
            <a:r>
              <a:rPr lang="sr-Latn-RS" sz="7400" dirty="0">
                <a:latin typeface="Times New Roman" pitchFamily="18" charset="0"/>
              </a:rPr>
              <a:t>uređuju </a:t>
            </a:r>
            <a:r>
              <a:rPr lang="sr-Latn-RS" sz="7400" b="1" dirty="0">
                <a:solidFill>
                  <a:srgbClr val="002060"/>
                </a:solidFill>
                <a:latin typeface="Times New Roman" pitchFamily="18" charset="0"/>
              </a:rPr>
              <a:t>prava, obaveze</a:t>
            </a:r>
            <a:r>
              <a:rPr lang="sr-Latn-RS" sz="7400" dirty="0">
                <a:solidFill>
                  <a:srgbClr val="002060"/>
                </a:solidFill>
                <a:latin typeface="Times New Roman" pitchFamily="18" charset="0"/>
              </a:rPr>
              <a:t> i </a:t>
            </a:r>
            <a:r>
              <a:rPr lang="sr-Latn-RS" sz="7400" b="1" dirty="0">
                <a:solidFill>
                  <a:srgbClr val="002060"/>
                </a:solidFill>
                <a:latin typeface="Times New Roman" pitchFamily="18" charset="0"/>
              </a:rPr>
              <a:t>odgovornosti</a:t>
            </a:r>
            <a:r>
              <a:rPr lang="sr-Latn-RS" sz="7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sr-Latn-RS" sz="7400" dirty="0">
                <a:latin typeface="Times New Roman" pitchFamily="18" charset="0"/>
              </a:rPr>
              <a:t>iz radnog </a:t>
            </a:r>
            <a:r>
              <a:rPr lang="sr-Latn-RS" sz="7400" dirty="0" smtClean="0">
                <a:latin typeface="Times New Roman" pitchFamily="18" charset="0"/>
              </a:rPr>
              <a:t>odnosa, ali i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međusobni odnos </a:t>
            </a:r>
            <a:r>
              <a:rPr lang="sr-Latn-RS" sz="7400" dirty="0" smtClean="0">
                <a:latin typeface="Times New Roman" pitchFamily="18" charset="0"/>
              </a:rPr>
              <a:t>učesnika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kolektivnog ugovora</a:t>
            </a:r>
            <a:r>
              <a:rPr lang="sr-Latn-RS" sz="7400" dirty="0" smtClean="0">
                <a:latin typeface="Times New Roman" pitchFamily="18" charset="0"/>
              </a:rPr>
              <a:t>.</a:t>
            </a:r>
          </a:p>
          <a:p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Posebni i opšti kolektivni </a:t>
            </a:r>
            <a:r>
              <a:rPr lang="sr-Latn-RS" sz="7400" dirty="0" smtClean="0">
                <a:latin typeface="Times New Roman" pitchFamily="18" charset="0"/>
              </a:rPr>
              <a:t>ugovori moraju biti u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skladu</a:t>
            </a:r>
            <a:r>
              <a:rPr lang="sr-Latn-RS" sz="7400" dirty="0" smtClean="0">
                <a:latin typeface="Times New Roman" pitchFamily="18" charset="0"/>
              </a:rPr>
              <a:t> sa zakonom.</a:t>
            </a:r>
          </a:p>
          <a:p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Pravilnik o radu </a:t>
            </a:r>
            <a:r>
              <a:rPr lang="sr-Latn-RS" sz="7400" dirty="0" smtClean="0">
                <a:latin typeface="Times New Roman" pitchFamily="18" charset="0"/>
              </a:rPr>
              <a:t>donose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nadležni organi</a:t>
            </a:r>
            <a:r>
              <a:rPr lang="sr-Latn-RS" sz="7400" dirty="0" smtClean="0">
                <a:latin typeface="Times New Roman" pitchFamily="18" charset="0"/>
              </a:rPr>
              <a:t>, kod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pslodavca</a:t>
            </a:r>
            <a:r>
              <a:rPr lang="sr-Latn-RS" sz="7400" dirty="0" smtClean="0">
                <a:latin typeface="Times New Roman" pitchFamily="18" charset="0"/>
              </a:rPr>
              <a:t> u skladu sa zakonom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ovlašćena</a:t>
            </a:r>
            <a:r>
              <a:rPr lang="sr-Latn-RS" sz="7400" dirty="0" smtClean="0">
                <a:latin typeface="Times New Roman" pitchFamily="18" charset="0"/>
              </a:rPr>
              <a:t> lica kada </a:t>
            </a:r>
            <a:r>
              <a:rPr lang="sr-Latn-RS" sz="7400" b="1" dirty="0" smtClean="0">
                <a:solidFill>
                  <a:srgbClr val="002060"/>
                </a:solidFill>
                <a:latin typeface="Times New Roman" pitchFamily="18" charset="0"/>
              </a:rPr>
              <a:t>poslodavac nema </a:t>
            </a:r>
            <a:r>
              <a:rPr lang="sr-Latn-RS" sz="7400" dirty="0" smtClean="0">
                <a:latin typeface="Times New Roman" pitchFamily="18" charset="0"/>
              </a:rPr>
              <a:t>svojstvo pravnog lica</a:t>
            </a:r>
            <a:r>
              <a:rPr lang="sr-Latn-RS" sz="6800" dirty="0" smtClean="0">
                <a:latin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 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609600" y="5334000"/>
            <a:ext cx="81915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EVROPSKI SUD ZA LJUDSKA PRAVA NAJVEĆI BROJ PRESUDA </a:t>
            </a:r>
            <a:r>
              <a:rPr lang="vi-V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DONETIH POTIV SRBIJE ODNOSIO SE </a:t>
            </a:r>
            <a:r>
              <a:rPr lang="vi-VN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  DUŽINU SUĐENJA TKZ. SUĐENJE U „RAZUMNOM ROKU“</a:t>
            </a:r>
            <a:endParaRPr lang="sr-Latn-RS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6709</TotalTime>
  <Words>1771</Words>
  <Application>Microsoft Office PowerPoint</Application>
  <PresentationFormat>On-screen Show (4:3)</PresentationFormat>
  <Paragraphs>229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PREZENTACIJA</vt:lpstr>
      <vt:lpstr> LJUDSKA PRAVA: PRAVO NA PRAVEDNE I POVOLJNE USLOVE RADA   </vt:lpstr>
      <vt:lpstr>PRAVO NA PRAVEDNE I POVOLJNE USLOVE RADA JE PRAVO NA:</vt:lpstr>
      <vt:lpstr>MEĐUNARODNI PAKT O EKONOMSKIM, SOCIJALNIM I KULTURNIM PRAVIMA</vt:lpstr>
      <vt:lpstr>MEĐUNARODNA ORGANIZACIJA RADA -MOR</vt:lpstr>
      <vt:lpstr>Slide 6</vt:lpstr>
      <vt:lpstr>EVROPSKI SUD I EVROPSKA KONVENCIJA O LJUDSKIM PRAVIMA</vt:lpstr>
      <vt:lpstr>PRAVNE PRETPOSTAVKE U R. SRBIJI</vt:lpstr>
      <vt:lpstr>ZAKONSKA REGULATIVA-R. SRBIJA</vt:lpstr>
      <vt:lpstr>PRAVO NA PRAVEDNE I POVOLJNE USLOVE RADA</vt:lpstr>
      <vt:lpstr>Učeešće prihoda od rada u ukupnim prihodima domaćinstva i odnos zarade i potrošačke korpe:</vt:lpstr>
      <vt:lpstr>PRAVO NA PRAVEDNE I POVOLJNE USLOVE RADA</vt:lpstr>
      <vt:lpstr>PRAVO NA PRAVEDNE I POVOLJNE  USLOVE RADA </vt:lpstr>
      <vt:lpstr>PRAVO NA PRAVEDNE I POVOLJNE USLOVE RADA</vt:lpstr>
      <vt:lpstr>PRAVO NA PRAVEDNE I POVOLJNE USLOVE RADA: ŠTRAJK</vt:lpstr>
      <vt:lpstr>PRAVO NA PRAVEDNE I POVOLJNE USLOVE RADA: ISPLATA PENZIJA</vt:lpstr>
      <vt:lpstr>OSTVARIVANJE PRAVA ZAPOSLENIH</vt:lpstr>
      <vt:lpstr>PRAVO NA RAD I POVLJNE USLOVE RADA U PRAKSI</vt:lpstr>
      <vt:lpstr>OPŠTA OCENA ZAKONSKIH REŠENJA  U R. SRBIJI</vt:lpstr>
      <vt:lpstr>VREME PANDEMIJE</vt:lpstr>
      <vt:lpstr>UPOZNAJTE SVOJA PRAVA KAKO BI STE SE ZAŠTITILI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</dc:title>
  <dc:creator>User</dc:creator>
  <cp:lastModifiedBy>Biljana Đorđević</cp:lastModifiedBy>
  <cp:revision>736</cp:revision>
  <dcterms:created xsi:type="dcterms:W3CDTF">2006-08-16T00:00:00Z</dcterms:created>
  <dcterms:modified xsi:type="dcterms:W3CDTF">2020-04-08T11:02:48Z</dcterms:modified>
</cp:coreProperties>
</file>