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1" r:id="rId9"/>
    <p:sldId id="259" r:id="rId10"/>
    <p:sldId id="260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2C8E5-7B12-4AD2-9749-4149E267D674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5737D-474B-44B3-BC35-5F2315CE4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75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D9E1-2F3D-4AFF-B0FD-C21E7786A0D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44340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E056-3515-474E-A898-20B553A7C1CB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78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7951-332E-40E8-AEEF-AEBC727D69D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46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C9EF-F0B3-42D8-A58A-2B65862546F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02760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122B-6006-4F0F-B547-402BC4CC241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189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4BA3-60BD-49DE-ADE8-A66230F6DAE9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951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E95F-CA01-4F99-BD65-28BDA6FA4F7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5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354F-4EB4-4463-A472-B0FC8ECB1BF7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535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866C-11A8-4B4E-A489-8B07E4D7A6E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09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64CE-145B-430F-ACE4-20706A47059A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74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3659F-3B5D-4876-A8A6-8E9BA78E536F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69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39A9-BF2E-4CC7-AF58-211E8FE4F8F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85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05C3-ECDD-4CB7-B154-95115368B041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B008-03C1-413B-BF20-A95C72D2DA4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72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82F4-0273-4DF1-BA4B-26428E316CF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6747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C029-E5C0-450B-83A7-A00FB9F3E337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98938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EAB7-EB27-44A7-AFE7-B078B07FA5CC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28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1806-19FE-469C-B03F-DFAFAF4B3DB2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 Član 13. Evropske konvencije za zaštitu ljuskih prava i osnovnih sloboda- Pravo na delotvorni pravni lek: „Svako kome su povređena prava i slobode predviđeni u ovoj Konvenciji ima pravo na delotvoran pravni lek pred nacionalnim vlastima, bez obzira jesu li povredu izvršila lica koja su postupala u službenom svojstvu.“ 5 Član 14. Evropske konvencije za zaštitu ljudskih prava i osnovnih sloboda- Zabrana diskriminacije: 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8560-16B8-40EB-AB9D-023A628B9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44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h.wikipedia.org/wiki/Izbori" TargetMode="External"/><Relationship Id="rId2" Type="http://schemas.openxmlformats.org/officeDocument/2006/relationships/hyperlink" Target="https://sh.wikipedia.org/wiki/Prav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h.wikipedia.org/wiki/Ustav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h.wikipedia.org/w/index.php?title=Neposredni_izbori&amp;action=edit&amp;redlink=1" TargetMode="External"/><Relationship Id="rId3" Type="http://schemas.openxmlformats.org/officeDocument/2006/relationships/hyperlink" Target="https://sh.wikipedia.org/w/index.php?title=Op%C4%87e_bira%C4%8Dko_pravo&amp;action=edit&amp;redlink=1" TargetMode="External"/><Relationship Id="rId7" Type="http://schemas.openxmlformats.org/officeDocument/2006/relationships/hyperlink" Target="https://sh.wikipedia.org/wiki/Pasivno_bira%C4%8Dko_pravo" TargetMode="External"/><Relationship Id="rId2" Type="http://schemas.openxmlformats.org/officeDocument/2006/relationships/hyperlink" Target="https://sh.wikipedia.org/wiki/Aktivno_bira%C4%8Dko_pra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.wikipedia.org/w/index.php?title=Nejednako_bira%C4%8Dko_pravo&amp;action=edit&amp;redlink=1" TargetMode="External"/><Relationship Id="rId11" Type="http://schemas.openxmlformats.org/officeDocument/2006/relationships/hyperlink" Target="https://sh.wikipedia.org/wiki/Tajno_glasanje" TargetMode="External"/><Relationship Id="rId5" Type="http://schemas.openxmlformats.org/officeDocument/2006/relationships/hyperlink" Target="https://sh.wikipedia.org/w/index.php?title=Jednako_bira%C4%8Dko_pravo&amp;action=edit&amp;redlink=1" TargetMode="External"/><Relationship Id="rId10" Type="http://schemas.openxmlformats.org/officeDocument/2006/relationships/hyperlink" Target="https://sh.wikipedia.org/wiki/Javno_glasanje" TargetMode="External"/><Relationship Id="rId4" Type="http://schemas.openxmlformats.org/officeDocument/2006/relationships/hyperlink" Target="https://sh.wikipedia.org/wiki/Ograni%C4%8Deno_bira%C4%8Dko_pravo" TargetMode="External"/><Relationship Id="rId9" Type="http://schemas.openxmlformats.org/officeDocument/2006/relationships/hyperlink" Target="https://sh.wikipedia.org/wiki/Posredni_izbor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07" y="273559"/>
            <a:ext cx="9370422" cy="3328479"/>
          </a:xfrm>
        </p:spPr>
        <p:txBody>
          <a:bodyPr/>
          <a:lstStyle/>
          <a:p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Izborno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pravo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I 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politi</a:t>
            </a:r>
            <a:r>
              <a:rPr lang="sr-Latn-R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čka participacija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2903" y="5282792"/>
            <a:ext cx="8114788" cy="935128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Marina Šabić 852/17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88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87" y="1455938"/>
            <a:ext cx="12067713" cy="6625196"/>
          </a:xfrm>
        </p:spPr>
        <p:txBody>
          <a:bodyPr>
            <a:normAutofit/>
          </a:bodyPr>
          <a:lstStyle/>
          <a:p>
            <a:r>
              <a:rPr lang="en-US" sz="2300" dirty="0" err="1">
                <a:effectLst/>
              </a:rPr>
              <a:t>Osim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prava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bira</a:t>
            </a:r>
            <a:r>
              <a:rPr lang="en-US" sz="2300" dirty="0">
                <a:effectLst/>
              </a:rPr>
              <a:t>, PGP</a:t>
            </a:r>
            <a:r>
              <a:rPr lang="sr-Latn-RS" sz="2300" dirty="0">
                <a:effectLst/>
              </a:rPr>
              <a:t> (Međunarodni pakt o građanskim i političkim pravima)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EKPS</a:t>
            </a:r>
            <a:r>
              <a:rPr lang="sr-Latn-RS" sz="2300" dirty="0">
                <a:effectLst/>
              </a:rPr>
              <a:t> (Evropska konvencija za zaštitu ljudskih prava i osnovnih sloboda)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priznaju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građana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budu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birani</a:t>
            </a:r>
            <a:r>
              <a:rPr lang="en-US" sz="2300" dirty="0">
                <a:effectLst/>
              </a:rPr>
              <a:t>. Ova </a:t>
            </a:r>
            <a:r>
              <a:rPr lang="en-US" sz="2300" dirty="0" err="1">
                <a:effectLst/>
              </a:rPr>
              <a:t>prava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mogu</a:t>
            </a:r>
            <a:r>
              <a:rPr lang="en-US" sz="2300" dirty="0">
                <a:effectLst/>
              </a:rPr>
              <a:t> se </a:t>
            </a:r>
            <a:r>
              <a:rPr lang="en-US" sz="2300" dirty="0" err="1">
                <a:effectLst/>
              </a:rPr>
              <a:t>ograničiti</a:t>
            </a:r>
            <a:r>
              <a:rPr lang="en-US" sz="2300" dirty="0">
                <a:effectLst/>
              </a:rPr>
              <a:t>. PGP </a:t>
            </a:r>
            <a:r>
              <a:rPr lang="en-US" sz="2300" dirty="0" err="1">
                <a:effectLst/>
              </a:rPr>
              <a:t>zahteva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ograničenja</a:t>
            </a:r>
            <a:r>
              <a:rPr lang="en-US" sz="2300" dirty="0">
                <a:effectLst/>
              </a:rPr>
              <a:t> ne </a:t>
            </a:r>
            <a:r>
              <a:rPr lang="en-US" sz="2300" dirty="0" err="1">
                <a:effectLst/>
              </a:rPr>
              <a:t>mogu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biti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neosnovana</a:t>
            </a:r>
            <a:r>
              <a:rPr lang="en-US" sz="2300" dirty="0">
                <a:effectLst/>
              </a:rPr>
              <a:t>, a </a:t>
            </a:r>
            <a:r>
              <a:rPr lang="en-US" sz="2300" dirty="0" err="1">
                <a:effectLst/>
              </a:rPr>
              <a:t>prema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praksi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Evropskog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suda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građana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budu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birani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može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biti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podvrgnuto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kvalifikacionim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zahtevima</a:t>
            </a:r>
            <a:r>
              <a:rPr lang="en-US" sz="2300" dirty="0">
                <a:effectLst/>
              </a:rPr>
              <a:t>, </a:t>
            </a:r>
            <a:r>
              <a:rPr lang="en-US" sz="2300" dirty="0" err="1">
                <a:effectLst/>
              </a:rPr>
              <a:t>ako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oni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nisu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diskriminatorni</a:t>
            </a:r>
            <a:r>
              <a:rPr lang="en-US" sz="2300" dirty="0">
                <a:effectLst/>
              </a:rPr>
              <a:t>.</a:t>
            </a:r>
            <a:r>
              <a:rPr lang="en-US" sz="2300" dirty="0"/>
              <a:t> </a:t>
            </a:r>
            <a:endParaRPr lang="sr-Latn-RS" sz="2300" dirty="0"/>
          </a:p>
          <a:p>
            <a:r>
              <a:rPr lang="en-US" sz="2300" dirty="0" err="1">
                <a:effectLst/>
              </a:rPr>
              <a:t>Ustav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Srbije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proklamuje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narodnu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suverenost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opšte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jednako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biračko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pravo</a:t>
            </a:r>
            <a:r>
              <a:rPr lang="en-US" sz="2300" dirty="0">
                <a:effectLst/>
              </a:rPr>
              <a:t/>
            </a:r>
            <a:br>
              <a:rPr lang="en-US" sz="2300" dirty="0">
                <a:effectLst/>
              </a:rPr>
            </a:br>
            <a:r>
              <a:rPr lang="en-US" sz="2300" dirty="0">
                <a:effectLst/>
              </a:rPr>
              <a:t>(</a:t>
            </a:r>
            <a:r>
              <a:rPr lang="en-US" sz="2300" dirty="0" err="1">
                <a:effectLst/>
              </a:rPr>
              <a:t>čl</a:t>
            </a:r>
            <a:r>
              <a:rPr lang="en-US" sz="2300" dirty="0">
                <a:effectLst/>
              </a:rPr>
              <a:t>. 2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52). </a:t>
            </a:r>
            <a:r>
              <a:rPr lang="en-US" sz="2300" dirty="0" err="1">
                <a:effectLst/>
              </a:rPr>
              <a:t>Građanin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koji</a:t>
            </a:r>
            <a:r>
              <a:rPr lang="en-US" sz="2300" dirty="0">
                <a:effectLst/>
              </a:rPr>
              <a:t> je </a:t>
            </a:r>
            <a:r>
              <a:rPr lang="en-US" sz="2300" dirty="0" err="1">
                <a:effectLst/>
              </a:rPr>
              <a:t>navršio</a:t>
            </a:r>
            <a:r>
              <a:rPr lang="en-US" sz="2300" dirty="0">
                <a:effectLst/>
              </a:rPr>
              <a:t> 18 </a:t>
            </a:r>
            <a:r>
              <a:rPr lang="en-US" sz="2300" dirty="0" err="1">
                <a:effectLst/>
              </a:rPr>
              <a:t>godina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života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ima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poslovnu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sposobnost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ima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pravo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bira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da </a:t>
            </a:r>
            <a:r>
              <a:rPr lang="en-US" sz="2300" dirty="0" err="1">
                <a:effectLst/>
              </a:rPr>
              <a:t>bude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biran</a:t>
            </a:r>
            <a:r>
              <a:rPr lang="en-US" sz="2300" dirty="0">
                <a:effectLst/>
              </a:rPr>
              <a:t> u </a:t>
            </a:r>
            <a:r>
              <a:rPr lang="en-US" sz="2300" dirty="0" err="1">
                <a:effectLst/>
              </a:rPr>
              <a:t>državne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organe</a:t>
            </a:r>
            <a:r>
              <a:rPr lang="en-US" sz="2300" dirty="0">
                <a:effectLst/>
              </a:rPr>
              <a:t> (</a:t>
            </a:r>
            <a:r>
              <a:rPr lang="en-US" sz="2300" dirty="0" err="1">
                <a:effectLst/>
              </a:rPr>
              <a:t>čl</a:t>
            </a:r>
            <a:r>
              <a:rPr lang="en-US" sz="2300" dirty="0">
                <a:effectLst/>
              </a:rPr>
              <a:t>. 52, </a:t>
            </a:r>
            <a:r>
              <a:rPr lang="en-US" sz="2300" dirty="0" err="1">
                <a:effectLst/>
              </a:rPr>
              <a:t>st.</a:t>
            </a:r>
            <a:r>
              <a:rPr lang="en-US" sz="2300" dirty="0">
                <a:effectLst/>
              </a:rPr>
              <a:t> 1). </a:t>
            </a:r>
            <a:r>
              <a:rPr lang="en-US" sz="2300" dirty="0" err="1">
                <a:effectLst/>
              </a:rPr>
              <a:t>Izbori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su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slobodni</a:t>
            </a:r>
            <a:r>
              <a:rPr lang="en-US" sz="2300" dirty="0">
                <a:effectLst/>
              </a:rPr>
              <a:t> I </a:t>
            </a:r>
            <a:r>
              <a:rPr lang="en-US" sz="2300" dirty="0" err="1">
                <a:effectLst/>
              </a:rPr>
              <a:t>neposredni</a:t>
            </a:r>
            <a:r>
              <a:rPr lang="en-US" sz="2300" dirty="0">
                <a:effectLst/>
              </a:rPr>
              <a:t> a </a:t>
            </a:r>
            <a:r>
              <a:rPr lang="en-US" sz="2300" dirty="0" err="1">
                <a:effectLst/>
              </a:rPr>
              <a:t>glasanje</a:t>
            </a:r>
            <a:r>
              <a:rPr lang="en-US" sz="2300" dirty="0">
                <a:effectLst/>
              </a:rPr>
              <a:t> je </a:t>
            </a:r>
            <a:r>
              <a:rPr lang="en-US" sz="2300" dirty="0" err="1">
                <a:effectLst/>
              </a:rPr>
              <a:t>tajno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lično</a:t>
            </a:r>
            <a:r>
              <a:rPr lang="en-US" sz="2300" dirty="0">
                <a:effectLst/>
              </a:rPr>
              <a:t> (</a:t>
            </a:r>
            <a:r>
              <a:rPr lang="en-US" sz="2300" dirty="0" err="1">
                <a:effectLst/>
              </a:rPr>
              <a:t>čl</a:t>
            </a:r>
            <a:r>
              <a:rPr lang="en-US" sz="2300" dirty="0">
                <a:effectLst/>
              </a:rPr>
              <a:t>. 52). </a:t>
            </a:r>
            <a:r>
              <a:rPr lang="en-US" sz="2300" dirty="0" err="1">
                <a:effectLst/>
              </a:rPr>
              <a:t>Ustav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takođe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garantuje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pravo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građana</a:t>
            </a:r>
            <a:r>
              <a:rPr lang="en-US" sz="2300" dirty="0">
                <a:effectLst/>
              </a:rPr>
              <a:t> da „pod </a:t>
            </a:r>
            <a:r>
              <a:rPr lang="en-US" sz="2300" dirty="0" err="1">
                <a:effectLst/>
              </a:rPr>
              <a:t>jednakim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uslovima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stupaju</a:t>
            </a:r>
            <a:r>
              <a:rPr lang="en-US" sz="2300" dirty="0">
                <a:effectLst/>
              </a:rPr>
              <a:t> u </a:t>
            </a:r>
            <a:r>
              <a:rPr lang="en-US" sz="2300" dirty="0" err="1">
                <a:effectLst/>
              </a:rPr>
              <a:t>javne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službe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i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na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javne</a:t>
            </a:r>
            <a:r>
              <a:rPr lang="en-US" sz="2300" dirty="0">
                <a:effectLst/>
              </a:rPr>
              <a:t> </a:t>
            </a:r>
            <a:r>
              <a:rPr lang="en-US" sz="2300" dirty="0" err="1">
                <a:effectLst/>
              </a:rPr>
              <a:t>funkcije</a:t>
            </a:r>
            <a:r>
              <a:rPr lang="en-US" sz="2300" dirty="0">
                <a:effectLst/>
              </a:rPr>
              <a:t>“ (</a:t>
            </a:r>
            <a:r>
              <a:rPr lang="en-US" sz="2300" dirty="0" err="1">
                <a:effectLst/>
              </a:rPr>
              <a:t>čl</a:t>
            </a:r>
            <a:r>
              <a:rPr lang="en-US" sz="2300" dirty="0">
                <a:effectLst/>
              </a:rPr>
              <a:t>. 53)</a:t>
            </a:r>
            <a:r>
              <a:rPr lang="sr-Latn-RS" sz="2300" dirty="0">
                <a:effectLst/>
              </a:rPr>
              <a:t>.</a:t>
            </a:r>
            <a:r>
              <a:rPr lang="sr-Latn-RS" sz="2300" baseline="30000" dirty="0">
                <a:effectLst/>
              </a:rPr>
              <a:t>2</a:t>
            </a:r>
            <a:r>
              <a:rPr lang="en-US" sz="2300" dirty="0"/>
              <a:t/>
            </a:r>
            <a:br>
              <a:rPr lang="en-US" sz="2300" dirty="0"/>
            </a:br>
            <a:endParaRPr lang="sr-Latn-RS" sz="23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D1A1A9F-0E0F-4C92-8283-ADA2C52C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76" y="283831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sr-Latn-RS" sz="4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Izborna prava i građanska participacija u srbiji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8FA9800-22B8-4F79-80A4-D05BA0B7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20" y="6143347"/>
            <a:ext cx="11141475" cy="344750"/>
          </a:xfrm>
        </p:spPr>
        <p:txBody>
          <a:bodyPr/>
          <a:lstStyle/>
          <a:p>
            <a:r>
              <a:rPr lang="en-US" sz="1200" b="1" dirty="0"/>
              <a:t>2</a:t>
            </a:r>
            <a:r>
              <a:rPr lang="en-US" sz="1200" dirty="0"/>
              <a:t> L</a:t>
            </a:r>
            <a:r>
              <a:rPr lang="sr-Latn-RS" sz="1200" dirty="0"/>
              <a:t>j</a:t>
            </a:r>
            <a:r>
              <a:rPr lang="en-US" sz="1200" dirty="0" err="1"/>
              <a:t>udska</a:t>
            </a:r>
            <a:r>
              <a:rPr lang="en-US" sz="1200" dirty="0"/>
              <a:t> </a:t>
            </a:r>
            <a:r>
              <a:rPr lang="en-US" sz="1200" dirty="0" err="1"/>
              <a:t>prava</a:t>
            </a:r>
            <a:r>
              <a:rPr lang="en-US" sz="1200" dirty="0"/>
              <a:t> u </a:t>
            </a:r>
            <a:r>
              <a:rPr lang="en-US" sz="1200" dirty="0" err="1"/>
              <a:t>Srbiji</a:t>
            </a:r>
            <a:r>
              <a:rPr lang="en-US" sz="1200" dirty="0"/>
              <a:t> 2018: </a:t>
            </a:r>
            <a:r>
              <a:rPr lang="en-US" sz="1200" dirty="0" err="1"/>
              <a:t>pravo</a:t>
            </a:r>
            <a:r>
              <a:rPr lang="en-US" sz="1200" dirty="0"/>
              <a:t>, </a:t>
            </a:r>
            <a:r>
              <a:rPr lang="en-US" sz="1200" dirty="0" err="1"/>
              <a:t>praksa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međunarodni</a:t>
            </a:r>
            <a:r>
              <a:rPr lang="en-US" sz="1200" dirty="0"/>
              <a:t> </a:t>
            </a:r>
            <a:r>
              <a:rPr lang="en-US" sz="1200" dirty="0" err="1"/>
              <a:t>standardi</a:t>
            </a:r>
            <a:r>
              <a:rPr lang="en-US" sz="1200" dirty="0"/>
              <a:t> </a:t>
            </a:r>
            <a:r>
              <a:rPr lang="en-US" sz="1200" dirty="0" err="1"/>
              <a:t>ljudskih</a:t>
            </a:r>
            <a:r>
              <a:rPr lang="en-US" sz="1200" dirty="0"/>
              <a:t> </a:t>
            </a:r>
            <a:r>
              <a:rPr lang="en-US" sz="1200" dirty="0" err="1"/>
              <a:t>prava</a:t>
            </a:r>
            <a:r>
              <a:rPr lang="en-US" sz="1200" dirty="0"/>
              <a:t>, </a:t>
            </a:r>
            <a:r>
              <a:rPr lang="en-US" sz="1200" dirty="0" err="1"/>
              <a:t>urednik</a:t>
            </a:r>
            <a:r>
              <a:rPr lang="en-US" sz="1200" dirty="0"/>
              <a:t> Vesna </a:t>
            </a:r>
            <a:r>
              <a:rPr lang="en-US" sz="1200" dirty="0" err="1"/>
              <a:t>Petrović</a:t>
            </a:r>
            <a:r>
              <a:rPr lang="en-US" sz="1200" dirty="0"/>
              <a:t>, 2019 (Beograd: </a:t>
            </a:r>
            <a:r>
              <a:rPr lang="en-US" sz="1200" dirty="0" err="1"/>
              <a:t>Dosije</a:t>
            </a:r>
            <a:r>
              <a:rPr lang="en-US" sz="1200" dirty="0"/>
              <a:t> studio), 131. str.</a:t>
            </a:r>
          </a:p>
        </p:txBody>
      </p:sp>
    </p:spTree>
    <p:extLst>
      <p:ext uri="{BB962C8B-B14F-4D97-AF65-F5344CB8AC3E}">
        <p14:creationId xmlns:p14="http://schemas.microsoft.com/office/powerpoint/2010/main" xmlns="" val="276251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CBF4AA-5632-41DF-8C87-12DC63B5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11753"/>
            <a:ext cx="11052699" cy="617885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mnogobrojne</a:t>
            </a:r>
            <a:r>
              <a:rPr lang="en-US" dirty="0"/>
              <a:t> </a:t>
            </a:r>
            <a:r>
              <a:rPr lang="en-US" dirty="0" err="1"/>
              <a:t>primedbe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RS" dirty="0"/>
              <a:t>zbornih zakona kojima se o</a:t>
            </a:r>
            <a:r>
              <a:rPr lang="sr-Latn-RS" dirty="0">
                <a:effectLst/>
              </a:rPr>
              <a:t>graničavaju izborna prava građana, zbog čega postoji saglasnost o potrebi promena izbornih zakona.</a:t>
            </a:r>
            <a:endParaRPr lang="en-U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dirty="0">
                <a:effectLst/>
              </a:rPr>
              <a:t>Najčešće su primedbe na: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Odredbe koje predviđaju da su organi odgovorni za sprovođenje izbora odgovorni organu koji ih je imenovao. </a:t>
            </a:r>
            <a:r>
              <a:rPr lang="en-US" dirty="0" err="1">
                <a:effectLst/>
              </a:rPr>
              <a:t>Kako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članove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opštinskih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izbornih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komisija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imenuje</a:t>
            </a:r>
            <a:r>
              <a:rPr lang="sr-Latn-RS" dirty="0">
                <a:effectLst/>
              </a:rPr>
              <a:t> skupština opštine, a s obzirom na učešće političkih stranaka u njoj, dolazi do odlučivanja po političkoj liniji.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Pravna zaštita u izbornom procesu obezbeđuje se prigovorom Republičkoj izbornoj komisiji u roku od 24 do 48 sati po nastaloj nepravilnosti, što je veoma kratak rok.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Kratak rok predstavlja problem i kod odluka sudova na žalbe protiv rešenja izbornih komisija.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Najčešće i najveće su primedbe na neuređenost biračkih spiskova (na njima se nalaze lica koja su preminula ili odjavila svoje mesto boravka) kao i na nemogućnost uvida u jedinstveni birački spisak (iako je javnost biračkih spiskova garantovana zakonom).</a:t>
            </a:r>
            <a:r>
              <a:rPr lang="sr-Latn-RS" baseline="30000" dirty="0">
                <a:effectLst/>
              </a:rPr>
              <a:t>3</a:t>
            </a:r>
            <a:endParaRPr lang="en-US" baseline="30000" dirty="0">
              <a:effectLst/>
            </a:endParaRP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A7E08F-7111-434E-831B-671DB614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418" y="6208049"/>
            <a:ext cx="11146216" cy="365125"/>
          </a:xfrm>
        </p:spPr>
        <p:txBody>
          <a:bodyPr/>
          <a:lstStyle/>
          <a:p>
            <a:r>
              <a:rPr lang="sr-Latn-RS" sz="1200" b="1" dirty="0"/>
              <a:t>3</a:t>
            </a:r>
            <a:r>
              <a:rPr lang="en-US" sz="1200" dirty="0"/>
              <a:t> </a:t>
            </a:r>
            <a:r>
              <a:rPr lang="en-US" sz="1200" dirty="0" err="1"/>
              <a:t>Ovo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samo</a:t>
            </a:r>
            <a:r>
              <a:rPr lang="en-US" sz="1200" dirty="0"/>
              <a:t> </a:t>
            </a:r>
            <a:r>
              <a:rPr lang="en-US" sz="1200" dirty="0" err="1"/>
              <a:t>neke</a:t>
            </a:r>
            <a:r>
              <a:rPr lang="en-US" sz="1200" dirty="0"/>
              <a:t> od </a:t>
            </a:r>
            <a:r>
              <a:rPr lang="en-US" sz="1200" dirty="0" err="1"/>
              <a:t>primedbi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odredbe</a:t>
            </a:r>
            <a:r>
              <a:rPr lang="en-US" sz="1200" dirty="0"/>
              <a:t> </a:t>
            </a:r>
            <a:r>
              <a:rPr lang="en-US" sz="1200" dirty="0" err="1"/>
              <a:t>izbornih</a:t>
            </a:r>
            <a:r>
              <a:rPr lang="en-US" sz="1200" dirty="0"/>
              <a:t> </a:t>
            </a:r>
            <a:r>
              <a:rPr lang="en-US" sz="1200" dirty="0" err="1"/>
              <a:t>zakona</a:t>
            </a:r>
            <a:r>
              <a:rPr lang="en-US" sz="1200" dirty="0"/>
              <a:t>, </a:t>
            </a:r>
            <a:r>
              <a:rPr lang="en-US" sz="1200" dirty="0" err="1"/>
              <a:t>navedene</a:t>
            </a:r>
            <a:r>
              <a:rPr lang="en-US" sz="1200" dirty="0"/>
              <a:t> u </a:t>
            </a:r>
            <a:r>
              <a:rPr lang="sr-Latn-RS" sz="1200" dirty="0"/>
              <a:t>k</a:t>
            </a:r>
            <a:r>
              <a:rPr lang="en-US" sz="1200" dirty="0" err="1"/>
              <a:t>atalogu</a:t>
            </a:r>
            <a:r>
              <a:rPr lang="en-US" sz="1200" dirty="0"/>
              <a:t> L</a:t>
            </a:r>
            <a:r>
              <a:rPr lang="sr-Latn-RS" sz="1200" dirty="0"/>
              <a:t>j</a:t>
            </a:r>
            <a:r>
              <a:rPr lang="en-US" sz="1200" dirty="0" err="1"/>
              <a:t>udska</a:t>
            </a:r>
            <a:r>
              <a:rPr lang="en-US" sz="1200" dirty="0"/>
              <a:t> </a:t>
            </a:r>
            <a:r>
              <a:rPr lang="en-US" sz="1200" dirty="0" err="1"/>
              <a:t>prava</a:t>
            </a:r>
            <a:r>
              <a:rPr lang="en-US" sz="1200" dirty="0"/>
              <a:t> u </a:t>
            </a:r>
            <a:r>
              <a:rPr lang="en-US" sz="1200" dirty="0" err="1"/>
              <a:t>Srbiji</a:t>
            </a:r>
            <a:r>
              <a:rPr lang="en-US" sz="1200" dirty="0"/>
              <a:t> 2018: </a:t>
            </a:r>
            <a:r>
              <a:rPr lang="en-US" sz="1200" dirty="0" err="1"/>
              <a:t>pravo</a:t>
            </a:r>
            <a:r>
              <a:rPr lang="en-US" sz="1200" dirty="0"/>
              <a:t>, </a:t>
            </a:r>
            <a:r>
              <a:rPr lang="en-US" sz="1200" dirty="0" err="1"/>
              <a:t>praksa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međunarodni</a:t>
            </a:r>
            <a:r>
              <a:rPr lang="en-US" sz="1200" dirty="0"/>
              <a:t> </a:t>
            </a:r>
            <a:r>
              <a:rPr lang="en-US" sz="1200" dirty="0" err="1"/>
              <a:t>standardi</a:t>
            </a:r>
            <a:r>
              <a:rPr lang="en-US" sz="1200" dirty="0"/>
              <a:t> </a:t>
            </a:r>
            <a:r>
              <a:rPr lang="en-US" sz="1200" dirty="0" err="1"/>
              <a:t>ljudskih</a:t>
            </a:r>
            <a:r>
              <a:rPr lang="en-US" sz="1200" dirty="0"/>
              <a:t> </a:t>
            </a:r>
            <a:r>
              <a:rPr lang="en-US" sz="1200" dirty="0" err="1"/>
              <a:t>prava</a:t>
            </a:r>
            <a:r>
              <a:rPr lang="en-US" sz="1200" dirty="0"/>
              <a:t>, </a:t>
            </a:r>
            <a:r>
              <a:rPr lang="en-US" sz="1200" dirty="0" err="1"/>
              <a:t>urednik</a:t>
            </a:r>
            <a:r>
              <a:rPr lang="en-US" sz="1200" dirty="0"/>
              <a:t> Vesna </a:t>
            </a:r>
            <a:r>
              <a:rPr lang="en-US" sz="1200" dirty="0" err="1"/>
              <a:t>Petrović</a:t>
            </a:r>
            <a:r>
              <a:rPr lang="en-US" sz="1200" dirty="0"/>
              <a:t>, 2019 (Beograd: </a:t>
            </a:r>
            <a:r>
              <a:rPr lang="en-US" sz="1200" dirty="0" err="1"/>
              <a:t>Dosije</a:t>
            </a:r>
            <a:r>
              <a:rPr lang="en-US" sz="1200" dirty="0"/>
              <a:t> studio), 132. str.</a:t>
            </a:r>
          </a:p>
        </p:txBody>
      </p:sp>
    </p:spTree>
    <p:extLst>
      <p:ext uri="{BB962C8B-B14F-4D97-AF65-F5344CB8AC3E}">
        <p14:creationId xmlns:p14="http://schemas.microsoft.com/office/powerpoint/2010/main" xmlns="" val="6081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0529A-679A-429E-8BC4-CB363D0E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Predmet paunović i milivojević protiv srbije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06293-32C3-4C06-88D9-4B4F5017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>
                <a:effectLst/>
              </a:rPr>
              <a:t>Predmet je formiran na osnovu predstavke protiv Republike Srbije koju su Sudu podnela prema članu 34. Konvencije za zaštitu ljudskih prava i osnovnih sloboda</a:t>
            </a:r>
            <a:r>
              <a:rPr lang="sr-Latn-RS" sz="2400" baseline="30000" dirty="0">
                <a:effectLst/>
              </a:rPr>
              <a:t>3</a:t>
            </a:r>
            <a:r>
              <a:rPr lang="sr-Latn-RS" sz="2400" dirty="0">
                <a:effectLst/>
              </a:rPr>
              <a:t> dva srpska državljanina, gospodin Goran Paunović i gospođa Ksenija Milivojević.</a:t>
            </a:r>
            <a:endParaRPr lang="en-US" sz="2400" dirty="0">
              <a:effectLst/>
            </a:endParaRPr>
          </a:p>
          <a:p>
            <a:r>
              <a:rPr lang="sr-Latn-RS" sz="2400" dirty="0">
                <a:effectLst/>
              </a:rPr>
              <a:t>Podnosioci predstavke su naveli da su lišeni prava da budu članovi Narodne skupštine Republike Srbije, pozivajuči se na član 6, 9, 10, 13. i 14.  Konvencije i član 3 Protokola broj 1 uz Konvenciju.</a:t>
            </a:r>
            <a:endParaRPr lang="en-US" sz="24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446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98C68D-D57B-430D-83C4-81E06D0F0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50920"/>
            <a:ext cx="11913833" cy="6707080"/>
          </a:xfrm>
        </p:spPr>
        <p:txBody>
          <a:bodyPr>
            <a:normAutofit fontScale="92500"/>
          </a:bodyPr>
          <a:lstStyle/>
          <a:p>
            <a:r>
              <a:rPr lang="sr-Latn-RS" sz="2400" dirty="0">
                <a:effectLst/>
              </a:rPr>
              <a:t>Podnosioci predstavke su 2003. godine izabrani ,po proporcionalnom sistemu zastupljenosti, za narodne poslanike političke stranke </a:t>
            </a:r>
            <a:r>
              <a:rPr lang="sr-Cyrl-RS" sz="2400" dirty="0">
                <a:effectLst/>
              </a:rPr>
              <a:t>Г17ПЛУС. </a:t>
            </a:r>
            <a:r>
              <a:rPr lang="sr-Latn-RS" sz="2400" dirty="0">
                <a:effectLst/>
              </a:rPr>
              <a:t>Pre izbora od svih kandidata, uključujući i podnosioce, njihove stranke tražile su da potpišu izjave o ostavkama, bez navođenja datuma („blanko ostavke“) i da ih predaju stranci, čime su ovlastili stranku da umesto njih imenuje druge kandidate, ukoliko to bude neophodno. </a:t>
            </a:r>
          </a:p>
          <a:p>
            <a:r>
              <a:rPr lang="sr-Latn-RS" sz="2400" dirty="0">
                <a:effectLst/>
              </a:rPr>
              <a:t>Nakon razlika u političkim stavovima između podnosilaca i njihove stranke, prvi podnosioc predstavke je 5. maja 2006. godine potpisao posebnu, zvaničnu izjavu da je njegova prethodna izjava o ostavci nevažeća i o tome obavestio </a:t>
            </a:r>
            <a:r>
              <a:rPr lang="en-US" sz="2400" dirty="0">
                <a:effectLst/>
              </a:rPr>
              <a:t>Г17ПЛУС I </a:t>
            </a:r>
            <a:r>
              <a:rPr lang="en-US" sz="2400" dirty="0" err="1">
                <a:effectLst/>
              </a:rPr>
              <a:t>predsednika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Narodne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skupštine</a:t>
            </a:r>
            <a:r>
              <a:rPr lang="en-US" sz="2400" dirty="0">
                <a:effectLst/>
              </a:rPr>
              <a:t> I </a:t>
            </a:r>
            <a:r>
              <a:rPr lang="en-US" sz="2400" dirty="0" err="1">
                <a:effectLst/>
              </a:rPr>
              <a:t>objavio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ih</a:t>
            </a:r>
            <a:r>
              <a:rPr lang="en-US" sz="2400" dirty="0">
                <a:effectLst/>
              </a:rPr>
              <a:t> u </a:t>
            </a:r>
            <a:r>
              <a:rPr lang="en-US" sz="2400" dirty="0" err="1">
                <a:effectLst/>
              </a:rPr>
              <a:t>javnosti</a:t>
            </a:r>
            <a:r>
              <a:rPr lang="en-US" sz="2400" dirty="0">
                <a:effectLst/>
              </a:rPr>
              <a:t>. </a:t>
            </a:r>
            <a:endParaRPr lang="sr-Latn-RS" sz="2400" dirty="0">
              <a:effectLst/>
            </a:endParaRPr>
          </a:p>
          <a:p>
            <a:r>
              <a:rPr lang="en-US" sz="2400" dirty="0">
                <a:effectLst/>
              </a:rPr>
              <a:t>Druga </a:t>
            </a:r>
            <a:r>
              <a:rPr lang="en-US" sz="2400" dirty="0" err="1">
                <a:effectLst/>
              </a:rPr>
              <a:t>podnositeljka</a:t>
            </a:r>
            <a:r>
              <a:rPr lang="en-US" sz="2400" dirty="0">
                <a:effectLst/>
              </a:rPr>
              <a:t> je </a:t>
            </a:r>
            <a:r>
              <a:rPr lang="en-US" sz="2400" dirty="0" err="1">
                <a:effectLst/>
              </a:rPr>
              <a:t>kasnije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obavestila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Narodnu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skupštinu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stranku</a:t>
            </a:r>
            <a:r>
              <a:rPr lang="en-US" sz="2400" dirty="0">
                <a:effectLst/>
              </a:rPr>
              <a:t> I </a:t>
            </a:r>
            <a:r>
              <a:rPr lang="en-US" sz="2400" dirty="0" err="1">
                <a:effectLst/>
              </a:rPr>
              <a:t>javnost</a:t>
            </a:r>
            <a:r>
              <a:rPr lang="en-US" sz="2400" dirty="0">
                <a:effectLst/>
              </a:rPr>
              <a:t> da </a:t>
            </a:r>
            <a:r>
              <a:rPr lang="en-US" sz="2400" dirty="0" err="1">
                <a:effectLst/>
              </a:rPr>
              <a:t>svoju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prethodnu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izjavu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smatra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nevažećom</a:t>
            </a:r>
            <a:r>
              <a:rPr lang="en-US" sz="2400" dirty="0">
                <a:effectLst/>
              </a:rPr>
              <a:t>.</a:t>
            </a:r>
            <a:endParaRPr lang="sr-Latn-RS" sz="2400" dirty="0">
              <a:effectLst/>
            </a:endParaRPr>
          </a:p>
          <a:p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Šef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poslaničkog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odbora</a:t>
            </a:r>
            <a:r>
              <a:rPr lang="en-US" sz="2400" dirty="0">
                <a:effectLst/>
              </a:rPr>
              <a:t> Г17ПЛУС je 15. </a:t>
            </a:r>
            <a:r>
              <a:rPr lang="en-US" sz="2400" dirty="0" err="1">
                <a:effectLst/>
              </a:rPr>
              <a:t>maja</a:t>
            </a:r>
            <a:r>
              <a:rPr lang="en-US" sz="2400" dirty="0">
                <a:effectLst/>
              </a:rPr>
              <a:t> 2006. </a:t>
            </a:r>
            <a:r>
              <a:rPr lang="en-US" sz="2400" dirty="0" err="1">
                <a:effectLst/>
              </a:rPr>
              <a:t>Godine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odredio</a:t>
            </a:r>
            <a:r>
              <a:rPr lang="en-US" sz="2400" dirty="0">
                <a:effectLst/>
              </a:rPr>
              <a:t> datum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ostavkama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podnosilaca</a:t>
            </a:r>
            <a:r>
              <a:rPr lang="en-US" sz="2400" dirty="0">
                <a:effectLst/>
              </a:rPr>
              <a:t> I </a:t>
            </a:r>
            <a:r>
              <a:rPr lang="en-US" sz="2400" dirty="0" err="1">
                <a:effectLst/>
              </a:rPr>
              <a:t>dostavio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predsedniku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Narodne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skupštine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osnovu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čega</a:t>
            </a:r>
            <a:r>
              <a:rPr lang="en-US" sz="2400" dirty="0">
                <a:effectLst/>
              </a:rPr>
              <a:t> je </a:t>
            </a:r>
            <a:r>
              <a:rPr lang="en-US" sz="2400" dirty="0" err="1">
                <a:effectLst/>
              </a:rPr>
              <a:t>Narodna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skupština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zasedanju</a:t>
            </a:r>
            <a:r>
              <a:rPr lang="en-US" sz="2400" dirty="0">
                <a:effectLst/>
              </a:rPr>
              <a:t> 16. </a:t>
            </a:r>
            <a:r>
              <a:rPr lang="en-US" sz="2400" dirty="0" err="1">
                <a:effectLst/>
              </a:rPr>
              <a:t>maja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potvrdila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odluku</a:t>
            </a:r>
            <a:r>
              <a:rPr lang="en-US" sz="2400" dirty="0">
                <a:effectLst/>
              </a:rPr>
              <a:t> I </a:t>
            </a:r>
            <a:r>
              <a:rPr lang="en-US" sz="2400" dirty="0" err="1">
                <a:effectLst/>
              </a:rPr>
              <a:t>prihvatila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druga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predložena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kandidata</a:t>
            </a:r>
            <a:r>
              <a:rPr lang="en-US" sz="2400" dirty="0">
                <a:effectLst/>
              </a:rPr>
              <a:t> za </a:t>
            </a:r>
            <a:r>
              <a:rPr lang="en-US" sz="2400" dirty="0" err="1">
                <a:effectLst/>
              </a:rPr>
              <a:t>narodne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poslanike</a:t>
            </a:r>
            <a:r>
              <a:rPr lang="en-US" sz="2400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97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A8C0EF-43AA-4058-B187-784149F76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2" y="754601"/>
            <a:ext cx="11088210" cy="6236563"/>
          </a:xfrm>
        </p:spPr>
        <p:txBody>
          <a:bodyPr/>
          <a:lstStyle/>
          <a:p>
            <a:r>
              <a:rPr lang="en-US" sz="2400" dirty="0" err="1">
                <a:effectLst/>
              </a:rPr>
              <a:t>Podnosioci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predstavke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</a:t>
            </a:r>
            <a:r>
              <a:rPr lang="en-US" sz="2400" dirty="0">
                <a:effectLst/>
              </a:rPr>
              <a:t> 25. </a:t>
            </a:r>
            <a:r>
              <a:rPr lang="en-US" sz="2400" dirty="0" err="1">
                <a:effectLst/>
              </a:rPr>
              <a:t>maja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podneli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posebne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tužbe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Vrhovnom</a:t>
            </a:r>
            <a:r>
              <a:rPr lang="en-US" sz="2400" dirty="0">
                <a:effectLst/>
              </a:rPr>
              <a:t> I </a:t>
            </a:r>
            <a:r>
              <a:rPr lang="en-US" sz="2400" dirty="0" err="1">
                <a:effectLst/>
              </a:rPr>
              <a:t>Ustavnom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sudu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tražeći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poništenje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odluke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Narodne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skupštine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Obe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tužbe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odbačene</a:t>
            </a:r>
            <a:r>
              <a:rPr lang="en-US" sz="2400" dirty="0">
                <a:effectLst/>
              </a:rPr>
              <a:t>.</a:t>
            </a:r>
            <a:endParaRPr lang="sr-Latn-RS" sz="2400" dirty="0"/>
          </a:p>
          <a:p>
            <a:r>
              <a:rPr lang="sr-Latn-RS" sz="2400" dirty="0"/>
              <a:t>Podnosioci predstavke su se nakon toga obratili Evropskom sudu za ljudska prava u Strazburu.</a:t>
            </a:r>
          </a:p>
          <a:p>
            <a:r>
              <a:rPr lang="sr-Latn-RS" sz="2400" dirty="0">
                <a:effectLst/>
              </a:rPr>
              <a:t>Prvi podnosilac predstavke tražio je 4.600 evra za naknadu materijalne štete, što odgovara neto zaradi i doprinosima koje bio podnosilac ostvario za vreme oduzetog mandata, kao i 100.000 evra na ime nematerijalne štete, jer je bio sprečen da obavlja svoje dužnosti kao poslanik i zbog napada i nepravde kojoj su on i njegova porodica bili izloženi. Takođe, prvi podnosilac je tražio 1.440 evra na ime troškova nastalih pred domaćim sudovima i 4.800 evra za troškove nastale pred Evropskim sudom za ljudska prava.</a:t>
            </a:r>
            <a:endParaRPr lang="en-US" sz="24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854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83EA9-CFAD-4745-94D2-D7E4B0A7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263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ODLUKA</a:t>
            </a:r>
            <a:r>
              <a:rPr lang="sr-Latn-RS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 evropskog suda za ljudska prava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 U STRAZBURU 24.maj 2016. </a:t>
            </a: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Godine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7AC2D-F644-4B5A-8EAB-25672738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5422"/>
            <a:ext cx="12191999" cy="6174419"/>
          </a:xfrm>
        </p:spPr>
        <p:txBody>
          <a:bodyPr>
            <a:normAutofit/>
          </a:bodyPr>
          <a:lstStyle/>
          <a:p>
            <a:r>
              <a:rPr lang="sr-Latn-RS" dirty="0">
                <a:effectLst/>
              </a:rPr>
              <a:t>Sud odlučuje da odbaci predstavku druge podnositeljke (gospođe Milivojevič).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Dopušta pritužbe gospodina Paunovića prema čl. 13. (Pravo na delotvorni pravni lek)</a:t>
            </a:r>
            <a:r>
              <a:rPr lang="sr-Latn-RS" baseline="30000" dirty="0">
                <a:effectLst/>
              </a:rPr>
              <a:t>4</a:t>
            </a:r>
            <a:r>
              <a:rPr lang="sr-Latn-RS" dirty="0">
                <a:effectLst/>
              </a:rPr>
              <a:t> i 14. (Zabrana diskriminacije)</a:t>
            </a:r>
            <a:r>
              <a:rPr lang="sr-Latn-RS" baseline="30000" dirty="0">
                <a:effectLst/>
              </a:rPr>
              <a:t>5</a:t>
            </a:r>
            <a:r>
              <a:rPr lang="sr-Latn-RS" dirty="0">
                <a:effectLst/>
              </a:rPr>
              <a:t> Konvencije, kao i čl. 3 Protokola 1 uz Konvenciju (Pravo na slobodne izbore), dok ostale delove prestavke proglašava nedopuštenim.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Utvrđuje da je došlo do povrede prava na delotvorni pravni lek kao i prava na slobodne izbore, i da nema potrebe za razmatranje povrede zabrane diskriminacije.</a:t>
            </a:r>
            <a:endParaRPr lang="en-US" dirty="0">
              <a:effectLst/>
            </a:endParaRPr>
          </a:p>
          <a:p>
            <a:r>
              <a:rPr lang="sr-Latn-RS" dirty="0">
                <a:effectLst/>
              </a:rPr>
              <a:t>Na osnovu povrede prava na slobodne izbore, za koju smatra da sama po sebi dovoljna za pravično zadovoljenje, utvrđuje da Republika Srbija isplati gospodinu Paunoviću:</a:t>
            </a:r>
          </a:p>
          <a:p>
            <a:pPr marL="457200" indent="-457200">
              <a:buFont typeface="+mj-lt"/>
              <a:buAutoNum type="arabicParenR"/>
            </a:pPr>
            <a:r>
              <a:rPr lang="sr-Latn-RS" dirty="0">
                <a:effectLst/>
              </a:rPr>
              <a:t> 4600 evra kao naknadu materijalne štete;</a:t>
            </a:r>
          </a:p>
          <a:p>
            <a:pPr marL="457200" indent="-457200">
              <a:buFont typeface="+mj-lt"/>
              <a:buAutoNum type="arabicParenR"/>
            </a:pPr>
            <a:r>
              <a:rPr lang="sr-Latn-RS" dirty="0">
                <a:effectLst/>
              </a:rPr>
              <a:t> 5400 evra, zajedno sa porezom, na ime troškova;</a:t>
            </a:r>
          </a:p>
          <a:p>
            <a:pPr marL="457200" indent="-457200">
              <a:buFont typeface="+mj-lt"/>
              <a:buAutoNum type="arabicParenR"/>
            </a:pPr>
            <a:r>
              <a:rPr lang="sr-Latn-RS" dirty="0">
                <a:effectLst/>
              </a:rPr>
              <a:t> kao i kamatu na navedene iznose;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732832-570E-48BC-B9CC-9194D208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" y="5699464"/>
            <a:ext cx="12191999" cy="1389355"/>
          </a:xfrm>
        </p:spPr>
        <p:txBody>
          <a:bodyPr/>
          <a:lstStyle/>
          <a:p>
            <a:r>
              <a:rPr lang="sr-Latn-RS" sz="1200" b="1" dirty="0"/>
              <a:t>4</a:t>
            </a:r>
            <a:r>
              <a:rPr lang="sr-Latn-RS" sz="1200" dirty="0"/>
              <a:t> Član 13. Evropske konvencije za zaštitu ljuskih prava i osnovnih sloboda- </a:t>
            </a:r>
            <a:r>
              <a:rPr lang="sr-Latn-RS" sz="1200" b="1" dirty="0"/>
              <a:t>Pravo na delotvorni pravni lek</a:t>
            </a:r>
            <a:r>
              <a:rPr lang="sr-Latn-RS" sz="1200" dirty="0"/>
              <a:t>: </a:t>
            </a:r>
            <a:r>
              <a:rPr lang="sr-Latn-RS" sz="1200" i="1" dirty="0"/>
              <a:t>„Svako kome su povređena prava i slobode predviđeni u ovoj Konvenciji ima pravo na delotvoran pravni lek pred nacionalnim vlastima, bez obzira jesu li povredu izvršila lica koja su postupala u službenom svojstvu.“</a:t>
            </a:r>
          </a:p>
          <a:p>
            <a:r>
              <a:rPr lang="sr-Latn-RS" sz="1200" b="1" dirty="0"/>
              <a:t>5</a:t>
            </a:r>
            <a:r>
              <a:rPr lang="sr-Latn-RS" sz="1200" dirty="0"/>
              <a:t> Član 14. Evropske konvencije za zaštitu ljudskih prava i osnovnih sloboda- </a:t>
            </a:r>
            <a:r>
              <a:rPr lang="sr-Latn-RS" sz="1200" b="1" dirty="0"/>
              <a:t>Zabrana diskriminacije</a:t>
            </a:r>
            <a:r>
              <a:rPr lang="sr-Latn-RS" sz="1200" dirty="0"/>
              <a:t>: </a:t>
            </a:r>
            <a:r>
              <a:rPr lang="sr-Latn-RS" sz="1200" i="1" dirty="0"/>
              <a:t>"Uživanje prava i sloboda predviđenih u ovoj Konvenciji obezbeđuje se bez diskriminacije po bilo kom osnovu, kao što su pol, rasa, boja kože, jezik, veroispovest, političko ili drugo mišljenje, nacionalno ili socijalno poreklo, veza s nekom nacionalnom manjinom, imovno stanje, rođenje ili drugi status.“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xmlns="" val="353998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40A05F-0595-4CCD-94FE-815777278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Kraj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0B4038-C5C7-46C9-8703-06020D0B5C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887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Biračko (izborno) pravo</a:t>
            </a:r>
            <a:endParaRPr lang="en-US" sz="4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609870"/>
            <a:ext cx="10353762" cy="3695136"/>
          </a:xfrm>
        </p:spPr>
        <p:txBody>
          <a:bodyPr/>
          <a:lstStyle/>
          <a:p>
            <a:r>
              <a:rPr lang="en-US" sz="2400" dirty="0">
                <a:effectLst/>
              </a:rPr>
              <a:t>je </a:t>
            </a:r>
            <a:r>
              <a:rPr lang="en-US" sz="2400" dirty="0" err="1">
                <a:effectLst/>
              </a:rPr>
              <a:t>subjektivno</a:t>
            </a:r>
            <a:r>
              <a:rPr lang="en-US" sz="2400" dirty="0">
                <a:effectLst/>
              </a:rPr>
              <a:t> </a:t>
            </a:r>
            <a:r>
              <a:rPr lang="en-US" sz="2400" u="sng" dirty="0" err="1">
                <a:effectLst/>
                <a:hlinkClick r:id="rId2" tooltip="Pravo"/>
              </a:rPr>
              <a:t>pravo</a:t>
            </a:r>
            <a:r>
              <a:rPr lang="en-US" sz="2400" dirty="0">
                <a:effectLst/>
              </a:rPr>
              <a:t> </a:t>
            </a:r>
            <a:r>
              <a:rPr lang="en-US" sz="2400" dirty="0" err="1">
                <a:effectLst/>
              </a:rPr>
              <a:t>građana</a:t>
            </a:r>
            <a:r>
              <a:rPr lang="en-US" sz="2400" dirty="0">
                <a:effectLst/>
              </a:rPr>
              <a:t> (</a:t>
            </a:r>
            <a:r>
              <a:rPr lang="en-US" sz="2400" dirty="0" err="1">
                <a:effectLst/>
              </a:rPr>
              <a:t>državljana</a:t>
            </a:r>
            <a:r>
              <a:rPr lang="en-US" sz="2400" dirty="0">
                <a:effectLst/>
              </a:rPr>
              <a:t>) </a:t>
            </a:r>
            <a:r>
              <a:rPr lang="en-US" sz="2400" dirty="0" err="1">
                <a:effectLst/>
              </a:rPr>
              <a:t>određene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države</a:t>
            </a:r>
            <a:r>
              <a:rPr lang="en-US" sz="2400" dirty="0">
                <a:effectLst/>
              </a:rPr>
              <a:t> da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izborima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daju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glas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određenog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kandidata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ujedno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pravo</a:t>
            </a:r>
            <a:r>
              <a:rPr lang="en-US" sz="2400" dirty="0">
                <a:effectLst/>
              </a:rPr>
              <a:t> da </a:t>
            </a:r>
            <a:r>
              <a:rPr lang="en-US" sz="2400" dirty="0" err="1">
                <a:effectLst/>
              </a:rPr>
              <a:t>budu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kandidati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 </a:t>
            </a:r>
            <a:r>
              <a:rPr lang="en-US" sz="2400" u="sng" dirty="0" err="1">
                <a:effectLst/>
                <a:hlinkClick r:id="rId3" tooltip="Izbori"/>
              </a:rPr>
              <a:t>izborima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Biračko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pravo</a:t>
            </a:r>
            <a:r>
              <a:rPr lang="en-US" sz="2400" dirty="0">
                <a:effectLst/>
              </a:rPr>
              <a:t> je </a:t>
            </a:r>
            <a:r>
              <a:rPr lang="en-US" sz="2400" dirty="0" err="1">
                <a:effectLst/>
              </a:rPr>
              <a:t>skup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određenih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prava</a:t>
            </a:r>
            <a:r>
              <a:rPr lang="sr-Latn-RS" sz="2400" dirty="0">
                <a:effectLst/>
              </a:rPr>
              <a:t>. </a:t>
            </a:r>
            <a:r>
              <a:rPr lang="en-US" sz="2400" dirty="0" err="1">
                <a:effectLst/>
              </a:rPr>
              <a:t>Važnost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ostvarenja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biračkog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prava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jednog</a:t>
            </a:r>
            <a:r>
              <a:rPr lang="en-US" sz="2400" dirty="0">
                <a:effectLst/>
              </a:rPr>
              <a:t> od </a:t>
            </a:r>
            <a:r>
              <a:rPr lang="en-US" sz="2400" dirty="0" err="1">
                <a:effectLst/>
              </a:rPr>
              <a:t>osnovnih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političkih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prava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građana</a:t>
            </a:r>
            <a:r>
              <a:rPr lang="en-US" sz="2400" dirty="0">
                <a:effectLst/>
              </a:rPr>
              <a:t> u </a:t>
            </a:r>
            <a:r>
              <a:rPr lang="en-US" sz="2400" dirty="0" err="1">
                <a:effectLst/>
              </a:rPr>
              <a:t>savremenim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demokratijama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ogleda</a:t>
            </a:r>
            <a:r>
              <a:rPr lang="en-US" sz="2400" dirty="0">
                <a:effectLst/>
              </a:rPr>
              <a:t> se u </a:t>
            </a:r>
            <a:r>
              <a:rPr lang="en-US" sz="2400" dirty="0" err="1">
                <a:effectLst/>
              </a:rPr>
              <a:t>činjenici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što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temeljna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načela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njegovo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ostvarivanje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najčešće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propisana</a:t>
            </a:r>
            <a:r>
              <a:rPr lang="en-US" sz="2400" dirty="0">
                <a:effectLst/>
              </a:rPr>
              <a:t> </a:t>
            </a:r>
            <a:r>
              <a:rPr lang="en-US" sz="2400" u="sng" dirty="0" err="1">
                <a:effectLst/>
                <a:hlinkClick r:id="rId4" tooltip="Ustav"/>
              </a:rPr>
              <a:t>ustavom</a:t>
            </a:r>
            <a:r>
              <a:rPr lang="en-US" sz="2400" dirty="0">
                <a:effectLst/>
              </a:rPr>
              <a:t>, a </a:t>
            </a:r>
            <a:r>
              <a:rPr lang="en-US" sz="2400" dirty="0" err="1">
                <a:effectLst/>
              </a:rPr>
              <a:t>detaljno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razrađena</a:t>
            </a:r>
            <a:r>
              <a:rPr lang="en-US" sz="2400" dirty="0">
                <a:effectLst/>
              </a:rPr>
              <a:t> u </a:t>
            </a:r>
            <a:r>
              <a:rPr lang="en-US" sz="2400" dirty="0" err="1">
                <a:effectLst/>
              </a:rPr>
              <a:t>izbornim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zakonima</a:t>
            </a:r>
            <a:r>
              <a:rPr lang="en-US" sz="2400" dirty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620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Biračko (izborno)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23" y="2011680"/>
            <a:ext cx="10736333" cy="4476206"/>
          </a:xfrm>
        </p:spPr>
        <p:txBody>
          <a:bodyPr>
            <a:normAutofit/>
          </a:bodyPr>
          <a:lstStyle/>
          <a:p>
            <a:r>
              <a:rPr lang="en-US" sz="2400" b="1" dirty="0" err="1">
                <a:effectLst/>
              </a:rPr>
              <a:t>Vrste</a:t>
            </a:r>
            <a:r>
              <a:rPr lang="en-US" dirty="0">
                <a:effectLst/>
              </a:rPr>
              <a:t>: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u="sng" dirty="0">
                <a:effectLst/>
                <a:hlinkClick r:id="rId2" tooltip="Aktivno biračko pravo"/>
              </a:rPr>
              <a:t> </a:t>
            </a:r>
            <a:r>
              <a:rPr lang="en-US" u="sng" dirty="0" err="1">
                <a:effectLst/>
                <a:hlinkClick r:id="rId2" tooltip="Aktivno biračko pravo"/>
              </a:rPr>
              <a:t>aktivno</a:t>
            </a:r>
            <a:r>
              <a:rPr lang="en-US" u="sng" dirty="0">
                <a:effectLst/>
                <a:hlinkClick r:id="rId2" tooltip="Aktivno biračko pravo"/>
              </a:rPr>
              <a:t> </a:t>
            </a:r>
            <a:r>
              <a:rPr lang="en-US" u="sng" dirty="0" err="1">
                <a:effectLst/>
                <a:hlinkClick r:id="rId2" tooltip="Aktivno biračko pravo"/>
              </a:rPr>
              <a:t>biračko</a:t>
            </a:r>
            <a:r>
              <a:rPr lang="en-US" u="sng" dirty="0">
                <a:effectLst/>
                <a:hlinkClick r:id="rId2" tooltip="Aktivno biračko pravo"/>
              </a:rPr>
              <a:t> </a:t>
            </a:r>
            <a:r>
              <a:rPr lang="en-US" u="sng" dirty="0" err="1">
                <a:effectLst/>
                <a:hlinkClick r:id="rId2" tooltip="Aktivno biračko pravo"/>
              </a:rPr>
              <a:t>pravo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err="1">
                <a:effectLst/>
                <a:hlinkClick r:id="rId3" tooltip="Opće biračko pravo (još nenapisan)"/>
              </a:rPr>
              <a:t>opšte</a:t>
            </a:r>
            <a:r>
              <a:rPr lang="en-US" u="sng" dirty="0">
                <a:effectLst/>
                <a:hlinkClick r:id="rId3" tooltip="Opće biračko pravo (još nenapisan)"/>
              </a:rPr>
              <a:t> </a:t>
            </a:r>
            <a:r>
              <a:rPr lang="en-US" u="sng" dirty="0" err="1">
                <a:effectLst/>
                <a:hlinkClick r:id="rId3" tooltip="Opće biračko pravo (još nenapisan)"/>
              </a:rPr>
              <a:t>biračko</a:t>
            </a:r>
            <a:r>
              <a:rPr lang="en-US" u="sng" dirty="0">
                <a:effectLst/>
                <a:hlinkClick r:id="rId3" tooltip="Opće biračko pravo (još nenapisan)"/>
              </a:rPr>
              <a:t> </a:t>
            </a:r>
            <a:r>
              <a:rPr lang="en-US" u="sng" dirty="0" err="1">
                <a:effectLst/>
                <a:hlinkClick r:id="rId3" tooltip="Opće biračko pravo (još nenapisan)"/>
              </a:rPr>
              <a:t>pravo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  <a:hlinkClick r:id="rId4" tooltip="Ograničeno biračko pravo"/>
              </a:rPr>
              <a:t>ograničeno</a:t>
            </a:r>
            <a:r>
              <a:rPr lang="en-US" u="sng" dirty="0">
                <a:effectLst/>
                <a:hlinkClick r:id="rId4" tooltip="Ograničeno biračko pravo"/>
              </a:rPr>
              <a:t> </a:t>
            </a:r>
            <a:r>
              <a:rPr lang="en-US" u="sng" dirty="0" err="1">
                <a:effectLst/>
                <a:hlinkClick r:id="rId4" tooltip="Ograničeno biračko pravo"/>
              </a:rPr>
              <a:t>biračko</a:t>
            </a:r>
            <a:r>
              <a:rPr lang="en-US" u="sng" dirty="0">
                <a:effectLst/>
                <a:hlinkClick r:id="rId4" tooltip="Ograničeno biračko pravo"/>
              </a:rPr>
              <a:t> </a:t>
            </a:r>
            <a:r>
              <a:rPr lang="en-US" u="sng" dirty="0" err="1">
                <a:effectLst/>
                <a:hlinkClick r:id="rId4" tooltip="Ograničeno biračko pravo"/>
              </a:rPr>
              <a:t>pravo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err="1">
                <a:effectLst/>
                <a:hlinkClick r:id="rId5" tooltip="Jednako biračko pravo (još nenapisan)"/>
              </a:rPr>
              <a:t>jednako</a:t>
            </a:r>
            <a:r>
              <a:rPr lang="en-US" u="sng" dirty="0">
                <a:effectLst/>
                <a:hlinkClick r:id="rId5" tooltip="Jednako biračko pravo (još nenapisan)"/>
              </a:rPr>
              <a:t> </a:t>
            </a:r>
            <a:r>
              <a:rPr lang="en-US" u="sng" dirty="0" err="1">
                <a:effectLst/>
                <a:hlinkClick r:id="rId5" tooltip="Jednako biračko pravo (još nenapisan)"/>
              </a:rPr>
              <a:t>biračko</a:t>
            </a:r>
            <a:r>
              <a:rPr lang="en-US" u="sng" dirty="0">
                <a:effectLst/>
                <a:hlinkClick r:id="rId5" tooltip="Jednako biračko pravo (još nenapisan)"/>
              </a:rPr>
              <a:t> </a:t>
            </a:r>
            <a:r>
              <a:rPr lang="en-US" u="sng" dirty="0" err="1">
                <a:effectLst/>
                <a:hlinkClick r:id="rId5" tooltip="Jednako biračko pravo (još nenapisan)"/>
              </a:rPr>
              <a:t>pravo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  <a:hlinkClick r:id="rId6" tooltip="Nejednako biračko pravo (još nenapisan)"/>
              </a:rPr>
              <a:t>nejednako</a:t>
            </a:r>
            <a:r>
              <a:rPr lang="en-US" u="sng" dirty="0">
                <a:effectLst/>
                <a:hlinkClick r:id="rId6" tooltip="Nejednako biračko pravo (još nenapisan)"/>
              </a:rPr>
              <a:t> </a:t>
            </a:r>
            <a:r>
              <a:rPr lang="en-US" u="sng" dirty="0" err="1">
                <a:effectLst/>
                <a:hlinkClick r:id="rId6" tooltip="Nejednako biračko pravo (još nenapisan)"/>
              </a:rPr>
              <a:t>biračko</a:t>
            </a:r>
            <a:r>
              <a:rPr lang="en-US" u="sng" dirty="0">
                <a:effectLst/>
                <a:hlinkClick r:id="rId6" tooltip="Nejednako biračko pravo (još nenapisan)"/>
              </a:rPr>
              <a:t> </a:t>
            </a:r>
            <a:r>
              <a:rPr lang="en-US" u="sng" dirty="0" err="1">
                <a:effectLst/>
                <a:hlinkClick r:id="rId6" tooltip="Nejednako biračko pravo (još nenapisan)"/>
              </a:rPr>
              <a:t>pravo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err="1">
                <a:effectLst/>
                <a:hlinkClick r:id="rId7" tooltip="Pasivno biračko pravo"/>
              </a:rPr>
              <a:t>pasivno</a:t>
            </a:r>
            <a:r>
              <a:rPr lang="en-US" u="sng" dirty="0">
                <a:effectLst/>
                <a:hlinkClick r:id="rId7" tooltip="Pasivno biračko pravo"/>
              </a:rPr>
              <a:t> </a:t>
            </a:r>
            <a:r>
              <a:rPr lang="en-US" u="sng" dirty="0" err="1">
                <a:effectLst/>
                <a:hlinkClick r:id="rId7" tooltip="Pasivno biračko pravo"/>
              </a:rPr>
              <a:t>biračko</a:t>
            </a:r>
            <a:r>
              <a:rPr lang="en-US" u="sng" dirty="0">
                <a:effectLst/>
                <a:hlinkClick r:id="rId7" tooltip="Pasivno biračko pravo"/>
              </a:rPr>
              <a:t> </a:t>
            </a:r>
            <a:r>
              <a:rPr lang="en-US" u="sng" dirty="0" err="1">
                <a:effectLst/>
                <a:hlinkClick r:id="rId7" tooltip="Pasivno biračko pravo"/>
              </a:rPr>
              <a:t>pravo</a:t>
            </a:r>
            <a:endParaRPr lang="en-US" dirty="0">
              <a:effectLst/>
            </a:endParaRPr>
          </a:p>
          <a:p>
            <a:r>
              <a:rPr lang="en-US" sz="2400" b="1" dirty="0" err="1">
                <a:effectLst/>
              </a:rPr>
              <a:t>Načini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ostvarivanja</a:t>
            </a:r>
            <a:r>
              <a:rPr lang="en-US" dirty="0">
                <a:effectLst/>
              </a:rPr>
              <a:t>: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  <a:hlinkClick r:id="rId8" tooltip="Neposredni izbori (još nenapisan)"/>
              </a:rPr>
              <a:t>neposrednim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ili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  <a:hlinkClick r:id="rId9" tooltip="Posredni izbori"/>
              </a:rPr>
              <a:t>posrednim</a:t>
            </a:r>
            <a:r>
              <a:rPr lang="en-US" u="sng" dirty="0">
                <a:effectLst/>
                <a:hlinkClick r:id="rId9" tooltip="Posredni izbori"/>
              </a:rPr>
              <a:t> </a:t>
            </a:r>
            <a:r>
              <a:rPr lang="en-US" u="sng" dirty="0" err="1">
                <a:effectLst/>
                <a:hlinkClick r:id="rId9" tooltip="Posredni izbori"/>
              </a:rPr>
              <a:t>izborima</a:t>
            </a:r>
            <a:endParaRPr lang="sr-Latn-RS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u="sng" dirty="0" err="1">
                <a:effectLst/>
                <a:hlinkClick r:id="rId10" tooltip="Javno glasanje"/>
              </a:rPr>
              <a:t>javnim</a:t>
            </a:r>
            <a:r>
              <a:rPr lang="en-US" dirty="0">
                <a:effectLst/>
              </a:rPr>
              <a:t> </a:t>
            </a:r>
            <a:r>
              <a:rPr lang="en-US" dirty="0" err="1">
                <a:effectLst/>
              </a:rPr>
              <a:t>ili</a:t>
            </a:r>
            <a:r>
              <a:rPr lang="en-US" dirty="0">
                <a:effectLst/>
              </a:rPr>
              <a:t> </a:t>
            </a:r>
            <a:r>
              <a:rPr lang="en-US" u="sng" dirty="0" err="1">
                <a:effectLst/>
                <a:hlinkClick r:id="rId11" tooltip="Tajno glasanje"/>
              </a:rPr>
              <a:t>tajnim</a:t>
            </a:r>
            <a:r>
              <a:rPr lang="en-US" u="sng" dirty="0">
                <a:effectLst/>
                <a:hlinkClick r:id="rId11" tooltip="Tajno glasanje"/>
              </a:rPr>
              <a:t> </a:t>
            </a:r>
            <a:r>
              <a:rPr lang="en-US" u="sng" dirty="0" err="1">
                <a:effectLst/>
                <a:hlinkClick r:id="rId11" tooltip="Tajno glasanje"/>
              </a:rPr>
              <a:t>glasanjem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86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40" y="329761"/>
            <a:ext cx="10353761" cy="1326321"/>
          </a:xfrm>
        </p:spPr>
        <p:txBody>
          <a:bodyPr/>
          <a:lstStyle/>
          <a:p>
            <a:r>
              <a:rPr lang="sr-Latn-R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Politička participacija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8937" y="1495471"/>
            <a:ext cx="10353675" cy="1343025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se </a:t>
            </a:r>
            <a:r>
              <a:rPr lang="en-US" sz="2400" dirty="0" err="1">
                <a:effectLst/>
              </a:rPr>
              <a:t>odnosi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učestvovanje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pojedinaca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</a:t>
            </a:r>
            <a:r>
              <a:rPr lang="en-US" sz="2400" dirty="0">
                <a:effectLst/>
              </a:rPr>
              <a:t>/</a:t>
            </a:r>
            <a:r>
              <a:rPr lang="en-US" sz="2400" dirty="0" err="1">
                <a:effectLst/>
              </a:rPr>
              <a:t>ili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određenih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društvenih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grupa</a:t>
            </a:r>
            <a:r>
              <a:rPr lang="en-US" sz="2400" dirty="0">
                <a:effectLst/>
              </a:rPr>
              <a:t> u </a:t>
            </a:r>
            <a:r>
              <a:rPr lang="en-US" sz="2400" dirty="0" err="1">
                <a:effectLst/>
              </a:rPr>
              <a:t>političkom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odlučivanju</a:t>
            </a:r>
            <a:r>
              <a:rPr lang="en-US" sz="2400" dirty="0">
                <a:effectLst/>
              </a:rPr>
              <a:t>.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8937" y="2838496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r-Latn-R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Izvori izbornog prava- međunarodno pravo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026" y="4434614"/>
            <a:ext cx="10353675" cy="1343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24941" y="4258491"/>
            <a:ext cx="1028299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EVROPSKA KONVENCIJA ZA ZAŠTITU LJUDSKIH PRAVA I OSNOVNIH SLOBODA</a:t>
            </a:r>
            <a:r>
              <a:rPr lang="sr-Latn-R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(Član 3. Protokola 1)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MEĐUNARODNI PAKT O GRAĐANSKIM I POLITIČKIM PRAVIMA</a:t>
            </a:r>
            <a:r>
              <a:rPr lang="sr-Latn-R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(Član 25. Stav 2.)</a:t>
            </a:r>
            <a:endParaRPr lang="en-US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65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" y="543482"/>
            <a:ext cx="11155680" cy="6130835"/>
          </a:xfrm>
        </p:spPr>
        <p:txBody>
          <a:bodyPr>
            <a:normAutofit/>
          </a:bodyPr>
          <a:lstStyle/>
          <a:p>
            <a:r>
              <a:rPr lang="sr-Latn-RS" dirty="0">
                <a:effectLst/>
              </a:rPr>
              <a:t>„</a:t>
            </a:r>
            <a:r>
              <a:rPr lang="en-US" dirty="0" err="1">
                <a:effectLst/>
              </a:rPr>
              <a:t>Uz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izražavanja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okupljanja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udruživanja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Evropska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konvencija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jemči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još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političko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izbore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Koristeći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birači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određuju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narodne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poslanike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koji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donose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zakone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odlučuju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drugim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državnim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pitanjima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sadejstvo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političkih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stranaka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posredno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učestvuju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stvaranju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državne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volje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Sloboda </a:t>
            </a:r>
            <a:r>
              <a:rPr lang="en-US" dirty="0" err="1">
                <a:effectLst/>
              </a:rPr>
              <a:t>izražavanja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okupljanja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udruživanja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omogućavaju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pojedincima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političkim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strankam</a:t>
            </a:r>
            <a:r>
              <a:rPr lang="sr-Latn-RS" dirty="0">
                <a:effectLst/>
              </a:rPr>
              <a:t>a</a:t>
            </a:r>
            <a:r>
              <a:rPr lang="en-US" dirty="0">
                <a:effectLst/>
              </a:rPr>
              <a:t> da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različite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načine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učestvuju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javnom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životu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Međutim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njihovim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posredstvom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još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postaju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državni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činioci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Iskazivanjem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mišljenja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javnim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poslovima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vodeći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propagandu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korist</a:t>
            </a:r>
            <a:r>
              <a:rPr lang="en-US" dirty="0">
                <a:effectLst/>
              </a:rPr>
              <a:t> tog </a:t>
            </a:r>
            <a:r>
              <a:rPr lang="en-US" dirty="0" err="1">
                <a:effectLst/>
              </a:rPr>
              <a:t>mišljenja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ostaju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privatne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ličnosti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što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nije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slučaj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izbore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Konvencija</a:t>
            </a:r>
            <a:r>
              <a:rPr lang="sr-Latn-RS" dirty="0">
                <a:effectLst/>
              </a:rPr>
              <a:t> 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Međunarodni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pakt</a:t>
            </a:r>
            <a:r>
              <a:rPr lang="en-US" dirty="0">
                <a:effectLst/>
              </a:rPr>
              <a:t> o </a:t>
            </a:r>
            <a:r>
              <a:rPr lang="en-US" dirty="0" err="1">
                <a:effectLst/>
              </a:rPr>
              <a:t>građanskim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političkim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pravima</a:t>
            </a:r>
            <a:r>
              <a:rPr lang="en-US" dirty="0">
                <a:effectLst/>
              </a:rPr>
              <a:t> </a:t>
            </a:r>
            <a:r>
              <a:rPr lang="sr-Latn-RS" dirty="0">
                <a:effectLst/>
              </a:rPr>
              <a:t>(</a:t>
            </a:r>
            <a:r>
              <a:rPr lang="en-US" dirty="0" err="1">
                <a:effectLst/>
              </a:rPr>
              <a:t>kao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ustavi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liberalnodemokratskih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država</a:t>
            </a:r>
            <a:r>
              <a:rPr lang="sr-Latn-RS" dirty="0">
                <a:effectLst/>
              </a:rPr>
              <a:t>)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smeštaju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izbore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granicu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između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apsolutnih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relativnih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Što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znači</a:t>
            </a:r>
            <a:r>
              <a:rPr lang="en-US" dirty="0">
                <a:effectLst/>
              </a:rPr>
              <a:t> da </a:t>
            </a:r>
            <a:r>
              <a:rPr lang="en-US" dirty="0" err="1">
                <a:effectLst/>
              </a:rPr>
              <a:t>oni</a:t>
            </a:r>
            <a:r>
              <a:rPr lang="en-US" dirty="0">
                <a:effectLst/>
              </a:rPr>
              <a:t> ne d</a:t>
            </a:r>
            <a:r>
              <a:rPr lang="sr-Latn-RS" dirty="0">
                <a:effectLst/>
              </a:rPr>
              <a:t>o</a:t>
            </a:r>
            <a:r>
              <a:rPr lang="en-US" dirty="0" err="1">
                <a:effectLst/>
              </a:rPr>
              <a:t>puštaju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odstupanja</a:t>
            </a:r>
            <a:r>
              <a:rPr lang="en-US" dirty="0">
                <a:effectLst/>
              </a:rPr>
              <a:t> od tog </a:t>
            </a:r>
            <a:r>
              <a:rPr lang="en-US" dirty="0" err="1">
                <a:effectLst/>
              </a:rPr>
              <a:t>prava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osim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vanrednim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okolnostima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doba</a:t>
            </a:r>
            <a:r>
              <a:rPr lang="en-US" dirty="0">
                <a:effectLst/>
              </a:rPr>
              <a:t> rata </a:t>
            </a:r>
            <a:r>
              <a:rPr lang="en-US" dirty="0" err="1">
                <a:effectLst/>
              </a:rPr>
              <a:t>ili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druge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javne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opasnosti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opstanku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nacije</a:t>
            </a:r>
            <a:r>
              <a:rPr lang="sr-Latn-RS" dirty="0">
                <a:effectLst/>
              </a:rPr>
              <a:t>.“</a:t>
            </a:r>
            <a:r>
              <a:rPr lang="sr-Latn-RS" baseline="30000" dirty="0">
                <a:effectLst/>
              </a:rPr>
              <a:t>1</a:t>
            </a:r>
            <a:endParaRPr lang="en-US" baseline="30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4078B117-67BD-414E-8AF1-DD15443D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7972" y="6122761"/>
            <a:ext cx="10636055" cy="365125"/>
          </a:xfrm>
        </p:spPr>
        <p:txBody>
          <a:bodyPr/>
          <a:lstStyle/>
          <a:p>
            <a:r>
              <a:rPr lang="en-US" sz="1200" b="1" dirty="0"/>
              <a:t>1</a:t>
            </a:r>
            <a:r>
              <a:rPr lang="en-US" sz="1200" dirty="0"/>
              <a:t> Ivana </a:t>
            </a:r>
            <a:r>
              <a:rPr lang="en-US" sz="1200" dirty="0" err="1"/>
              <a:t>Krstić</a:t>
            </a:r>
            <a:r>
              <a:rPr lang="en-US" sz="1200" dirty="0"/>
              <a:t>, </a:t>
            </a:r>
            <a:r>
              <a:rPr lang="en-US" sz="1200" dirty="0" err="1"/>
              <a:t>Tanasije</a:t>
            </a:r>
            <a:r>
              <a:rPr lang="en-US" sz="1200" dirty="0"/>
              <a:t> </a:t>
            </a:r>
            <a:r>
              <a:rPr lang="en-US" sz="1200" dirty="0" err="1"/>
              <a:t>Marinković</a:t>
            </a:r>
            <a:r>
              <a:rPr lang="en-US" sz="1200" dirty="0"/>
              <a:t>, </a:t>
            </a:r>
            <a:r>
              <a:rPr lang="en-US" sz="1200" dirty="0" err="1"/>
              <a:t>Evropsko</a:t>
            </a:r>
            <a:r>
              <a:rPr lang="en-US" sz="1200" dirty="0"/>
              <a:t> </a:t>
            </a:r>
            <a:r>
              <a:rPr lang="en-US" sz="1200" dirty="0" err="1"/>
              <a:t>pravo</a:t>
            </a:r>
            <a:r>
              <a:rPr lang="en-US" sz="1200" dirty="0"/>
              <a:t> </a:t>
            </a:r>
            <a:r>
              <a:rPr lang="en-US" sz="1200" dirty="0" err="1"/>
              <a:t>ljudskih</a:t>
            </a:r>
            <a:r>
              <a:rPr lang="en-US" sz="1200" dirty="0"/>
              <a:t> </a:t>
            </a:r>
            <a:r>
              <a:rPr lang="en-US" sz="1200" dirty="0" err="1"/>
              <a:t>prava</a:t>
            </a:r>
            <a:r>
              <a:rPr lang="en-US" sz="1200" dirty="0"/>
              <a:t>, 2016. (Beograd: </a:t>
            </a:r>
            <a:r>
              <a:rPr lang="en-US" sz="1200" dirty="0" err="1"/>
              <a:t>Dosije</a:t>
            </a:r>
            <a:r>
              <a:rPr lang="en-US" sz="1200" dirty="0"/>
              <a:t> studio), 237. str. </a:t>
            </a:r>
          </a:p>
        </p:txBody>
      </p:sp>
    </p:spTree>
    <p:extLst>
      <p:ext uri="{BB962C8B-B14F-4D97-AF65-F5344CB8AC3E}">
        <p14:creationId xmlns:p14="http://schemas.microsoft.com/office/powerpoint/2010/main" xmlns="" val="178069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MEĐUNARODNI PAKT O GRAĐANSKIM I POLITIČKIM PRAVIMA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30" y="1776548"/>
            <a:ext cx="10727626" cy="4685211"/>
          </a:xfrm>
        </p:spPr>
        <p:txBody>
          <a:bodyPr>
            <a:normAutofit lnSpcReduction="10000"/>
          </a:bodyPr>
          <a:lstStyle/>
          <a:p>
            <a:r>
              <a:rPr lang="en-US" sz="2600" dirty="0" err="1">
                <a:effectLst/>
              </a:rPr>
              <a:t>Svaki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građanin</a:t>
            </a:r>
            <a:r>
              <a:rPr lang="en-US" sz="2600" dirty="0">
                <a:effectLst/>
              </a:rPr>
              <a:t>, bez </a:t>
            </a:r>
            <a:r>
              <a:rPr lang="en-US" sz="2600" dirty="0" err="1">
                <a:effectLst/>
              </a:rPr>
              <a:t>ikakvog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razlikovanja</a:t>
            </a:r>
            <a:r>
              <a:rPr lang="en-US" sz="2600" dirty="0">
                <a:effectLst/>
              </a:rPr>
              <a:t>[...] </a:t>
            </a:r>
            <a:r>
              <a:rPr lang="en-US" sz="2600" dirty="0" err="1">
                <a:effectLst/>
              </a:rPr>
              <a:t>i</a:t>
            </a:r>
            <a:r>
              <a:rPr lang="en-US" sz="2600" dirty="0">
                <a:effectLst/>
              </a:rPr>
              <a:t> bez </a:t>
            </a:r>
            <a:r>
              <a:rPr lang="en-US" sz="2600" dirty="0" err="1">
                <a:effectLst/>
              </a:rPr>
              <a:t>nerazumnih</a:t>
            </a:r>
            <a:r>
              <a:rPr lang="en-US" sz="2600" dirty="0">
                <a:effectLst/>
              </a:rPr>
              <a:t/>
            </a:r>
            <a:br>
              <a:rPr lang="en-US" sz="2600" dirty="0">
                <a:effectLst/>
              </a:rPr>
            </a:br>
            <a:r>
              <a:rPr lang="en-US" sz="2600" dirty="0" err="1">
                <a:effectLst/>
              </a:rPr>
              <a:t>ograničenja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ima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pravo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i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mogućnosti</a:t>
            </a:r>
            <a:r>
              <a:rPr lang="en-US" sz="2600" dirty="0">
                <a:effectLst/>
              </a:rPr>
              <a:t>:</a:t>
            </a:r>
            <a:br>
              <a:rPr lang="en-US" sz="2600" dirty="0">
                <a:effectLst/>
              </a:rPr>
            </a:br>
            <a:r>
              <a:rPr lang="en-US" sz="2600" dirty="0">
                <a:effectLst/>
              </a:rPr>
              <a:t>a) da </a:t>
            </a:r>
            <a:r>
              <a:rPr lang="en-US" sz="2600" dirty="0" err="1">
                <a:effectLst/>
              </a:rPr>
              <a:t>učestvuje</a:t>
            </a:r>
            <a:r>
              <a:rPr lang="en-US" sz="2600" dirty="0">
                <a:effectLst/>
              </a:rPr>
              <a:t> u </a:t>
            </a:r>
            <a:r>
              <a:rPr lang="en-US" sz="2600" dirty="0" err="1">
                <a:effectLst/>
              </a:rPr>
              <a:t>vođenju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javnih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poslova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bilo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neposredno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bilo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preko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slobodno</a:t>
            </a:r>
            <a:r>
              <a:rPr lang="sr-Latn-RS" sz="2600" dirty="0">
                <a:effectLst/>
              </a:rPr>
              <a:t> </a:t>
            </a:r>
            <a:r>
              <a:rPr lang="en-US" sz="2600" dirty="0" err="1">
                <a:effectLst/>
              </a:rPr>
              <a:t>izabranih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predstavnika</a:t>
            </a:r>
            <a:r>
              <a:rPr lang="en-US" sz="2600" dirty="0">
                <a:effectLst/>
              </a:rPr>
              <a:t>;</a:t>
            </a:r>
            <a:br>
              <a:rPr lang="en-US" sz="2600" dirty="0">
                <a:effectLst/>
              </a:rPr>
            </a:br>
            <a:r>
              <a:rPr lang="en-US" sz="2600" dirty="0">
                <a:effectLst/>
              </a:rPr>
              <a:t>b) da </a:t>
            </a:r>
            <a:r>
              <a:rPr lang="en-US" sz="2600" dirty="0" err="1">
                <a:effectLst/>
              </a:rPr>
              <a:t>glasa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i</a:t>
            </a:r>
            <a:r>
              <a:rPr lang="en-US" sz="2600" dirty="0">
                <a:effectLst/>
              </a:rPr>
              <a:t> da </a:t>
            </a:r>
            <a:r>
              <a:rPr lang="en-US" sz="2600" dirty="0" err="1">
                <a:effectLst/>
              </a:rPr>
              <a:t>bude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biran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na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povremenim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ispravno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održanim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izborima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uz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jednako</a:t>
            </a:r>
            <a:r>
              <a:rPr lang="en-US" sz="2600" dirty="0">
                <a:effectLst/>
              </a:rPr>
              <a:t> I </a:t>
            </a:r>
            <a:r>
              <a:rPr lang="en-US" sz="2600" dirty="0" err="1">
                <a:effectLst/>
              </a:rPr>
              <a:t>opšte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biračko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pravo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sprovedenim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tajnim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glasanjem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kojim</a:t>
            </a:r>
            <a:r>
              <a:rPr lang="en-US" sz="2600" dirty="0">
                <a:effectLst/>
              </a:rPr>
              <a:t> se </a:t>
            </a:r>
            <a:r>
              <a:rPr lang="en-US" sz="2600" dirty="0" err="1">
                <a:effectLst/>
              </a:rPr>
              <a:t>obezbeđuje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slobodno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izražavanje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volje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birača</a:t>
            </a:r>
            <a:r>
              <a:rPr lang="en-US" sz="2600" dirty="0">
                <a:effectLst/>
              </a:rPr>
              <a:t>;</a:t>
            </a:r>
            <a:br>
              <a:rPr lang="en-US" sz="2600" dirty="0">
                <a:effectLst/>
              </a:rPr>
            </a:br>
            <a:r>
              <a:rPr lang="en-US" sz="2600" dirty="0">
                <a:effectLst/>
              </a:rPr>
              <a:t>c) da mu, pod </a:t>
            </a:r>
            <a:r>
              <a:rPr lang="en-US" sz="2600" dirty="0" err="1">
                <a:effectLst/>
              </a:rPr>
              <a:t>opštim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uslovima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jednakosti</a:t>
            </a:r>
            <a:r>
              <a:rPr lang="en-US" sz="2600" dirty="0">
                <a:effectLst/>
              </a:rPr>
              <a:t>, </a:t>
            </a:r>
            <a:r>
              <a:rPr lang="en-US" sz="2600" dirty="0" err="1">
                <a:effectLst/>
              </a:rPr>
              <a:t>bude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dostupna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javna</a:t>
            </a:r>
            <a:r>
              <a:rPr lang="en-US" sz="2600" dirty="0">
                <a:effectLst/>
              </a:rPr>
              <a:t> </a:t>
            </a:r>
            <a:r>
              <a:rPr lang="en-US" sz="2600" dirty="0" err="1">
                <a:effectLst/>
              </a:rPr>
              <a:t>služba</a:t>
            </a:r>
            <a:r>
              <a:rPr lang="en-US" sz="2600" dirty="0">
                <a:effectLst/>
              </a:rPr>
              <a:t> u </a:t>
            </a:r>
            <a:r>
              <a:rPr lang="en-US" sz="2600" dirty="0" err="1">
                <a:effectLst/>
              </a:rPr>
              <a:t>njegovoj</a:t>
            </a:r>
            <a:r>
              <a:rPr lang="sr-Latn-RS" sz="2600" dirty="0">
                <a:effectLst/>
              </a:rPr>
              <a:t> </a:t>
            </a:r>
            <a:r>
              <a:rPr lang="en-US" sz="2600" dirty="0" err="1">
                <a:effectLst/>
              </a:rPr>
              <a:t>zemlji</a:t>
            </a:r>
            <a:r>
              <a:rPr lang="en-US" sz="2600" dirty="0">
                <a:effectLst/>
              </a:rPr>
              <a:t>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809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19" y="236738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EVROPSKA KONVENCIJA ZA ZAŠTITU LJUDSKIH PRAVA I OSNOVNIH SLOBODA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8" y="1251751"/>
            <a:ext cx="11312400" cy="571011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r-Latn-RS" sz="3400" b="1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„Prvi protokol“</a:t>
            </a:r>
          </a:p>
          <a:p>
            <a:pPr marL="0" indent="0" algn="ctr">
              <a:buNone/>
            </a:pPr>
            <a:r>
              <a:rPr lang="sr-Latn-RS" sz="3400" b="1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Član 3.</a:t>
            </a:r>
          </a:p>
          <a:p>
            <a:pPr marL="0" indent="0" algn="ctr">
              <a:buNone/>
            </a:pPr>
            <a:r>
              <a:rPr lang="sr-Latn-RS" sz="3400" b="1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  Pravo na slobodne izbore</a:t>
            </a:r>
          </a:p>
          <a:p>
            <a:pPr marL="0" indent="0">
              <a:buNone/>
            </a:pPr>
            <a:r>
              <a:rPr lang="sr-Latn-RS" sz="3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„Visoke strane ugovornice se obavezuju da u primerenim vremenskim razmacima održavaju slobodne izbore s tajnim glasanjem, pod uslovima koji obezbeđuju slobodno izražavanje mišljenja naroda pri izboru zakonodavnih tela.“</a:t>
            </a:r>
            <a:r>
              <a:rPr lang="ru-RU" sz="3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400" i="1" dirty="0"/>
              <a:t/>
            </a:r>
            <a:br>
              <a:rPr lang="ru-RU" sz="3400" i="1" dirty="0"/>
            </a:br>
            <a:endParaRPr lang="sr-Latn-RS" sz="3400" i="1" dirty="0">
              <a:effectLst/>
            </a:endParaRPr>
          </a:p>
          <a:p>
            <a:r>
              <a:rPr lang="en-US" sz="3400" dirty="0" err="1">
                <a:effectLst/>
              </a:rPr>
              <a:t>Osobenost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člana</a:t>
            </a:r>
            <a:r>
              <a:rPr lang="en-US" sz="3400" dirty="0">
                <a:effectLst/>
              </a:rPr>
              <a:t> 3. </a:t>
            </a:r>
            <a:r>
              <a:rPr lang="en-US" sz="3400" dirty="0" err="1">
                <a:effectLst/>
              </a:rPr>
              <a:t>Protokola</a:t>
            </a:r>
            <a:r>
              <a:rPr lang="en-US" sz="3400" dirty="0">
                <a:effectLst/>
              </a:rPr>
              <a:t> br. 1. u </a:t>
            </a:r>
            <a:r>
              <a:rPr lang="en-US" sz="3400" dirty="0" err="1">
                <a:effectLst/>
              </a:rPr>
              <a:t>konvencijskom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sistemu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zaštite</a:t>
            </a:r>
            <a:r>
              <a:rPr lang="en-US" sz="3400" dirty="0">
                <a:effectLst/>
              </a:rPr>
              <a:t/>
            </a:r>
            <a:br>
              <a:rPr lang="en-US" sz="3400" dirty="0">
                <a:effectLst/>
              </a:rPr>
            </a:br>
            <a:r>
              <a:rPr lang="en-US" sz="3400" dirty="0" err="1">
                <a:effectLst/>
              </a:rPr>
              <a:t>ljudskih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prava</a:t>
            </a:r>
            <a:r>
              <a:rPr lang="en-US" sz="3400" dirty="0">
                <a:effectLst/>
              </a:rPr>
              <a:t> je </a:t>
            </a:r>
            <a:r>
              <a:rPr lang="en-US" sz="3400" dirty="0" err="1">
                <a:effectLst/>
              </a:rPr>
              <a:t>i</a:t>
            </a:r>
            <a:r>
              <a:rPr lang="en-US" sz="3400" dirty="0">
                <a:effectLst/>
              </a:rPr>
              <a:t> ta da </a:t>
            </a:r>
            <a:r>
              <a:rPr lang="en-US" sz="3400" dirty="0" err="1">
                <a:effectLst/>
              </a:rPr>
              <a:t>iako</a:t>
            </a:r>
            <a:r>
              <a:rPr lang="en-US" sz="3400" dirty="0">
                <a:effectLst/>
              </a:rPr>
              <a:t> u </a:t>
            </a:r>
            <a:r>
              <a:rPr lang="en-US" sz="3400" dirty="0" err="1">
                <a:effectLst/>
              </a:rPr>
              <a:t>njegovom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rubrumu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stoji</a:t>
            </a:r>
            <a:r>
              <a:rPr lang="en-US" sz="3400" dirty="0">
                <a:effectLst/>
              </a:rPr>
              <a:t> „</a:t>
            </a:r>
            <a:r>
              <a:rPr lang="en-US" sz="3400" dirty="0" err="1">
                <a:effectLst/>
              </a:rPr>
              <a:t>pravo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na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slobodu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izbora</a:t>
            </a:r>
            <a:r>
              <a:rPr lang="en-US" sz="3400" dirty="0">
                <a:effectLst/>
              </a:rPr>
              <a:t>”, </a:t>
            </a:r>
            <a:r>
              <a:rPr lang="en-US" sz="3400" dirty="0" err="1">
                <a:effectLst/>
              </a:rPr>
              <a:t>sâma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odredba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ovog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člana</a:t>
            </a:r>
            <a:r>
              <a:rPr lang="en-US" sz="3400" dirty="0">
                <a:effectLst/>
              </a:rPr>
              <a:t> ne </a:t>
            </a:r>
            <a:r>
              <a:rPr lang="en-US" sz="3400" dirty="0" err="1">
                <a:effectLst/>
              </a:rPr>
              <a:t>navodi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nijedno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određeno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subjektivno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pravo</a:t>
            </a:r>
            <a:r>
              <a:rPr lang="sr-Latn-RS" sz="3400" dirty="0">
                <a:effectLst/>
              </a:rPr>
              <a:t>. Zbog čega se postavlja </a:t>
            </a:r>
            <a:r>
              <a:rPr lang="en-US" sz="3400" dirty="0" err="1">
                <a:effectLst/>
              </a:rPr>
              <a:t>pitanje</a:t>
            </a:r>
            <a:r>
              <a:rPr lang="en-US" sz="3400" dirty="0">
                <a:effectLst/>
              </a:rPr>
              <a:t> da li se </a:t>
            </a:r>
            <a:r>
              <a:rPr lang="en-US" sz="3400" dirty="0" err="1">
                <a:effectLst/>
              </a:rPr>
              <a:t>članom</a:t>
            </a:r>
            <a:r>
              <a:rPr lang="en-US" sz="3400" dirty="0">
                <a:effectLst/>
              </a:rPr>
              <a:t> 3. </a:t>
            </a:r>
            <a:r>
              <a:rPr lang="en-US" sz="3400" dirty="0" err="1">
                <a:effectLst/>
              </a:rPr>
              <a:t>Protokola</a:t>
            </a:r>
            <a:r>
              <a:rPr lang="en-US" sz="3400" dirty="0">
                <a:effectLst/>
              </a:rPr>
              <a:t> br. 1 </a:t>
            </a:r>
            <a:r>
              <a:rPr lang="en-US" sz="3400" dirty="0" err="1">
                <a:effectLst/>
              </a:rPr>
              <a:t>stvaraju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samo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obaveze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između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država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ili</a:t>
            </a:r>
            <a:r>
              <a:rPr lang="en-US" sz="3400" dirty="0">
                <a:effectLst/>
              </a:rPr>
              <a:t> se </a:t>
            </a:r>
            <a:r>
              <a:rPr lang="en-US" sz="3400" dirty="0" err="1">
                <a:effectLst/>
              </a:rPr>
              <a:t>njime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zasnivaju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subjektivna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prava</a:t>
            </a:r>
            <a:r>
              <a:rPr lang="sr-Latn-RS" sz="3400" dirty="0"/>
              <a:t>.</a:t>
            </a:r>
          </a:p>
          <a:p>
            <a:r>
              <a:rPr lang="en-US" sz="3400" dirty="0" err="1">
                <a:effectLst/>
              </a:rPr>
              <a:t>Sud</a:t>
            </a:r>
            <a:r>
              <a:rPr lang="en-US" sz="3400" dirty="0">
                <a:effectLst/>
              </a:rPr>
              <a:t> je u</a:t>
            </a:r>
            <a:r>
              <a:rPr lang="sr-Latn-RS" sz="3400" dirty="0">
                <a:effectLst/>
              </a:rPr>
              <a:t> </a:t>
            </a:r>
            <a:r>
              <a:rPr lang="en-US" sz="3400" dirty="0" err="1">
                <a:effectLst/>
              </a:rPr>
              <a:t>utemeljujućem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predmetu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za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pravo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na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slobodne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izbore</a:t>
            </a:r>
            <a:r>
              <a:rPr lang="en-US" sz="3400" dirty="0">
                <a:effectLst/>
              </a:rPr>
              <a:t>, </a:t>
            </a:r>
            <a:r>
              <a:rPr lang="en-US" sz="3400" i="1" dirty="0" err="1">
                <a:effectLst/>
              </a:rPr>
              <a:t>Matju</a:t>
            </a:r>
            <a:r>
              <a:rPr lang="en-US" sz="3400" i="1" dirty="0">
                <a:effectLst/>
              </a:rPr>
              <a:t> </a:t>
            </a:r>
            <a:r>
              <a:rPr lang="en-US" sz="3400" i="1" dirty="0" err="1">
                <a:effectLst/>
              </a:rPr>
              <a:t>Moin</a:t>
            </a:r>
            <a:r>
              <a:rPr lang="en-US" sz="3400" i="1" dirty="0">
                <a:effectLst/>
              </a:rPr>
              <a:t> </a:t>
            </a:r>
            <a:r>
              <a:rPr lang="en-US" sz="3400" i="1" dirty="0" err="1">
                <a:effectLst/>
              </a:rPr>
              <a:t>i</a:t>
            </a:r>
            <a:r>
              <a:rPr lang="sr-Latn-RS" sz="3400" i="1" dirty="0">
                <a:effectLst/>
              </a:rPr>
              <a:t> </a:t>
            </a:r>
            <a:r>
              <a:rPr lang="en-US" sz="3400" i="1" dirty="0" err="1">
                <a:effectLst/>
              </a:rPr>
              <a:t>Klerfajt</a:t>
            </a:r>
            <a:r>
              <a:rPr lang="en-US" sz="3400" i="1" dirty="0">
                <a:effectLst/>
              </a:rPr>
              <a:t> </a:t>
            </a:r>
            <a:r>
              <a:rPr lang="en-US" sz="3400" i="1" dirty="0" err="1">
                <a:effectLst/>
              </a:rPr>
              <a:t>protiv</a:t>
            </a:r>
            <a:r>
              <a:rPr lang="en-US" sz="3400" i="1" dirty="0">
                <a:effectLst/>
              </a:rPr>
              <a:t> </a:t>
            </a:r>
            <a:r>
              <a:rPr lang="en-US" sz="3400" i="1" dirty="0" err="1">
                <a:effectLst/>
              </a:rPr>
              <a:t>Belgije</a:t>
            </a:r>
            <a:r>
              <a:rPr lang="en-US" sz="3400" dirty="0">
                <a:effectLst/>
              </a:rPr>
              <a:t>, </a:t>
            </a:r>
            <a:r>
              <a:rPr lang="en-US" sz="3400" dirty="0" err="1">
                <a:effectLst/>
              </a:rPr>
              <a:t>prihvatio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šire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tumačenje</a:t>
            </a:r>
            <a:r>
              <a:rPr lang="en-US" sz="3400" dirty="0">
                <a:effectLst/>
              </a:rPr>
              <a:t>, </a:t>
            </a:r>
            <a:r>
              <a:rPr lang="en-US" sz="3400" dirty="0" err="1">
                <a:effectLst/>
              </a:rPr>
              <a:t>zauzimajući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stanovište</a:t>
            </a:r>
            <a:r>
              <a:rPr lang="en-US" sz="3400" dirty="0">
                <a:effectLst/>
              </a:rPr>
              <a:t> da</a:t>
            </a:r>
            <a:br>
              <a:rPr lang="en-US" sz="3400" dirty="0">
                <a:effectLst/>
              </a:rPr>
            </a:br>
            <a:r>
              <a:rPr lang="en-US" sz="3400" dirty="0" err="1">
                <a:effectLst/>
              </a:rPr>
              <a:t>nijansiranje</a:t>
            </a:r>
            <a:r>
              <a:rPr lang="en-US" sz="3400" dirty="0">
                <a:effectLst/>
              </a:rPr>
              <a:t> u </a:t>
            </a:r>
            <a:r>
              <a:rPr lang="en-US" sz="3400" dirty="0" err="1">
                <a:effectLst/>
              </a:rPr>
              <a:t>formulaciji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člana</a:t>
            </a:r>
            <a:r>
              <a:rPr lang="en-US" sz="3400" dirty="0">
                <a:effectLst/>
              </a:rPr>
              <a:t> 3. </a:t>
            </a:r>
            <a:r>
              <a:rPr lang="en-US" sz="3400" dirty="0" err="1">
                <a:effectLst/>
              </a:rPr>
              <a:t>Protokola</a:t>
            </a:r>
            <a:r>
              <a:rPr lang="en-US" sz="3400" dirty="0">
                <a:effectLst/>
              </a:rPr>
              <a:t> br. 1 „ne </a:t>
            </a:r>
            <a:r>
              <a:rPr lang="en-US" sz="3400" dirty="0" err="1">
                <a:effectLst/>
              </a:rPr>
              <a:t>odražava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suštinsku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razliku</a:t>
            </a:r>
            <a:r>
              <a:rPr lang="en-US" sz="3400" dirty="0">
                <a:effectLst/>
              </a:rPr>
              <a:t> u </a:t>
            </a:r>
            <a:r>
              <a:rPr lang="en-US" sz="3400" dirty="0" err="1">
                <a:effectLst/>
              </a:rPr>
              <a:t>odnosu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na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na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druge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odredbe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Konvencije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i</a:t>
            </a:r>
            <a:r>
              <a:rPr lang="en-US" sz="3400" dirty="0">
                <a:effectLst/>
              </a:rPr>
              <a:t> </a:t>
            </a:r>
            <a:r>
              <a:rPr lang="en-US" sz="3400" dirty="0" err="1">
                <a:effectLst/>
              </a:rPr>
              <a:t>Protokola</a:t>
            </a:r>
            <a:r>
              <a:rPr lang="en-US" sz="3400" dirty="0">
                <a:effectLst/>
              </a:rPr>
              <a:t>”.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26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A3C4C-CDF3-41D4-A271-A71B267A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347708"/>
            <a:ext cx="10876939" cy="633274"/>
          </a:xfrm>
        </p:spPr>
        <p:txBody>
          <a:bodyPr/>
          <a:lstStyle/>
          <a:p>
            <a:r>
              <a:rPr lang="sr-Latn-R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Razlika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3E8B2B-C53E-43D0-99D9-B53879622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50" y="914399"/>
            <a:ext cx="5807936" cy="81710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MEĐUNARODNI PAKT O GRAĐANSKIM I POLITIČKIM PRAVIMA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8309D1-3B9D-4ECD-9FA2-66DF49800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150" y="1836556"/>
            <a:ext cx="6021003" cy="39250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effectLst/>
              </a:rPr>
              <a:t>Svaki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građanin</a:t>
            </a:r>
            <a:r>
              <a:rPr lang="en-US" dirty="0">
                <a:effectLst/>
              </a:rPr>
              <a:t>, bez </a:t>
            </a:r>
            <a:r>
              <a:rPr lang="en-US" dirty="0" err="1">
                <a:effectLst/>
              </a:rPr>
              <a:t>ikakvog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razlikovanja</a:t>
            </a:r>
            <a:r>
              <a:rPr lang="en-US" dirty="0">
                <a:effectLst/>
              </a:rPr>
              <a:t>[...]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bez </a:t>
            </a:r>
            <a:r>
              <a:rPr lang="en-US" dirty="0" err="1">
                <a:effectLst/>
              </a:rPr>
              <a:t>nerazumnih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ograničenja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ima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mogućnosti</a:t>
            </a:r>
            <a:r>
              <a:rPr lang="en-US" dirty="0">
                <a:effectLst/>
              </a:rPr>
              <a:t>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a) da </a:t>
            </a:r>
            <a:r>
              <a:rPr lang="en-US" dirty="0" err="1">
                <a:effectLst/>
              </a:rPr>
              <a:t>učestvuje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vođenju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javnih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poslova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bilo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neposredno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preko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slobodno</a:t>
            </a:r>
            <a:r>
              <a:rPr lang="sr-Latn-RS" dirty="0">
                <a:effectLst/>
              </a:rPr>
              <a:t> </a:t>
            </a:r>
            <a:r>
              <a:rPr lang="en-US" dirty="0" err="1">
                <a:effectLst/>
              </a:rPr>
              <a:t>izabranih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predstavnika</a:t>
            </a:r>
            <a:r>
              <a:rPr lang="en-US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b) da </a:t>
            </a:r>
            <a:r>
              <a:rPr lang="en-US" dirty="0" err="1">
                <a:effectLst/>
              </a:rPr>
              <a:t>glasa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da </a:t>
            </a:r>
            <a:r>
              <a:rPr lang="en-US" dirty="0" err="1">
                <a:effectLst/>
              </a:rPr>
              <a:t>bude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povremenim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ispravno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održanim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izborima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jednako</a:t>
            </a:r>
            <a:r>
              <a:rPr lang="en-US" dirty="0">
                <a:effectLst/>
              </a:rPr>
              <a:t> I </a:t>
            </a:r>
            <a:r>
              <a:rPr lang="en-US" dirty="0" err="1">
                <a:effectLst/>
              </a:rPr>
              <a:t>opšte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biračko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sprovedenim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tajnim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glasanjem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kojim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obezbeđuje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slobodno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izražavanje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volje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birača</a:t>
            </a:r>
            <a:r>
              <a:rPr lang="en-US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c) da mu, pod </a:t>
            </a:r>
            <a:r>
              <a:rPr lang="en-US" dirty="0" err="1">
                <a:effectLst/>
              </a:rPr>
              <a:t>opštim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uslovima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jednakosti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bude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dostupna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javna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služba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njegovoj</a:t>
            </a:r>
            <a:r>
              <a:rPr lang="sr-Latn-RS" dirty="0">
                <a:effectLst/>
              </a:rPr>
              <a:t> </a:t>
            </a:r>
            <a:r>
              <a:rPr lang="en-US" dirty="0" err="1">
                <a:effectLst/>
              </a:rPr>
              <a:t>zemlji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43C345-F8F4-450A-84EF-ED377BB6C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999" y="914399"/>
            <a:ext cx="5807937" cy="138527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EVROPSKA KONVENCIJA ZA ZAŠTITU LJUDSKIH PRAVA I OSNOVNIH SLOBODA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85452E-BF5E-4B86-A3F9-D0E9130CF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6378" y="2021149"/>
            <a:ext cx="5914472" cy="3740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Latn-RS" dirty="0">
                <a:effectLst/>
              </a:rPr>
              <a:t>„Prvi protokol“</a:t>
            </a:r>
          </a:p>
          <a:p>
            <a:pPr marL="0" indent="0" algn="ctr">
              <a:buNone/>
            </a:pPr>
            <a:r>
              <a:rPr lang="sr-Latn-RS" dirty="0">
                <a:effectLst/>
              </a:rPr>
              <a:t>Član 3.</a:t>
            </a:r>
          </a:p>
          <a:p>
            <a:pPr marL="0" indent="0" algn="ctr">
              <a:buNone/>
            </a:pPr>
            <a:r>
              <a:rPr lang="sr-Latn-RS" dirty="0">
                <a:effectLst/>
              </a:rPr>
              <a:t>  Pravo na slobodne izbore</a:t>
            </a:r>
          </a:p>
          <a:p>
            <a:pPr marL="0" indent="0">
              <a:buNone/>
            </a:pPr>
            <a:r>
              <a:rPr lang="sr-Latn-RS" i="1" dirty="0">
                <a:effectLst/>
              </a:rPr>
              <a:t>„Visoke strane ugovornice se obavezuju da u primerenim vremenskim razmacima održavaju slobodne izbore s tajnim glasanjem, pod uslovima koji obezbeđuju slobodno izražavanje mišljenja naroda pri izboru zakonodavnih tela.“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7312FD-F560-498B-8107-42CBFF593BDF}"/>
              </a:ext>
            </a:extLst>
          </p:cNvPr>
          <p:cNvSpPr txBox="1"/>
          <p:nvPr/>
        </p:nvSpPr>
        <p:spPr>
          <a:xfrm>
            <a:off x="142044" y="5761608"/>
            <a:ext cx="119315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b="1" dirty="0">
                <a:solidFill>
                  <a:schemeClr val="tx2">
                    <a:lumMod val="75000"/>
                  </a:schemeClr>
                </a:solidFill>
              </a:rPr>
              <a:t>Osnovna razlika je u subjektu na kog se odnose. Pakt se odnosi na svaku individuu ponaosob, ona svakom građaninu garantuje određena prava koja su za sve jednaka i neotuđiva. Dok Konvencija propisuje obaveze država potpisnica, kojima garantuje pravo na slobodne izbore narodima tih država.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07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9" y="1558834"/>
            <a:ext cx="11015007" cy="515809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r-Latn-RS" dirty="0">
                <a:effectLst/>
              </a:rPr>
              <a:t> </a:t>
            </a:r>
            <a:r>
              <a:rPr lang="en-US" dirty="0" err="1">
                <a:effectLst/>
              </a:rPr>
              <a:t>Izborno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pravo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Republici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Srbiji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garantovano</a:t>
            </a:r>
            <a:r>
              <a:rPr lang="en-US" dirty="0">
                <a:effectLst/>
              </a:rPr>
              <a:t> je </a:t>
            </a:r>
            <a:r>
              <a:rPr lang="en-US" dirty="0" err="1">
                <a:effectLst/>
              </a:rPr>
              <a:t>članom</a:t>
            </a:r>
            <a:r>
              <a:rPr lang="en-US" dirty="0">
                <a:effectLst/>
              </a:rPr>
              <a:t> 52. </a:t>
            </a:r>
            <a:r>
              <a:rPr lang="en-US" dirty="0" err="1">
                <a:effectLst/>
              </a:rPr>
              <a:t>Ustava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Republike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Srbije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koji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glasi</a:t>
            </a:r>
            <a:r>
              <a:rPr lang="en-US" dirty="0">
                <a:effectLst/>
              </a:rPr>
              <a:t>: </a:t>
            </a:r>
          </a:p>
          <a:p>
            <a:r>
              <a:rPr lang="en-US" b="1" i="1" dirty="0" err="1">
                <a:effectLst/>
              </a:rPr>
              <a:t>Svaki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punoletan</a:t>
            </a:r>
            <a:r>
              <a:rPr lang="en-US" b="1" i="1" dirty="0">
                <a:effectLst/>
              </a:rPr>
              <a:t>, </a:t>
            </a:r>
            <a:r>
              <a:rPr lang="en-US" b="1" i="1" dirty="0" err="1">
                <a:effectLst/>
              </a:rPr>
              <a:t>poslovno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sposoban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državljanin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Republike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Srbije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ima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pravo</a:t>
            </a:r>
            <a:r>
              <a:rPr lang="en-US" b="1" i="1" dirty="0">
                <a:effectLst/>
              </a:rPr>
              <a:t> da </a:t>
            </a:r>
            <a:r>
              <a:rPr lang="en-US" b="1" i="1" dirty="0" err="1">
                <a:effectLst/>
              </a:rPr>
              <a:t>bira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i</a:t>
            </a:r>
            <a:r>
              <a:rPr lang="en-US" b="1" i="1" dirty="0">
                <a:effectLst/>
              </a:rPr>
              <a:t> da </a:t>
            </a:r>
            <a:r>
              <a:rPr lang="en-US" b="1" i="1" dirty="0" err="1">
                <a:effectLst/>
              </a:rPr>
              <a:t>bude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biran</a:t>
            </a:r>
            <a:r>
              <a:rPr lang="en-US" b="1" i="1" dirty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b="1" i="1" dirty="0" err="1">
                <a:effectLst/>
              </a:rPr>
              <a:t>Izborno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pravo</a:t>
            </a:r>
            <a:r>
              <a:rPr lang="en-US" b="1" i="1" dirty="0">
                <a:effectLst/>
              </a:rPr>
              <a:t> je </a:t>
            </a:r>
            <a:r>
              <a:rPr lang="en-US" b="1" i="1" dirty="0" err="1">
                <a:effectLst/>
              </a:rPr>
              <a:t>opšte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jednako</a:t>
            </a:r>
            <a:r>
              <a:rPr lang="en-US" b="1" i="1" dirty="0">
                <a:effectLst/>
              </a:rPr>
              <a:t>, </a:t>
            </a:r>
            <a:r>
              <a:rPr lang="en-US" b="1" i="1" dirty="0" err="1">
                <a:effectLst/>
              </a:rPr>
              <a:t>izbori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su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slobodni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neposredni</a:t>
            </a:r>
            <a:r>
              <a:rPr lang="en-US" b="1" i="1" dirty="0">
                <a:effectLst/>
              </a:rPr>
              <a:t>, a </a:t>
            </a:r>
            <a:r>
              <a:rPr lang="en-US" b="1" i="1" dirty="0" err="1">
                <a:effectLst/>
              </a:rPr>
              <a:t>glasanje</a:t>
            </a:r>
            <a:r>
              <a:rPr lang="en-US" b="1" i="1" dirty="0">
                <a:effectLst/>
              </a:rPr>
              <a:t> je </a:t>
            </a:r>
            <a:r>
              <a:rPr lang="en-US" b="1" i="1" dirty="0" err="1">
                <a:effectLst/>
              </a:rPr>
              <a:t>tajno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i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lično</a:t>
            </a:r>
            <a:r>
              <a:rPr lang="en-US" b="1" i="1" dirty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b="1" i="1" dirty="0" err="1">
                <a:effectLst/>
              </a:rPr>
              <a:t>Izborno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pravo</a:t>
            </a:r>
            <a:r>
              <a:rPr lang="en-US" b="1" i="1" dirty="0">
                <a:effectLst/>
              </a:rPr>
              <a:t> </a:t>
            </a:r>
            <a:r>
              <a:rPr lang="en-US" b="1" i="1" dirty="0" err="1">
                <a:effectLst/>
              </a:rPr>
              <a:t>uživa</a:t>
            </a:r>
            <a:r>
              <a:rPr lang="en-US" b="1" i="1" dirty="0">
                <a:effectLst/>
              </a:rPr>
              <a:t> </a:t>
            </a:r>
            <a:r>
              <a:rPr lang="sr-Latn-RS" b="1" i="1" dirty="0">
                <a:effectLst/>
              </a:rPr>
              <a:t>pravnu zaštitu u skladu sa zakonom.</a:t>
            </a:r>
          </a:p>
          <a:p>
            <a:pPr>
              <a:buFont typeface="Courier New" panose="02070309020205020404" pitchFamily="49" charset="0"/>
              <a:buChar char="o"/>
            </a:pPr>
            <a:endParaRPr lang="sr-Latn-RS" b="1" i="1" dirty="0"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Latn-RS" b="1" i="1" dirty="0">
                <a:effectLst/>
              </a:rPr>
              <a:t> </a:t>
            </a:r>
            <a:r>
              <a:rPr lang="en-US" dirty="0" err="1">
                <a:effectLst/>
              </a:rPr>
              <a:t>Izborni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postupak</a:t>
            </a:r>
            <a:r>
              <a:rPr lang="en-US" dirty="0">
                <a:effectLst/>
              </a:rPr>
              <a:t> je </a:t>
            </a:r>
            <a:r>
              <a:rPr lang="en-US" dirty="0" err="1">
                <a:effectLst/>
              </a:rPr>
              <a:t>bliže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regulisan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Zakonom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o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izboru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narodnih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poslanika</a:t>
            </a:r>
            <a:r>
              <a:rPr lang="sr-Latn-R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(ZINP)</a:t>
            </a:r>
            <a:r>
              <a:rPr lang="sr-Latn-RS" i="1" dirty="0">
                <a:solidFill>
                  <a:schemeClr val="tx1">
                    <a:lumMod val="95000"/>
                  </a:schemeClr>
                </a:solidFill>
                <a:effectLst/>
              </a:rPr>
              <a:t>,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Zakonom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o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lokalnim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izborima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(ZLI)</a:t>
            </a:r>
            <a:r>
              <a:rPr lang="sr-Latn-RS" i="1" dirty="0">
                <a:solidFill>
                  <a:schemeClr val="tx1">
                    <a:lumMod val="95000"/>
                  </a:schemeClr>
                </a:solidFill>
                <a:effectLst/>
              </a:rPr>
              <a:t>,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Zakonom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o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izboru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predsednika</a:t>
            </a:r>
            <a:r>
              <a:rPr lang="sr-Latn-R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Republike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Odlukom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o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izboru</a:t>
            </a:r>
            <a:r>
              <a:rPr lang="sr-Latn-R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poslanika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u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Skupštinu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AP </a:t>
            </a:r>
            <a:r>
              <a:rPr lang="en-US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Vojvodine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 (OIPV)</a:t>
            </a:r>
            <a:r>
              <a:rPr lang="sr-Latn-RS" i="1" dirty="0">
                <a:solidFill>
                  <a:schemeClr val="tx1">
                    <a:lumMod val="95000"/>
                  </a:schemeClr>
                </a:solidFill>
                <a:effectLst/>
              </a:rPr>
              <a:t>.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b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sr-Latn-RS" b="1" i="1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95" y="470263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sr-Latn-RS" sz="400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Izvori izbornog prava- unutrašnje pravo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</a:b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194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419</TotalTime>
  <Words>1421</Words>
  <Application>Microsoft Office PowerPoint</Application>
  <PresentationFormat>Custom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Damask</vt:lpstr>
      <vt:lpstr>Izborno pravo I politička participacija</vt:lpstr>
      <vt:lpstr>Biračko (izborno) pravo</vt:lpstr>
      <vt:lpstr>Biračko (izborno) pravo</vt:lpstr>
      <vt:lpstr>Politička participacija</vt:lpstr>
      <vt:lpstr>Slide 5</vt:lpstr>
      <vt:lpstr>MEĐUNARODNI PAKT O GRAĐANSKIM I POLITIČKIM PRAVIMA </vt:lpstr>
      <vt:lpstr>EVROPSKA KONVENCIJA ZA ZAŠTITU LJUDSKIH PRAVA I OSNOVNIH SLOBODA </vt:lpstr>
      <vt:lpstr>Razlika</vt:lpstr>
      <vt:lpstr>Izvori izbornog prava- unutrašnje pravo </vt:lpstr>
      <vt:lpstr>Izborna prava i građanska participacija u srbiji </vt:lpstr>
      <vt:lpstr>Slide 11</vt:lpstr>
      <vt:lpstr>Predmet paunović i milivojević protiv srbije</vt:lpstr>
      <vt:lpstr>Slide 13</vt:lpstr>
      <vt:lpstr>Slide 14</vt:lpstr>
      <vt:lpstr>ODLUKA evropskog suda za ljudska prava U STRAZBURU 24.maj 2016. Godine 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Izborno pravo I politička participacija</dc:title>
  <dc:creator>HP</dc:creator>
  <cp:lastModifiedBy>Biljana Đorđević</cp:lastModifiedBy>
  <cp:revision>28</cp:revision>
  <dcterms:created xsi:type="dcterms:W3CDTF">2020-03-22T12:19:43Z</dcterms:created>
  <dcterms:modified xsi:type="dcterms:W3CDTF">2020-03-25T14:01:02Z</dcterms:modified>
</cp:coreProperties>
</file>