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ADA9E28-8FAB-48EE-BF6D-8F0AFB8FCB8F}" type="datetimeFigureOut">
              <a:rPr lang="en-US" smtClean="0"/>
              <a:pPr/>
              <a:t>3/18/2020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FB092E2-F59B-4F29-AC9C-6494FFC670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DA9E28-8FAB-48EE-BF6D-8F0AFB8FCB8F}"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092E2-F59B-4F29-AC9C-6494FFC670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DA9E28-8FAB-48EE-BF6D-8F0AFB8FCB8F}"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092E2-F59B-4F29-AC9C-6494FFC670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ADA9E28-8FAB-48EE-BF6D-8F0AFB8FCB8F}" type="datetimeFigureOut">
              <a:rPr lang="en-US" smtClean="0"/>
              <a:pPr/>
              <a:t>3/18/2020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FB092E2-F59B-4F29-AC9C-6494FFC670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ADA9E28-8FAB-48EE-BF6D-8F0AFB8FCB8F}" type="datetimeFigureOut">
              <a:rPr lang="en-US" smtClean="0"/>
              <a:pPr/>
              <a:t>3/18/2020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FB092E2-F59B-4F29-AC9C-6494FFC6709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ADA9E28-8FAB-48EE-BF6D-8F0AFB8FCB8F}" type="datetimeFigureOut">
              <a:rPr lang="en-US" smtClean="0"/>
              <a:pPr/>
              <a:t>3/18/2020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FB092E2-F59B-4F29-AC9C-6494FFC670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ADA9E28-8FAB-48EE-BF6D-8F0AFB8FCB8F}"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FB092E2-F59B-4F29-AC9C-6494FFC6709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ADA9E28-8FAB-48EE-BF6D-8F0AFB8FCB8F}" type="datetimeFigureOut">
              <a:rPr lang="en-US" smtClean="0"/>
              <a:pPr/>
              <a:t>3/18/2020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092E2-F59B-4F29-AC9C-6494FFC670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DA9E28-8FAB-48EE-BF6D-8F0AFB8FCB8F}" type="datetimeFigureOut">
              <a:rPr lang="en-US" smtClean="0"/>
              <a:pPr/>
              <a:t>3/18/2020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092E2-F59B-4F29-AC9C-6494FFC670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ADA9E28-8FAB-48EE-BF6D-8F0AFB8FCB8F}" type="datetimeFigureOut">
              <a:rPr lang="en-US" smtClean="0"/>
              <a:pPr/>
              <a:t>3/18/2020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092E2-F59B-4F29-AC9C-6494FFC670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ADA9E28-8FAB-48EE-BF6D-8F0AFB8FCB8F}"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FB092E2-F59B-4F29-AC9C-6494FFC6709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DA9E28-8FAB-48EE-BF6D-8F0AFB8FCB8F}" type="datetimeFigureOut">
              <a:rPr lang="en-US" smtClean="0"/>
              <a:pPr/>
              <a:t>3/18/2020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FB092E2-F59B-4F29-AC9C-6494FFC6709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r-Latn-RS" sz="6000" dirty="0" smtClean="0"/>
              <a:t>Sloboda izražavanja</a:t>
            </a:r>
            <a:endParaRPr lang="en-US" sz="6000" dirty="0"/>
          </a:p>
        </p:txBody>
      </p:sp>
      <p:sp>
        <p:nvSpPr>
          <p:cNvPr id="3" name="Subtitle 2"/>
          <p:cNvSpPr>
            <a:spLocks noGrp="1"/>
          </p:cNvSpPr>
          <p:nvPr>
            <p:ph type="subTitle" idx="1"/>
          </p:nvPr>
        </p:nvSpPr>
        <p:spPr>
          <a:xfrm>
            <a:off x="6715140" y="5715016"/>
            <a:ext cx="2214578" cy="914400"/>
          </a:xfrm>
        </p:spPr>
        <p:txBody>
          <a:bodyPr/>
          <a:lstStyle/>
          <a:p>
            <a:r>
              <a:rPr lang="sr-Latn-RS" dirty="0" smtClean="0"/>
              <a:t>Ljubica Ivković</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277917"/>
            <a:ext cx="8686800" cy="5580083"/>
          </a:xfrm>
        </p:spPr>
        <p:txBody>
          <a:bodyPr>
            <a:noAutofit/>
          </a:bodyPr>
          <a:lstStyle/>
          <a:p>
            <a:r>
              <a:rPr lang="sr-Latn-RS" sz="2700" dirty="0" smtClean="0"/>
              <a:t>Sud je osudio podnosioce predstavke za uvredu i naredio im da isplate određenu sumu novca</a:t>
            </a:r>
          </a:p>
          <a:p>
            <a:r>
              <a:rPr lang="sr-Latn-RS" sz="2700" dirty="0" smtClean="0"/>
              <a:t>Sud je u presudi definisao izjavu kao uvredu koja ponižava pojedinca,predstavljajući napad na njegovu/njenu čast</a:t>
            </a:r>
          </a:p>
          <a:p>
            <a:r>
              <a:rPr lang="sr-Latn-RS" sz="2700" dirty="0" smtClean="0"/>
              <a:t>Potvrđujući da je S.K. javna ličnost, sud je objasnio da prema domaćem zakonu radnja u vidu šale nije krivično delo u onoj meri u kojoj ta šala ne prevazilazi prihvatljive granice i ne postane uvredljiva</a:t>
            </a:r>
          </a:p>
          <a:p>
            <a:r>
              <a:rPr lang="sr-Latn-RS" sz="2700" dirty="0" smtClean="0"/>
              <a:t>Došlo je do povrede člana 10. Konvencije, Sud je zaključio da je mešanje u pravo podnosilaca predstavke na slobodu izražavanja bilo u potpunosti nesrazmerno</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214422"/>
            <a:ext cx="8686800" cy="5008579"/>
          </a:xfrm>
        </p:spPr>
        <p:txBody>
          <a:bodyPr>
            <a:normAutofit/>
          </a:bodyPr>
          <a:lstStyle/>
          <a:p>
            <a:r>
              <a:rPr lang="sr-Latn-RS" sz="2700" dirty="0" smtClean="0"/>
              <a:t>Kada dođe do prekršaja Konvencije, Sud će ako je to potrebno, pružiti pravično zadovoljenje oštećenoj strani</a:t>
            </a:r>
          </a:p>
          <a:p>
            <a:r>
              <a:rPr lang="sr-Latn-RS" sz="2700" dirty="0" smtClean="0"/>
              <a:t>U ovom slučaju, podnosioci predstavke nisu tražili naknadu za nematerijanu ii materijalnu štetu, pa im Sud ne dodeljuje naknadu</a:t>
            </a:r>
          </a:p>
          <a:p>
            <a:r>
              <a:rPr lang="sr-Latn-RS" sz="2700" dirty="0" smtClean="0"/>
              <a:t>Međutim,podnosioci predstavke, kojima je pružena pravna pomoć, tražili su naknadu troškova koje su imale pred Sudom, ali oni nisu specificirali svoj zahtev kako se to traži, pa shodno tome im ne dodeljuje naknadu u ovom delu</a:t>
            </a:r>
            <a:endParaRPr lang="en-US" sz="270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500034" y="1285860"/>
            <a:ext cx="8229600" cy="5768975"/>
          </a:xfrm>
        </p:spPr>
        <p:txBody>
          <a:bodyPr>
            <a:normAutofit/>
          </a:bodyPr>
          <a:lstStyle/>
          <a:p>
            <a:r>
              <a:rPr lang="en-US" sz="2700" dirty="0" err="1" smtClean="0"/>
              <a:t>Svako</a:t>
            </a:r>
            <a:r>
              <a:rPr lang="en-US" sz="2700" dirty="0" smtClean="0"/>
              <a:t> </a:t>
            </a:r>
            <a:r>
              <a:rPr lang="en-US" sz="2700" dirty="0" err="1" smtClean="0"/>
              <a:t>ima</a:t>
            </a:r>
            <a:r>
              <a:rPr lang="en-US" sz="2700" dirty="0" smtClean="0"/>
              <a:t> </a:t>
            </a:r>
            <a:r>
              <a:rPr lang="en-US" sz="2700" dirty="0" err="1" smtClean="0"/>
              <a:t>pravo</a:t>
            </a:r>
            <a:r>
              <a:rPr lang="en-US" sz="2700" dirty="0" smtClean="0"/>
              <a:t> </a:t>
            </a:r>
            <a:r>
              <a:rPr lang="en-US" sz="2700" dirty="0" err="1" smtClean="0"/>
              <a:t>na</a:t>
            </a:r>
            <a:r>
              <a:rPr lang="en-US" sz="2700" dirty="0" smtClean="0"/>
              <a:t> </a:t>
            </a:r>
            <a:r>
              <a:rPr lang="en-US" sz="2700" dirty="0" err="1" smtClean="0"/>
              <a:t>slobodu</a:t>
            </a:r>
            <a:r>
              <a:rPr lang="en-US" sz="2700" dirty="0" smtClean="0"/>
              <a:t> </a:t>
            </a:r>
            <a:r>
              <a:rPr lang="en-US" sz="2700" dirty="0" err="1" smtClean="0"/>
              <a:t>izražavanja</a:t>
            </a:r>
            <a:r>
              <a:rPr lang="en-US" sz="2700" dirty="0" smtClean="0"/>
              <a:t>. </a:t>
            </a:r>
            <a:r>
              <a:rPr lang="en-US" sz="2700" dirty="0" err="1" smtClean="0"/>
              <a:t>Ovo</a:t>
            </a:r>
            <a:r>
              <a:rPr lang="en-US" sz="2700" dirty="0" smtClean="0"/>
              <a:t> </a:t>
            </a:r>
            <a:r>
              <a:rPr lang="en-US" sz="2700" dirty="0" err="1" smtClean="0"/>
              <a:t>pravo</a:t>
            </a:r>
            <a:r>
              <a:rPr lang="en-US" sz="2700" dirty="0" smtClean="0"/>
              <a:t> </a:t>
            </a:r>
            <a:r>
              <a:rPr lang="en-US" sz="2700" dirty="0" err="1" smtClean="0"/>
              <a:t>uključuje</a:t>
            </a:r>
            <a:r>
              <a:rPr lang="en-US" sz="2700" dirty="0" smtClean="0"/>
              <a:t> </a:t>
            </a:r>
            <a:r>
              <a:rPr lang="en-US" sz="2700" dirty="0" err="1" smtClean="0"/>
              <a:t>slobodu</a:t>
            </a:r>
            <a:r>
              <a:rPr lang="en-US" sz="2700" dirty="0" smtClean="0"/>
              <a:t> </a:t>
            </a:r>
            <a:r>
              <a:rPr lang="en-US" sz="2700" dirty="0" err="1" smtClean="0"/>
              <a:t>posedovanja</a:t>
            </a:r>
            <a:r>
              <a:rPr lang="en-US" sz="2700" dirty="0" smtClean="0"/>
              <a:t> </a:t>
            </a:r>
            <a:r>
              <a:rPr lang="en-US" sz="2700" dirty="0" err="1" smtClean="0"/>
              <a:t>sopstvenog</a:t>
            </a:r>
            <a:r>
              <a:rPr lang="en-US" sz="2700" dirty="0" smtClean="0"/>
              <a:t> </a:t>
            </a:r>
            <a:r>
              <a:rPr lang="en-US" sz="2700" dirty="0" err="1" smtClean="0"/>
              <a:t>mišljenja</a:t>
            </a:r>
            <a:r>
              <a:rPr lang="en-US" sz="2700" dirty="0" smtClean="0"/>
              <a:t>, </a:t>
            </a:r>
            <a:r>
              <a:rPr lang="en-US" sz="2700" dirty="0" err="1" smtClean="0"/>
              <a:t>primanja</a:t>
            </a:r>
            <a:r>
              <a:rPr lang="en-US" sz="2700" dirty="0" smtClean="0"/>
              <a:t> </a:t>
            </a:r>
            <a:r>
              <a:rPr lang="en-US" sz="2700" dirty="0" err="1" smtClean="0"/>
              <a:t>i</a:t>
            </a:r>
            <a:r>
              <a:rPr lang="en-US" sz="2700" dirty="0" smtClean="0"/>
              <a:t> </a:t>
            </a:r>
            <a:r>
              <a:rPr lang="en-US" sz="2700" dirty="0" err="1" smtClean="0"/>
              <a:t>saopštavanja</a:t>
            </a:r>
            <a:r>
              <a:rPr lang="en-US" sz="2700" dirty="0" smtClean="0"/>
              <a:t> </a:t>
            </a:r>
            <a:r>
              <a:rPr lang="en-US" sz="2700" dirty="0" err="1" smtClean="0"/>
              <a:t>informacija</a:t>
            </a:r>
            <a:r>
              <a:rPr lang="en-US" sz="2700" dirty="0" smtClean="0"/>
              <a:t> </a:t>
            </a:r>
            <a:r>
              <a:rPr lang="en-US" sz="2700" dirty="0" err="1" smtClean="0"/>
              <a:t>i</a:t>
            </a:r>
            <a:r>
              <a:rPr lang="en-US" sz="2700" dirty="0" smtClean="0"/>
              <a:t> </a:t>
            </a:r>
            <a:r>
              <a:rPr lang="en-US" sz="2700" dirty="0" err="1" smtClean="0"/>
              <a:t>ideja</a:t>
            </a:r>
            <a:r>
              <a:rPr lang="en-US" sz="2700" dirty="0" smtClean="0"/>
              <a:t> </a:t>
            </a:r>
            <a:r>
              <a:rPr lang="en-US" sz="2700" dirty="0" err="1" smtClean="0"/>
              <a:t>bez</a:t>
            </a:r>
            <a:r>
              <a:rPr lang="en-US" sz="2700" dirty="0" smtClean="0"/>
              <a:t> </a:t>
            </a:r>
            <a:r>
              <a:rPr lang="en-US" sz="2700" dirty="0" err="1" smtClean="0"/>
              <a:t>mešanja</a:t>
            </a:r>
            <a:r>
              <a:rPr lang="en-US" sz="2700" dirty="0" smtClean="0"/>
              <a:t> </a:t>
            </a:r>
            <a:r>
              <a:rPr lang="en-US" sz="2700" dirty="0" err="1" smtClean="0"/>
              <a:t>javne</a:t>
            </a:r>
            <a:r>
              <a:rPr lang="en-US" sz="2700" dirty="0" smtClean="0"/>
              <a:t> </a:t>
            </a:r>
            <a:r>
              <a:rPr lang="en-US" sz="2700" dirty="0" err="1" smtClean="0"/>
              <a:t>vlasti</a:t>
            </a:r>
            <a:r>
              <a:rPr lang="en-US" sz="2700" dirty="0" smtClean="0"/>
              <a:t> </a:t>
            </a:r>
            <a:r>
              <a:rPr lang="en-US" sz="2700" dirty="0" err="1" smtClean="0"/>
              <a:t>i</a:t>
            </a:r>
            <a:r>
              <a:rPr lang="en-US" sz="2700" dirty="0" smtClean="0"/>
              <a:t> </a:t>
            </a:r>
            <a:r>
              <a:rPr lang="en-US" sz="2700" dirty="0" err="1" smtClean="0"/>
              <a:t>bez</a:t>
            </a:r>
            <a:r>
              <a:rPr lang="en-US" sz="2700" dirty="0" smtClean="0"/>
              <a:t> </a:t>
            </a:r>
            <a:r>
              <a:rPr lang="en-US" sz="2700" dirty="0" err="1" smtClean="0"/>
              <a:t>obzira</a:t>
            </a:r>
            <a:r>
              <a:rPr lang="en-US" sz="2700" dirty="0" smtClean="0"/>
              <a:t> </a:t>
            </a:r>
            <a:r>
              <a:rPr lang="en-US" sz="2700" dirty="0" err="1" smtClean="0"/>
              <a:t>na</a:t>
            </a:r>
            <a:r>
              <a:rPr lang="en-US" sz="2700" dirty="0" smtClean="0"/>
              <a:t> </a:t>
            </a:r>
            <a:r>
              <a:rPr lang="en-US" sz="2700" dirty="0" err="1" smtClean="0"/>
              <a:t>granice</a:t>
            </a:r>
            <a:r>
              <a:rPr lang="en-US" sz="2700" dirty="0" smtClean="0"/>
              <a:t>. </a:t>
            </a:r>
            <a:r>
              <a:rPr lang="en-US" sz="2700" dirty="0" err="1" smtClean="0"/>
              <a:t>Ovaj</a:t>
            </a:r>
            <a:r>
              <a:rPr lang="en-US" sz="2700" dirty="0" smtClean="0"/>
              <a:t> </a:t>
            </a:r>
            <a:r>
              <a:rPr lang="en-US" sz="2700" dirty="0" err="1" smtClean="0"/>
              <a:t>član</a:t>
            </a:r>
            <a:r>
              <a:rPr lang="en-US" sz="2700" dirty="0" smtClean="0"/>
              <a:t> ne </a:t>
            </a:r>
            <a:r>
              <a:rPr lang="en-US" sz="2700" dirty="0" err="1" smtClean="0"/>
              <a:t>sprečava</a:t>
            </a:r>
            <a:r>
              <a:rPr lang="en-US" sz="2700" dirty="0" smtClean="0"/>
              <a:t> </a:t>
            </a:r>
            <a:r>
              <a:rPr lang="en-US" sz="2700" dirty="0" err="1" smtClean="0"/>
              <a:t>države</a:t>
            </a:r>
            <a:r>
              <a:rPr lang="en-US" sz="2700" dirty="0" smtClean="0"/>
              <a:t> </a:t>
            </a:r>
            <a:r>
              <a:rPr lang="en-US" sz="2700" dirty="0" err="1" smtClean="0"/>
              <a:t>da</a:t>
            </a:r>
            <a:r>
              <a:rPr lang="en-US" sz="2700" dirty="0" smtClean="0"/>
              <a:t> </a:t>
            </a:r>
            <a:r>
              <a:rPr lang="en-US" sz="2700" dirty="0" err="1" smtClean="0"/>
              <a:t>zahtevaju</a:t>
            </a:r>
            <a:r>
              <a:rPr lang="en-US" sz="2700" dirty="0" smtClean="0"/>
              <a:t> </a:t>
            </a:r>
            <a:r>
              <a:rPr lang="en-US" sz="2700" dirty="0" err="1" smtClean="0"/>
              <a:t>dozvole</a:t>
            </a:r>
            <a:r>
              <a:rPr lang="en-US" sz="2700" dirty="0" smtClean="0"/>
              <a:t> </a:t>
            </a:r>
            <a:r>
              <a:rPr lang="en-US" sz="2700" dirty="0" err="1" smtClean="0"/>
              <a:t>za</a:t>
            </a:r>
            <a:r>
              <a:rPr lang="en-US" sz="2700" dirty="0" smtClean="0"/>
              <a:t> </a:t>
            </a:r>
            <a:r>
              <a:rPr lang="en-US" sz="2700" dirty="0" err="1" smtClean="0"/>
              <a:t>rad</a:t>
            </a:r>
            <a:r>
              <a:rPr lang="en-US" sz="2700" dirty="0" smtClean="0"/>
              <a:t> </a:t>
            </a:r>
            <a:r>
              <a:rPr lang="en-US" sz="2700" dirty="0" err="1" smtClean="0"/>
              <a:t>televizijskih</a:t>
            </a:r>
            <a:r>
              <a:rPr lang="en-US" sz="2700" dirty="0" smtClean="0"/>
              <a:t>, radio </a:t>
            </a:r>
            <a:r>
              <a:rPr lang="en-US" sz="2700" dirty="0" err="1" smtClean="0"/>
              <a:t>i</a:t>
            </a:r>
            <a:r>
              <a:rPr lang="en-US" sz="2700" dirty="0" smtClean="0"/>
              <a:t> </a:t>
            </a:r>
            <a:r>
              <a:rPr lang="en-US" sz="2700" dirty="0" err="1" smtClean="0"/>
              <a:t>bioskopskih</a:t>
            </a:r>
            <a:r>
              <a:rPr lang="en-US" sz="2700" dirty="0" smtClean="0"/>
              <a:t> </a:t>
            </a:r>
            <a:r>
              <a:rPr lang="en-US" sz="2700" dirty="0" err="1" smtClean="0"/>
              <a:t>preduzeća</a:t>
            </a:r>
            <a:r>
              <a:rPr lang="en-US" sz="2700" dirty="0" smtClean="0"/>
              <a:t>. </a:t>
            </a:r>
            <a:endParaRPr lang="sr-Latn-RS" sz="2700" dirty="0" smtClean="0"/>
          </a:p>
          <a:p>
            <a:r>
              <a:rPr lang="en-US" sz="2700" dirty="0" err="1" smtClean="0"/>
              <a:t>Pošto</a:t>
            </a:r>
            <a:r>
              <a:rPr lang="en-US" sz="2700" dirty="0" smtClean="0"/>
              <a:t> </a:t>
            </a:r>
            <a:r>
              <a:rPr lang="en-US" sz="2700" dirty="0" err="1" smtClean="0"/>
              <a:t>korišćenje</a:t>
            </a:r>
            <a:r>
              <a:rPr lang="en-US" sz="2700" dirty="0" smtClean="0"/>
              <a:t> </a:t>
            </a:r>
            <a:r>
              <a:rPr lang="en-US" sz="2700" dirty="0" err="1" smtClean="0"/>
              <a:t>ovih</a:t>
            </a:r>
            <a:r>
              <a:rPr lang="en-US" sz="2700" dirty="0" smtClean="0"/>
              <a:t> </a:t>
            </a:r>
            <a:r>
              <a:rPr lang="en-US" sz="2700" dirty="0" err="1" smtClean="0"/>
              <a:t>sloboda</a:t>
            </a:r>
            <a:r>
              <a:rPr lang="en-US" sz="2700" dirty="0" smtClean="0"/>
              <a:t> </a:t>
            </a:r>
            <a:r>
              <a:rPr lang="en-US" sz="2700" dirty="0" err="1" smtClean="0"/>
              <a:t>povlači</a:t>
            </a:r>
            <a:r>
              <a:rPr lang="en-US" sz="2700" dirty="0" smtClean="0"/>
              <a:t> </a:t>
            </a:r>
            <a:r>
              <a:rPr lang="en-US" sz="2700" dirty="0" err="1" smtClean="0"/>
              <a:t>za</a:t>
            </a:r>
            <a:r>
              <a:rPr lang="en-US" sz="2700" dirty="0" smtClean="0"/>
              <a:t> </a:t>
            </a:r>
            <a:r>
              <a:rPr lang="en-US" sz="2700" dirty="0" err="1" smtClean="0"/>
              <a:t>sobom</a:t>
            </a:r>
            <a:r>
              <a:rPr lang="en-US" sz="2700" dirty="0" smtClean="0"/>
              <a:t> </a:t>
            </a:r>
            <a:r>
              <a:rPr lang="en-US" sz="2700" dirty="0" err="1" smtClean="0"/>
              <a:t>dužnosti</a:t>
            </a:r>
            <a:r>
              <a:rPr lang="en-US" sz="2700" dirty="0" smtClean="0"/>
              <a:t> </a:t>
            </a:r>
            <a:r>
              <a:rPr lang="en-US" sz="2700" dirty="0" err="1" smtClean="0"/>
              <a:t>i</a:t>
            </a:r>
            <a:r>
              <a:rPr lang="en-US" sz="2700" dirty="0" smtClean="0"/>
              <a:t> </a:t>
            </a:r>
            <a:r>
              <a:rPr lang="en-US" sz="2700" dirty="0" err="1" smtClean="0"/>
              <a:t>odgovornosti</a:t>
            </a:r>
            <a:r>
              <a:rPr lang="en-US" sz="2700" dirty="0" smtClean="0"/>
              <a:t>, </a:t>
            </a:r>
            <a:r>
              <a:rPr lang="en-US" sz="2700" dirty="0" err="1" smtClean="0"/>
              <a:t>ono</a:t>
            </a:r>
            <a:r>
              <a:rPr lang="en-US" sz="2700" dirty="0" smtClean="0"/>
              <a:t> se </a:t>
            </a:r>
            <a:r>
              <a:rPr lang="en-US" sz="2700" dirty="0" err="1" smtClean="0"/>
              <a:t>može</a:t>
            </a:r>
            <a:r>
              <a:rPr lang="en-US" sz="2700" dirty="0" smtClean="0"/>
              <a:t> </a:t>
            </a:r>
            <a:r>
              <a:rPr lang="en-US" sz="2700" dirty="0" err="1" smtClean="0"/>
              <a:t>podvrgnuti</a:t>
            </a:r>
            <a:r>
              <a:rPr lang="en-US" sz="2700" dirty="0" smtClean="0"/>
              <a:t> </a:t>
            </a:r>
            <a:r>
              <a:rPr lang="en-US" sz="2700" dirty="0" err="1" smtClean="0"/>
              <a:t>formalnostima</a:t>
            </a:r>
            <a:r>
              <a:rPr lang="en-US" sz="2700" dirty="0" smtClean="0"/>
              <a:t>, </a:t>
            </a:r>
            <a:r>
              <a:rPr lang="en-US" sz="2700" dirty="0" err="1" smtClean="0"/>
              <a:t>uslovima</a:t>
            </a:r>
            <a:r>
              <a:rPr lang="en-US" sz="2700" dirty="0" smtClean="0"/>
              <a:t>, </a:t>
            </a:r>
            <a:r>
              <a:rPr lang="en-US" sz="2700" dirty="0" err="1" smtClean="0"/>
              <a:t>ograničenjima</a:t>
            </a:r>
            <a:r>
              <a:rPr lang="en-US" sz="2700" dirty="0" smtClean="0"/>
              <a:t> </a:t>
            </a:r>
            <a:r>
              <a:rPr lang="en-US" sz="2700" dirty="0" err="1" smtClean="0"/>
              <a:t>ili</a:t>
            </a:r>
            <a:r>
              <a:rPr lang="en-US" sz="2700" dirty="0" smtClean="0"/>
              <a:t> </a:t>
            </a:r>
            <a:r>
              <a:rPr lang="en-US" sz="2700" dirty="0" err="1" smtClean="0"/>
              <a:t>kaznama</a:t>
            </a:r>
            <a:r>
              <a:rPr lang="en-US" sz="2700" dirty="0" smtClean="0"/>
              <a:t> </a:t>
            </a:r>
            <a:r>
              <a:rPr lang="en-US" sz="2700" dirty="0" err="1" smtClean="0"/>
              <a:t>propisanim</a:t>
            </a:r>
            <a:r>
              <a:rPr lang="en-US" sz="2700" dirty="0" smtClean="0"/>
              <a:t> </a:t>
            </a:r>
            <a:r>
              <a:rPr lang="en-US" sz="2700" dirty="0" err="1" smtClean="0"/>
              <a:t>zakonom</a:t>
            </a:r>
            <a:r>
              <a:rPr lang="en-US" sz="2700" dirty="0" smtClean="0"/>
              <a:t> </a:t>
            </a:r>
            <a:r>
              <a:rPr lang="en-US" sz="2700" dirty="0" err="1" smtClean="0"/>
              <a:t>i</a:t>
            </a:r>
            <a:r>
              <a:rPr lang="en-US" sz="2700" dirty="0" smtClean="0"/>
              <a:t> </a:t>
            </a:r>
            <a:r>
              <a:rPr lang="en-US" sz="2700" dirty="0" err="1" smtClean="0"/>
              <a:t>neophodnim</a:t>
            </a:r>
            <a:r>
              <a:rPr lang="en-US" sz="2700" dirty="0" smtClean="0"/>
              <a:t> u </a:t>
            </a:r>
            <a:r>
              <a:rPr lang="en-US" sz="2700" dirty="0" err="1" smtClean="0"/>
              <a:t>demokratskom</a:t>
            </a:r>
            <a:r>
              <a:rPr lang="en-US" sz="2700" dirty="0" smtClean="0"/>
              <a:t> </a:t>
            </a:r>
            <a:r>
              <a:rPr lang="en-US" sz="2700" dirty="0" err="1" smtClean="0"/>
              <a:t>društvu</a:t>
            </a:r>
            <a:r>
              <a:rPr lang="en-US" sz="2700" dirty="0" smtClean="0"/>
              <a:t> u </a:t>
            </a:r>
            <a:r>
              <a:rPr lang="en-US" sz="2700" dirty="0" err="1" smtClean="0"/>
              <a:t>interesu</a:t>
            </a:r>
            <a:r>
              <a:rPr lang="en-US" sz="2700" dirty="0" smtClean="0"/>
              <a:t> </a:t>
            </a:r>
            <a:r>
              <a:rPr lang="en-US" sz="2700" dirty="0" err="1" smtClean="0"/>
              <a:t>nacionalne</a:t>
            </a:r>
            <a:r>
              <a:rPr lang="en-US" sz="2700" dirty="0" smtClean="0"/>
              <a:t> </a:t>
            </a:r>
            <a:r>
              <a:rPr lang="en-US" sz="2700" dirty="0" err="1" smtClean="0"/>
              <a:t>bezbednosti</a:t>
            </a:r>
            <a:r>
              <a:rPr lang="sr-Latn-RS" sz="2700" dirty="0" smtClean="0"/>
              <a:t>,</a:t>
            </a:r>
            <a:endParaRPr lang="en-US" sz="27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14422"/>
            <a:ext cx="8686800" cy="2668423"/>
          </a:xfrm>
          <a:prstGeom prst="rect">
            <a:avLst/>
          </a:prstGeom>
        </p:spPr>
        <p:txBody>
          <a:bodyPr wrap="square">
            <a:spAutoFit/>
          </a:bodyPr>
          <a:lstStyle/>
          <a:p>
            <a:r>
              <a:rPr lang="en-US" sz="2700" dirty="0" err="1" smtClean="0"/>
              <a:t>teritorijalnog</a:t>
            </a:r>
            <a:r>
              <a:rPr lang="en-US" sz="2700" dirty="0" smtClean="0"/>
              <a:t> </a:t>
            </a:r>
            <a:r>
              <a:rPr lang="en-US" sz="2700" dirty="0" err="1" smtClean="0"/>
              <a:t>integriteta</a:t>
            </a:r>
            <a:r>
              <a:rPr lang="en-US" sz="2700" dirty="0" smtClean="0"/>
              <a:t> </a:t>
            </a:r>
            <a:r>
              <a:rPr lang="en-US" sz="2700" dirty="0" err="1" smtClean="0"/>
              <a:t>ili</a:t>
            </a:r>
            <a:r>
              <a:rPr lang="en-US" sz="2700" dirty="0" smtClean="0"/>
              <a:t> </a:t>
            </a:r>
            <a:r>
              <a:rPr lang="en-US" sz="2700" dirty="0" err="1" smtClean="0"/>
              <a:t>javne</a:t>
            </a:r>
            <a:r>
              <a:rPr lang="en-US" sz="2700" dirty="0" smtClean="0"/>
              <a:t> </a:t>
            </a:r>
            <a:r>
              <a:rPr lang="en-US" sz="2700" dirty="0" err="1" smtClean="0"/>
              <a:t>bezbednosti</a:t>
            </a:r>
            <a:r>
              <a:rPr lang="en-US" sz="2700" dirty="0" smtClean="0"/>
              <a:t>, </a:t>
            </a:r>
            <a:r>
              <a:rPr lang="en-US" sz="2700" dirty="0" err="1" smtClean="0"/>
              <a:t>radi</a:t>
            </a:r>
            <a:r>
              <a:rPr lang="en-US" sz="2700" dirty="0" smtClean="0"/>
              <a:t> </a:t>
            </a:r>
            <a:r>
              <a:rPr lang="en-US" sz="2700" dirty="0" err="1" smtClean="0"/>
              <a:t>sprečavanja</a:t>
            </a:r>
            <a:r>
              <a:rPr lang="en-US" sz="2700" dirty="0" smtClean="0"/>
              <a:t> </a:t>
            </a:r>
            <a:r>
              <a:rPr lang="en-US" sz="2700" dirty="0" err="1" smtClean="0"/>
              <a:t>nereda</a:t>
            </a:r>
            <a:r>
              <a:rPr lang="en-US" sz="2700" dirty="0" smtClean="0"/>
              <a:t> </a:t>
            </a:r>
            <a:r>
              <a:rPr lang="en-US" sz="2700" dirty="0" err="1" smtClean="0"/>
              <a:t>ili</a:t>
            </a:r>
            <a:r>
              <a:rPr lang="en-US" sz="2700" dirty="0" smtClean="0"/>
              <a:t> </a:t>
            </a:r>
            <a:r>
              <a:rPr lang="en-US" sz="2700" dirty="0" err="1" smtClean="0"/>
              <a:t>kriminala</a:t>
            </a:r>
            <a:r>
              <a:rPr lang="en-US" sz="2700" dirty="0" smtClean="0"/>
              <a:t>, </a:t>
            </a:r>
            <a:r>
              <a:rPr lang="en-US" sz="2700" dirty="0" err="1" smtClean="0"/>
              <a:t>zaštite</a:t>
            </a:r>
            <a:r>
              <a:rPr lang="en-US" sz="2700" dirty="0" smtClean="0"/>
              <a:t> </a:t>
            </a:r>
            <a:r>
              <a:rPr lang="en-US" sz="2700" dirty="0" err="1" smtClean="0"/>
              <a:t>zdravlja</a:t>
            </a:r>
            <a:r>
              <a:rPr lang="en-US" sz="2700" dirty="0" smtClean="0"/>
              <a:t> </a:t>
            </a:r>
            <a:r>
              <a:rPr lang="en-US" sz="2700" dirty="0" err="1" smtClean="0"/>
              <a:t>ili</a:t>
            </a:r>
            <a:r>
              <a:rPr lang="en-US" sz="2700" dirty="0" smtClean="0"/>
              <a:t> </a:t>
            </a:r>
            <a:r>
              <a:rPr lang="en-US" sz="2700" dirty="0" err="1" smtClean="0"/>
              <a:t>morala</a:t>
            </a:r>
            <a:r>
              <a:rPr lang="en-US" sz="2700" dirty="0" smtClean="0"/>
              <a:t>, </a:t>
            </a:r>
            <a:r>
              <a:rPr lang="en-US" sz="2700" dirty="0" err="1" smtClean="0"/>
              <a:t>zaštite</a:t>
            </a:r>
            <a:r>
              <a:rPr lang="en-US" sz="2700" dirty="0" smtClean="0"/>
              <a:t> </a:t>
            </a:r>
            <a:r>
              <a:rPr lang="en-US" sz="2700" dirty="0" err="1" smtClean="0"/>
              <a:t>ugleda</a:t>
            </a:r>
            <a:r>
              <a:rPr lang="en-US" sz="2700" dirty="0" smtClean="0"/>
              <a:t> </a:t>
            </a:r>
            <a:r>
              <a:rPr lang="en-US" sz="2700" dirty="0" err="1" smtClean="0"/>
              <a:t>ili</a:t>
            </a:r>
            <a:r>
              <a:rPr lang="en-US" sz="2700" dirty="0" smtClean="0"/>
              <a:t> </a:t>
            </a:r>
            <a:r>
              <a:rPr lang="en-US" sz="2700" dirty="0" err="1" smtClean="0"/>
              <a:t>prava</a:t>
            </a:r>
            <a:r>
              <a:rPr lang="en-US" sz="2700" dirty="0" smtClean="0"/>
              <a:t> </a:t>
            </a:r>
            <a:r>
              <a:rPr lang="en-US" sz="2700" dirty="0" err="1" smtClean="0"/>
              <a:t>drugih</a:t>
            </a:r>
            <a:r>
              <a:rPr lang="en-US" sz="2700" dirty="0" smtClean="0"/>
              <a:t>, </a:t>
            </a:r>
            <a:r>
              <a:rPr lang="en-US" sz="2700" dirty="0" err="1" smtClean="0"/>
              <a:t>sprečavanja</a:t>
            </a:r>
            <a:r>
              <a:rPr lang="en-US" sz="2700" dirty="0" smtClean="0"/>
              <a:t> </a:t>
            </a:r>
            <a:r>
              <a:rPr lang="en-US" sz="2700" dirty="0" err="1" smtClean="0"/>
              <a:t>otkrivanja</a:t>
            </a:r>
            <a:r>
              <a:rPr lang="en-US" sz="2700" dirty="0" smtClean="0"/>
              <a:t> </a:t>
            </a:r>
            <a:r>
              <a:rPr lang="en-US" sz="2700" dirty="0" err="1" smtClean="0"/>
              <a:t>obaveštenja</a:t>
            </a:r>
            <a:r>
              <a:rPr lang="en-US" sz="2700" dirty="0" smtClean="0"/>
              <a:t> </a:t>
            </a:r>
            <a:r>
              <a:rPr lang="en-US" sz="2700" dirty="0" err="1" smtClean="0"/>
              <a:t>dobijenih</a:t>
            </a:r>
            <a:r>
              <a:rPr lang="en-US" sz="2700" dirty="0" smtClean="0"/>
              <a:t> u </a:t>
            </a:r>
            <a:r>
              <a:rPr lang="en-US" sz="2700" dirty="0" err="1" smtClean="0"/>
              <a:t>poverenju</a:t>
            </a:r>
            <a:r>
              <a:rPr lang="en-US" sz="2700" dirty="0" smtClean="0"/>
              <a:t>, </a:t>
            </a:r>
            <a:r>
              <a:rPr lang="en-US" sz="2700" dirty="0" err="1" smtClean="0"/>
              <a:t>ili</a:t>
            </a:r>
            <a:r>
              <a:rPr lang="en-US" sz="2700" dirty="0" smtClean="0"/>
              <a:t> </a:t>
            </a:r>
            <a:r>
              <a:rPr lang="en-US" sz="2700" dirty="0" err="1" smtClean="0"/>
              <a:t>radi</a:t>
            </a:r>
            <a:r>
              <a:rPr lang="en-US" sz="2700" dirty="0" smtClean="0"/>
              <a:t> </a:t>
            </a:r>
            <a:r>
              <a:rPr lang="en-US" sz="2700" dirty="0" err="1" smtClean="0"/>
              <a:t>očuvanja</a:t>
            </a:r>
            <a:r>
              <a:rPr lang="en-US" sz="2700" dirty="0" smtClean="0"/>
              <a:t> </a:t>
            </a:r>
            <a:r>
              <a:rPr lang="en-US" sz="2700" dirty="0" err="1" smtClean="0"/>
              <a:t>autoriteta</a:t>
            </a:r>
            <a:r>
              <a:rPr lang="en-US" sz="2700" dirty="0" smtClean="0"/>
              <a:t> </a:t>
            </a:r>
            <a:r>
              <a:rPr lang="en-US" sz="2700" dirty="0" err="1" smtClean="0"/>
              <a:t>i</a:t>
            </a:r>
            <a:r>
              <a:rPr lang="en-US" sz="2700" dirty="0" smtClean="0"/>
              <a:t> </a:t>
            </a:r>
            <a:r>
              <a:rPr lang="en-US" sz="2700" dirty="0" err="1" smtClean="0"/>
              <a:t>nepristrasnosti</a:t>
            </a:r>
            <a:r>
              <a:rPr lang="en-US" sz="2700" dirty="0" smtClean="0"/>
              <a:t> </a:t>
            </a:r>
            <a:r>
              <a:rPr lang="en-US" sz="2700" dirty="0" err="1" smtClean="0"/>
              <a:t>sudstva</a:t>
            </a:r>
            <a:endParaRPr lang="en-US" sz="2700" dirty="0" smtClean="0"/>
          </a:p>
          <a:p>
            <a:endParaRPr lang="en-US" sz="27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RS" dirty="0" smtClean="0"/>
              <a:t>Izveštaj beogradskog centra ZA LJUDSKA PRAVA U SRBIJI 2019.</a:t>
            </a:r>
            <a:endParaRPr lang="en-US" dirty="0"/>
          </a:p>
        </p:txBody>
      </p:sp>
      <p:sp>
        <p:nvSpPr>
          <p:cNvPr id="3" name="Content Placeholder 2"/>
          <p:cNvSpPr>
            <a:spLocks noGrp="1"/>
          </p:cNvSpPr>
          <p:nvPr>
            <p:ph idx="1"/>
          </p:nvPr>
        </p:nvSpPr>
        <p:spPr/>
        <p:txBody>
          <a:bodyPr>
            <a:normAutofit/>
          </a:bodyPr>
          <a:lstStyle/>
          <a:p>
            <a:r>
              <a:rPr lang="sr-Latn-RS" sz="2700" dirty="0" smtClean="0">
                <a:latin typeface="Franklin Gothic Book" pitchFamily="34" charset="0"/>
              </a:rPr>
              <a:t>Sloboda izražavanja garantovana je članom 19 PGP i članom 10 Evropske konvencije</a:t>
            </a:r>
          </a:p>
          <a:p>
            <a:r>
              <a:rPr lang="sr-Latn-RS" sz="2700" dirty="0" smtClean="0">
                <a:latin typeface="Franklin Gothic Book" pitchFamily="34" charset="0"/>
              </a:rPr>
              <a:t>Ustav Srbije garantuje slobodu javnog izražavanja mišljenja i predviđa mogućnost zakonskog ograničenja slobode izražavanja ako je to neophodno radi zaštite prava i ugleda drugih, čuvanja autoriteta i nepristrasnosti suda i zaštite </a:t>
            </a:r>
            <a:r>
              <a:rPr lang="en-US" sz="2700" dirty="0" err="1" smtClean="0">
                <a:latin typeface="Franklin Gothic Book" pitchFamily="34" charset="0"/>
              </a:rPr>
              <a:t>javnog</a:t>
            </a:r>
            <a:r>
              <a:rPr lang="en-US" sz="2700" dirty="0" smtClean="0">
                <a:latin typeface="Franklin Gothic Book" pitchFamily="34" charset="0"/>
              </a:rPr>
              <a:t> </a:t>
            </a:r>
            <a:r>
              <a:rPr lang="en-US" sz="2700" dirty="0" err="1" smtClean="0">
                <a:latin typeface="Franklin Gothic Book" pitchFamily="34" charset="0"/>
              </a:rPr>
              <a:t>zdravlja</a:t>
            </a:r>
            <a:r>
              <a:rPr lang="en-US" sz="2700" dirty="0" smtClean="0">
                <a:latin typeface="Franklin Gothic Book" pitchFamily="34" charset="0"/>
              </a:rPr>
              <a:t>, </a:t>
            </a:r>
            <a:r>
              <a:rPr lang="en-US" sz="2700" dirty="0" err="1" smtClean="0">
                <a:latin typeface="Franklin Gothic Book" pitchFamily="34" charset="0"/>
              </a:rPr>
              <a:t>morala</a:t>
            </a:r>
            <a:r>
              <a:rPr lang="en-US" sz="2700" dirty="0" smtClean="0">
                <a:latin typeface="Franklin Gothic Book" pitchFamily="34" charset="0"/>
              </a:rPr>
              <a:t> </a:t>
            </a:r>
            <a:r>
              <a:rPr lang="en-US" sz="2700" dirty="0" err="1" smtClean="0">
                <a:latin typeface="Franklin Gothic Book" pitchFamily="34" charset="0"/>
              </a:rPr>
              <a:t>demokratskog</a:t>
            </a:r>
            <a:r>
              <a:rPr lang="en-US" sz="2700" dirty="0" smtClean="0">
                <a:latin typeface="Franklin Gothic Book" pitchFamily="34" charset="0"/>
              </a:rPr>
              <a:t> </a:t>
            </a:r>
            <a:r>
              <a:rPr lang="en-US" sz="2700" dirty="0" err="1" smtClean="0">
                <a:latin typeface="Franklin Gothic Book" pitchFamily="34" charset="0"/>
              </a:rPr>
              <a:t>društva</a:t>
            </a:r>
            <a:r>
              <a:rPr lang="en-US" sz="2700" dirty="0" smtClean="0">
                <a:latin typeface="Franklin Gothic Book" pitchFamily="34" charset="0"/>
              </a:rPr>
              <a:t> </a:t>
            </a:r>
            <a:r>
              <a:rPr lang="en-US" sz="2700" dirty="0" err="1" smtClean="0">
                <a:latin typeface="Franklin Gothic Book" pitchFamily="34" charset="0"/>
              </a:rPr>
              <a:t>i</a:t>
            </a:r>
            <a:r>
              <a:rPr lang="en-US" sz="2700" dirty="0" smtClean="0">
                <a:latin typeface="Franklin Gothic Book" pitchFamily="34" charset="0"/>
              </a:rPr>
              <a:t> </a:t>
            </a:r>
            <a:r>
              <a:rPr lang="en-US" sz="2700" dirty="0" err="1" smtClean="0">
                <a:latin typeface="Franklin Gothic Book" pitchFamily="34" charset="0"/>
              </a:rPr>
              <a:t>nacionalne</a:t>
            </a:r>
            <a:r>
              <a:rPr lang="en-US" sz="2700" dirty="0" smtClean="0">
                <a:latin typeface="Franklin Gothic Book" pitchFamily="34" charset="0"/>
              </a:rPr>
              <a:t> </a:t>
            </a:r>
            <a:r>
              <a:rPr lang="en-US" sz="2700" dirty="0" err="1" smtClean="0">
                <a:latin typeface="Franklin Gothic Book" pitchFamily="34" charset="0"/>
              </a:rPr>
              <a:t>bezbednosti</a:t>
            </a:r>
            <a:r>
              <a:rPr lang="en-US" sz="2700" dirty="0" smtClean="0">
                <a:latin typeface="Franklin Gothic Book" pitchFamily="34" charset="0"/>
              </a:rPr>
              <a:t> </a:t>
            </a:r>
            <a:r>
              <a:rPr lang="en-US" sz="2700" dirty="0" err="1" smtClean="0">
                <a:latin typeface="Franklin Gothic Book" pitchFamily="34" charset="0"/>
              </a:rPr>
              <a:t>Republike</a:t>
            </a:r>
            <a:r>
              <a:rPr lang="en-US" sz="2700" dirty="0" smtClean="0">
                <a:latin typeface="Franklin Gothic Book" pitchFamily="34" charset="0"/>
              </a:rPr>
              <a:t> </a:t>
            </a:r>
            <a:r>
              <a:rPr lang="en-US" sz="2700" dirty="0" err="1" smtClean="0">
                <a:latin typeface="Franklin Gothic Book" pitchFamily="34" charset="0"/>
              </a:rPr>
              <a:t>Srbije</a:t>
            </a:r>
            <a:endParaRPr lang="sr-Latn-RS" sz="2700" dirty="0" smtClean="0">
              <a:latin typeface="Franklin Gothic Book" pitchFamily="34" charset="0"/>
            </a:endParaRPr>
          </a:p>
          <a:p>
            <a:r>
              <a:rPr lang="en-US" sz="2700" dirty="0" err="1" smtClean="0">
                <a:latin typeface="Franklin Gothic Book" pitchFamily="34" charset="0"/>
              </a:rPr>
              <a:t>Ustavom</a:t>
            </a:r>
            <a:r>
              <a:rPr lang="en-US" sz="2700" dirty="0" smtClean="0">
                <a:latin typeface="Franklin Gothic Book" pitchFamily="34" charset="0"/>
              </a:rPr>
              <a:t> se </a:t>
            </a:r>
            <a:r>
              <a:rPr lang="en-US" sz="2700" dirty="0" err="1" smtClean="0">
                <a:latin typeface="Franklin Gothic Book" pitchFamily="34" charset="0"/>
              </a:rPr>
              <a:t>garantuje</a:t>
            </a:r>
            <a:r>
              <a:rPr lang="en-US" sz="2700" dirty="0" smtClean="0">
                <a:latin typeface="Franklin Gothic Book" pitchFamily="34" charset="0"/>
              </a:rPr>
              <a:t> </a:t>
            </a:r>
            <a:r>
              <a:rPr lang="en-US" sz="2700" dirty="0" err="1" smtClean="0">
                <a:latin typeface="Franklin Gothic Book" pitchFamily="34" charset="0"/>
              </a:rPr>
              <a:t>i</a:t>
            </a:r>
            <a:r>
              <a:rPr lang="en-US" sz="2700" dirty="0" smtClean="0">
                <a:latin typeface="Franklin Gothic Book" pitchFamily="34" charset="0"/>
              </a:rPr>
              <a:t> </a:t>
            </a:r>
            <a:r>
              <a:rPr lang="en-US" sz="2700" dirty="0" err="1" smtClean="0">
                <a:latin typeface="Franklin Gothic Book" pitchFamily="34" charset="0"/>
              </a:rPr>
              <a:t>sloboda</a:t>
            </a:r>
            <a:r>
              <a:rPr lang="en-US" sz="2700" dirty="0" smtClean="0">
                <a:latin typeface="Franklin Gothic Book" pitchFamily="34" charset="0"/>
              </a:rPr>
              <a:t> </a:t>
            </a:r>
            <a:r>
              <a:rPr lang="en-US" sz="2700" dirty="0" err="1" smtClean="0">
                <a:latin typeface="Franklin Gothic Book" pitchFamily="34" charset="0"/>
              </a:rPr>
              <a:t>štampe</a:t>
            </a:r>
            <a:endParaRPr lang="en-US" sz="2700" dirty="0">
              <a:latin typeface="Franklin Gothic Book" pitchFamily="34"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285860"/>
            <a:ext cx="8686800" cy="5786454"/>
          </a:xfrm>
        </p:spPr>
        <p:txBody>
          <a:bodyPr>
            <a:normAutofit/>
          </a:bodyPr>
          <a:lstStyle/>
          <a:p>
            <a:r>
              <a:rPr lang="sr-Latn-RS" sz="2700" dirty="0" smtClean="0"/>
              <a:t>Zabranjena cenzura</a:t>
            </a:r>
          </a:p>
          <a:p>
            <a:r>
              <a:rPr lang="en-US" sz="2700" dirty="0" err="1" smtClean="0"/>
              <a:t>Pravo</a:t>
            </a:r>
            <a:r>
              <a:rPr lang="en-US" sz="2700" dirty="0" smtClean="0"/>
              <a:t> </a:t>
            </a:r>
            <a:r>
              <a:rPr lang="en-US" sz="2700" dirty="0" err="1" smtClean="0"/>
              <a:t>na</a:t>
            </a:r>
            <a:r>
              <a:rPr lang="en-US" sz="2700" dirty="0" smtClean="0"/>
              <a:t> </a:t>
            </a:r>
            <a:r>
              <a:rPr lang="en-US" sz="2700" dirty="0" err="1" smtClean="0"/>
              <a:t>ispravku</a:t>
            </a:r>
            <a:r>
              <a:rPr lang="en-US" sz="2700" dirty="0" smtClean="0"/>
              <a:t> </a:t>
            </a:r>
            <a:r>
              <a:rPr lang="en-US" sz="2700" dirty="0" err="1" smtClean="0"/>
              <a:t>garantovano</a:t>
            </a:r>
            <a:r>
              <a:rPr lang="en-US" sz="2700" dirty="0" smtClean="0"/>
              <a:t> je </a:t>
            </a:r>
            <a:r>
              <a:rPr lang="en-US" sz="2700" dirty="0" err="1" smtClean="0"/>
              <a:t>Ustavom</a:t>
            </a:r>
            <a:endParaRPr lang="sr-Latn-RS" sz="2700" dirty="0" smtClean="0"/>
          </a:p>
          <a:p>
            <a:r>
              <a:rPr lang="sr-Latn-RS" sz="2700" dirty="0" smtClean="0">
                <a:latin typeface="Franklin Gothic Book" pitchFamily="34" charset="0"/>
              </a:rPr>
              <a:t>Uvreda je inkriminisana u Krivičnom zakoniku Srbije i predviđena je samo novčana kazna za ovo krivično delo</a:t>
            </a:r>
          </a:p>
          <a:p>
            <a:endParaRPr lang="en-US" sz="27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a:t>
            </a:r>
            <a:r>
              <a:rPr lang="sr-Latn-RS" dirty="0" smtClean="0"/>
              <a:t>ozvoljeno ograničavanje slobode izražavanja</a:t>
            </a:r>
            <a:endParaRPr lang="en-US" dirty="0"/>
          </a:p>
        </p:txBody>
      </p:sp>
      <p:sp>
        <p:nvSpPr>
          <p:cNvPr id="3" name="Content Placeholder 2"/>
          <p:cNvSpPr>
            <a:spLocks noGrp="1"/>
          </p:cNvSpPr>
          <p:nvPr>
            <p:ph idx="1"/>
          </p:nvPr>
        </p:nvSpPr>
        <p:spPr>
          <a:xfrm>
            <a:off x="285720" y="1643050"/>
            <a:ext cx="8686800" cy="4525963"/>
          </a:xfrm>
        </p:spPr>
        <p:txBody>
          <a:bodyPr>
            <a:normAutofit/>
          </a:bodyPr>
          <a:lstStyle/>
          <a:p>
            <a:r>
              <a:rPr lang="en-US" sz="2700" dirty="0" err="1" smtClean="0"/>
              <a:t>Krivični</a:t>
            </a:r>
            <a:r>
              <a:rPr lang="en-US" sz="2700" dirty="0" smtClean="0"/>
              <a:t> </a:t>
            </a:r>
            <a:r>
              <a:rPr lang="en-US" sz="2700" dirty="0" err="1" smtClean="0"/>
              <a:t>zakonik</a:t>
            </a:r>
            <a:r>
              <a:rPr lang="en-US" sz="2700" dirty="0" smtClean="0"/>
              <a:t> </a:t>
            </a:r>
            <a:r>
              <a:rPr lang="en-US" sz="2700" dirty="0" err="1" smtClean="0"/>
              <a:t>Srbije</a:t>
            </a:r>
            <a:r>
              <a:rPr lang="en-US" sz="2700" dirty="0" smtClean="0"/>
              <a:t> </a:t>
            </a:r>
            <a:r>
              <a:rPr lang="en-US" sz="2700" dirty="0" err="1" smtClean="0"/>
              <a:t>izričito</a:t>
            </a:r>
            <a:r>
              <a:rPr lang="en-US" sz="2700" dirty="0" smtClean="0"/>
              <a:t> </a:t>
            </a:r>
            <a:r>
              <a:rPr lang="en-US" sz="2700" dirty="0" err="1" smtClean="0"/>
              <a:t>zabranjuje</a:t>
            </a:r>
            <a:r>
              <a:rPr lang="en-US" sz="2700" dirty="0" smtClean="0"/>
              <a:t> </a:t>
            </a:r>
            <a:r>
              <a:rPr lang="en-US" sz="2700" dirty="0" err="1" smtClean="0"/>
              <a:t>izazivanje</a:t>
            </a:r>
            <a:r>
              <a:rPr lang="en-US" sz="2700" dirty="0" smtClean="0"/>
              <a:t> </a:t>
            </a:r>
            <a:r>
              <a:rPr lang="en-US" sz="2700" dirty="0" err="1" smtClean="0"/>
              <a:t>nacionalne</a:t>
            </a:r>
            <a:r>
              <a:rPr lang="en-US" sz="2700" dirty="0" smtClean="0"/>
              <a:t>, </a:t>
            </a:r>
            <a:r>
              <a:rPr lang="en-US" sz="2700" dirty="0" err="1" smtClean="0"/>
              <a:t>rasne</a:t>
            </a:r>
            <a:r>
              <a:rPr lang="en-US" sz="2700" dirty="0" smtClean="0"/>
              <a:t> I </a:t>
            </a:r>
            <a:r>
              <a:rPr lang="en-US" sz="2700" dirty="0" err="1" smtClean="0"/>
              <a:t>verske</a:t>
            </a:r>
            <a:r>
              <a:rPr lang="en-US" sz="2700" dirty="0" smtClean="0"/>
              <a:t> </a:t>
            </a:r>
            <a:r>
              <a:rPr lang="en-US" sz="2700" dirty="0" err="1" smtClean="0"/>
              <a:t>mržnje</a:t>
            </a:r>
            <a:r>
              <a:rPr lang="en-US" sz="2700" dirty="0" smtClean="0"/>
              <a:t>, </a:t>
            </a:r>
            <a:r>
              <a:rPr lang="en-US" sz="2700" dirty="0" err="1" smtClean="0"/>
              <a:t>razdora</a:t>
            </a:r>
            <a:r>
              <a:rPr lang="en-US" sz="2700" dirty="0" smtClean="0"/>
              <a:t> </a:t>
            </a:r>
            <a:r>
              <a:rPr lang="en-US" sz="2700" dirty="0" err="1" smtClean="0"/>
              <a:t>ili</a:t>
            </a:r>
            <a:r>
              <a:rPr lang="en-US" sz="2700" dirty="0" smtClean="0"/>
              <a:t> </a:t>
            </a:r>
            <a:r>
              <a:rPr lang="en-US" sz="2700" dirty="0" err="1" smtClean="0"/>
              <a:t>netrpeljivosti</a:t>
            </a:r>
            <a:endParaRPr lang="sr-Latn-RS" sz="2700" dirty="0" smtClean="0"/>
          </a:p>
          <a:p>
            <a:r>
              <a:rPr lang="en-US" sz="2700" dirty="0" err="1" smtClean="0"/>
              <a:t>Govor</a:t>
            </a:r>
            <a:r>
              <a:rPr lang="en-US" sz="2700" dirty="0" smtClean="0"/>
              <a:t> </a:t>
            </a:r>
            <a:r>
              <a:rPr lang="en-US" sz="2700" dirty="0" err="1" smtClean="0"/>
              <a:t>mržnje</a:t>
            </a:r>
            <a:r>
              <a:rPr lang="en-US" sz="2700" dirty="0" smtClean="0"/>
              <a:t> </a:t>
            </a:r>
            <a:r>
              <a:rPr lang="en-US" sz="2700" dirty="0" err="1" smtClean="0"/>
              <a:t>koji</a:t>
            </a:r>
            <a:r>
              <a:rPr lang="en-US" sz="2700" dirty="0" smtClean="0"/>
              <a:t> se </a:t>
            </a:r>
            <a:r>
              <a:rPr lang="en-US" sz="2700" dirty="0" err="1" smtClean="0"/>
              <a:t>nažalost</a:t>
            </a:r>
            <a:r>
              <a:rPr lang="en-US" sz="2700" dirty="0" smtClean="0"/>
              <a:t> </a:t>
            </a:r>
            <a:r>
              <a:rPr lang="en-US" sz="2700" dirty="0" err="1" smtClean="0"/>
              <a:t>često</a:t>
            </a:r>
            <a:r>
              <a:rPr lang="en-US" sz="2700" dirty="0" smtClean="0"/>
              <a:t> </a:t>
            </a:r>
            <a:r>
              <a:rPr lang="en-US" sz="2700" dirty="0" err="1" smtClean="0"/>
              <a:t>koristi</a:t>
            </a:r>
            <a:r>
              <a:rPr lang="en-US" sz="2700" dirty="0" smtClean="0"/>
              <a:t> u </a:t>
            </a:r>
            <a:r>
              <a:rPr lang="en-US" sz="2700" dirty="0" err="1" smtClean="0"/>
              <a:t>javnosti</a:t>
            </a:r>
            <a:r>
              <a:rPr lang="en-US" sz="2700" dirty="0" smtClean="0"/>
              <a:t>, </a:t>
            </a:r>
            <a:r>
              <a:rPr lang="en-US" sz="2700" dirty="0" err="1" smtClean="0"/>
              <a:t>ali</a:t>
            </a:r>
            <a:r>
              <a:rPr lang="en-US" sz="2700" dirty="0" smtClean="0"/>
              <a:t> </a:t>
            </a:r>
            <a:r>
              <a:rPr lang="en-US" sz="2700" dirty="0" err="1" smtClean="0"/>
              <a:t>i</a:t>
            </a:r>
            <a:r>
              <a:rPr lang="en-US" sz="2700" dirty="0" smtClean="0"/>
              <a:t> u </a:t>
            </a:r>
            <a:r>
              <a:rPr lang="en-US" sz="2700" dirty="0" err="1" smtClean="0"/>
              <a:t>medijima</a:t>
            </a:r>
            <a:r>
              <a:rPr lang="sr-Latn-RS" sz="2700" dirty="0" smtClean="0"/>
              <a:t>, takođe je inkriminisan i predviđena je zabrana promovisanja na bilo koji način, ideje ili teorija koje zagovaraju ili podstrekavaju mržnju, diskriminaciju ili nasilje zasnovano na rasi, boji kože, verskoj pripadnosti, nacionalnosti, etničkom poreklu ili nekom drugom ličnom svojstvu</a:t>
            </a:r>
            <a:endParaRPr lang="sr-Latn-RS" sz="2700" dirty="0" smtClean="0">
              <a:latin typeface="Franklin Gothic Book" pitchFamily="34" charset="0"/>
            </a:endParaRPr>
          </a:p>
          <a:p>
            <a:endParaRPr lang="sr-Latn-RS" sz="2600" dirty="0" smtClean="0"/>
          </a:p>
          <a:p>
            <a:endParaRPr lang="en-US" sz="26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txBody>
          <a:bodyPr>
            <a:normAutofit fontScale="90000"/>
          </a:bodyPr>
          <a:lstStyle/>
          <a:p>
            <a:pPr algn="ctr"/>
            <a:r>
              <a:rPr lang="sr-Latn-RS" dirty="0" smtClean="0"/>
              <a:t>Krivično zakonodavstvo i sloboda izražavanja</a:t>
            </a:r>
            <a:endParaRPr lang="en-US" dirty="0"/>
          </a:p>
        </p:txBody>
      </p:sp>
      <p:sp>
        <p:nvSpPr>
          <p:cNvPr id="3" name="Content Placeholder 2"/>
          <p:cNvSpPr>
            <a:spLocks noGrp="1"/>
          </p:cNvSpPr>
          <p:nvPr>
            <p:ph idx="1"/>
          </p:nvPr>
        </p:nvSpPr>
        <p:spPr>
          <a:xfrm>
            <a:off x="285720" y="1643050"/>
            <a:ext cx="8686800" cy="4525963"/>
          </a:xfrm>
        </p:spPr>
        <p:txBody>
          <a:bodyPr>
            <a:noAutofit/>
          </a:bodyPr>
          <a:lstStyle/>
          <a:p>
            <a:r>
              <a:rPr lang="sr-Latn-RS" sz="2700" dirty="0" smtClean="0">
                <a:latin typeface="Franklin Gothic Book" pitchFamily="34" charset="0"/>
              </a:rPr>
              <a:t>Krivični zakon Srbije predviđa krivično delo uvrede, i za učinioca predviđa novčanu kaznu ako je krivično delo uvrede putem štampe, radija i televizije ili sličnih sredstava ii na javnom skupu</a:t>
            </a:r>
          </a:p>
          <a:p>
            <a:r>
              <a:rPr lang="sr-Latn-RS" sz="2700" dirty="0" smtClean="0">
                <a:latin typeface="Franklin Gothic Book" pitchFamily="34" charset="0"/>
              </a:rPr>
              <a:t>Praksa Evropskog suda za ljudska prava izražava jasan stav da sloboda izraavanja podrazumeva i pravo na iznošenje informacija i stavova koji vređaju i šokiraju, ako je u pitanju stvar od javnog interesa, kao i da novinarska sloboda podrazumeva i pravo na određeno preterivanje i provokaciju</a:t>
            </a:r>
          </a:p>
          <a:p>
            <a:endParaRPr lang="sr-Latn-RS" sz="2700" dirty="0" smtClean="0">
              <a:latin typeface="Franklin Gothic Book" pitchFamily="34" charset="0"/>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5720" y="1357298"/>
            <a:ext cx="8686800" cy="1338828"/>
          </a:xfrm>
          <a:prstGeom prst="rect">
            <a:avLst/>
          </a:prstGeom>
        </p:spPr>
        <p:txBody>
          <a:bodyPr>
            <a:spAutoFit/>
          </a:bodyPr>
          <a:lstStyle/>
          <a:p>
            <a:r>
              <a:rPr lang="sr-Latn-RS" sz="2700" dirty="0" smtClean="0"/>
              <a:t>Naš zakon isključuje odgovornost ako okrivljeni dokaže istinitost svojih tvrđenja ili postojanja osovanih razloga da poveruje u njihovu istinitost</a:t>
            </a:r>
            <a:endParaRPr lang="en-US" sz="27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Bodrović i vujin protiv srbije</a:t>
            </a:r>
            <a:endParaRPr lang="en-US" dirty="0"/>
          </a:p>
        </p:txBody>
      </p:sp>
      <p:sp>
        <p:nvSpPr>
          <p:cNvPr id="3" name="Content Placeholder 2"/>
          <p:cNvSpPr>
            <a:spLocks noGrp="1"/>
          </p:cNvSpPr>
          <p:nvPr>
            <p:ph idx="1"/>
          </p:nvPr>
        </p:nvSpPr>
        <p:spPr>
          <a:xfrm>
            <a:off x="285720" y="1357298"/>
            <a:ext cx="8686800" cy="4525963"/>
          </a:xfrm>
        </p:spPr>
        <p:txBody>
          <a:bodyPr>
            <a:noAutofit/>
          </a:bodyPr>
          <a:lstStyle/>
          <a:p>
            <a:r>
              <a:rPr lang="sr-Latn-RS" sz="2700" dirty="0" smtClean="0"/>
              <a:t>Bodrović i Vujin podneli su predstavku Sudu protiv Državne Zajednice Srbije i Crne Gore zbog zaštite ljudskih prava i osnovnih sloboda</a:t>
            </a:r>
          </a:p>
          <a:p>
            <a:r>
              <a:rPr lang="sr-Latn-RS" sz="2700" dirty="0" smtClean="0"/>
              <a:t>Podnosioci su su tvrdili da su povređena njihova prava na slobodu izražavanja</a:t>
            </a:r>
          </a:p>
          <a:p>
            <a:r>
              <a:rPr lang="sr-Latn-RS" sz="2700" dirty="0" smtClean="0"/>
              <a:t>Prvi podnosilac je objavio članak u kome kritikuje nekoliko krivičnih osuda protiv njega i još jednog novinara zbog klevete, a drugi je u istom tom izdanju objavio tekst koji se sastoji od anagrama,šala,ukrštenica i horoskopa. U jednom uglu je bilo tri anagrama od kojih je prvi bio anagram imena S.K,pa je S.K ubrzo podnela krivični postupak zbog uvrede</a:t>
            </a:r>
            <a:endParaRPr lang="en-US" sz="27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11671</TotalTime>
  <Words>672</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Sloboda izražavanja</vt:lpstr>
      <vt:lpstr>Slide 2</vt:lpstr>
      <vt:lpstr>Slide 3</vt:lpstr>
      <vt:lpstr>Izveštaj beogradskog centra ZA LJUDSKA PRAVA U SRBIJI 2019.</vt:lpstr>
      <vt:lpstr>Slide 5</vt:lpstr>
      <vt:lpstr>Dozvoljeno ograničavanje slobode izražavanja</vt:lpstr>
      <vt:lpstr>Krivično zakonodavstvo i sloboda izražavanja</vt:lpstr>
      <vt:lpstr>Slide 8</vt:lpstr>
      <vt:lpstr>Bodrović i vujin protiv srbije</vt:lpstr>
      <vt:lpstr>Slide 10</vt:lpstr>
      <vt:lpstr>Slide 11</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Sloboda izražavanja</dc:title>
  <dc:creator>user</dc:creator>
  <cp:lastModifiedBy>Biljana Đorđević</cp:lastModifiedBy>
  <cp:revision>4</cp:revision>
  <dcterms:created xsi:type="dcterms:W3CDTF">2020-03-10T00:04:27Z</dcterms:created>
  <dcterms:modified xsi:type="dcterms:W3CDTF">2020-03-18T12:33:19Z</dcterms:modified>
</cp:coreProperties>
</file>