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C8271A1-B2F5-4F4B-A000-BB01E545D43E}" type="datetimeFigureOut">
              <a:rPr lang="en-US" smtClean="0"/>
              <a:t>4/7/2020</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E9D2D2F-78B3-4F48-82ED-1228676ED57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8271A1-B2F5-4F4B-A000-BB01E545D43E}" type="datetimeFigureOut">
              <a:rPr lang="en-US" smtClean="0"/>
              <a:t>4/7/2020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9D2D2F-78B3-4F48-82ED-1228676ED57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C8271A1-B2F5-4F4B-A000-BB01E545D43E}" type="datetimeFigureOut">
              <a:rPr lang="en-US" smtClean="0"/>
              <a:t>4/7/2020</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E9D2D2F-78B3-4F48-82ED-1228676ED57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8271A1-B2F5-4F4B-A000-BB01E545D43E}" type="datetimeFigureOut">
              <a:rPr lang="en-US" smtClean="0"/>
              <a:t>4/7/2020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E9D2D2F-78B3-4F48-82ED-1228676ED57C}"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8271A1-B2F5-4F4B-A000-BB01E545D43E}" type="datetimeFigureOut">
              <a:rPr lang="en-US" smtClean="0"/>
              <a:t>4/7/2020</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E9D2D2F-78B3-4F48-82ED-1228676ED57C}"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C8271A1-B2F5-4F4B-A000-BB01E545D43E}" type="datetimeFigureOut">
              <a:rPr lang="en-US" smtClean="0"/>
              <a:t>4/7/2020</a:t>
            </a:fld>
            <a:endParaRPr lang="en-GB"/>
          </a:p>
        </p:txBody>
      </p:sp>
      <p:sp>
        <p:nvSpPr>
          <p:cNvPr id="10" name="Slide Number Placeholder 9"/>
          <p:cNvSpPr>
            <a:spLocks noGrp="1"/>
          </p:cNvSpPr>
          <p:nvPr>
            <p:ph type="sldNum" sz="quarter" idx="16"/>
          </p:nvPr>
        </p:nvSpPr>
        <p:spPr/>
        <p:txBody>
          <a:bodyPr rtlCol="0"/>
          <a:lstStyle/>
          <a:p>
            <a:fld id="{1E9D2D2F-78B3-4F48-82ED-1228676ED57C}"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C8271A1-B2F5-4F4B-A000-BB01E545D43E}" type="datetimeFigureOut">
              <a:rPr lang="en-US" smtClean="0"/>
              <a:t>4/7/2020</a:t>
            </a:fld>
            <a:endParaRPr lang="en-GB"/>
          </a:p>
        </p:txBody>
      </p:sp>
      <p:sp>
        <p:nvSpPr>
          <p:cNvPr id="12" name="Slide Number Placeholder 11"/>
          <p:cNvSpPr>
            <a:spLocks noGrp="1"/>
          </p:cNvSpPr>
          <p:nvPr>
            <p:ph type="sldNum" sz="quarter" idx="16"/>
          </p:nvPr>
        </p:nvSpPr>
        <p:spPr/>
        <p:txBody>
          <a:bodyPr rtlCol="0"/>
          <a:lstStyle/>
          <a:p>
            <a:fld id="{1E9D2D2F-78B3-4F48-82ED-1228676ED57C}"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8271A1-B2F5-4F4B-A000-BB01E545D43E}" type="datetimeFigureOut">
              <a:rPr lang="en-US" smtClean="0"/>
              <a:t>4/7/2020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E9D2D2F-78B3-4F48-82ED-1228676ED57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271A1-B2F5-4F4B-A000-BB01E545D43E}" type="datetimeFigureOut">
              <a:rPr lang="en-US" smtClean="0"/>
              <a:t>4/7/2020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E9D2D2F-78B3-4F48-82ED-1228676ED57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8271A1-B2F5-4F4B-A000-BB01E545D43E}" type="datetimeFigureOut">
              <a:rPr lang="en-US" smtClean="0"/>
              <a:t>4/7/2020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E9D2D2F-78B3-4F48-82ED-1228676ED57C}"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271A1-B2F5-4F4B-A000-BB01E545D43E}" type="datetimeFigureOut">
              <a:rPr lang="en-US" smtClean="0"/>
              <a:t>4/7/2020</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E9D2D2F-78B3-4F48-82ED-1228676ED57C}"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C8271A1-B2F5-4F4B-A000-BB01E545D43E}" type="datetimeFigureOut">
              <a:rPr lang="en-US" smtClean="0"/>
              <a:t>4/7/2020</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E9D2D2F-78B3-4F48-82ED-1228676ED57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Transnacionalne korporacije i ljudska prava</a:t>
            </a:r>
            <a:endParaRPr lang="en-GB" dirty="0"/>
          </a:p>
        </p:txBody>
      </p:sp>
      <p:sp>
        <p:nvSpPr>
          <p:cNvPr id="3" name="Subtitle 2"/>
          <p:cNvSpPr>
            <a:spLocks noGrp="1"/>
          </p:cNvSpPr>
          <p:nvPr>
            <p:ph type="subTitle" idx="1"/>
          </p:nvPr>
        </p:nvSpPr>
        <p:spPr/>
        <p:txBody>
          <a:bodyPr/>
          <a:lstStyle/>
          <a:p>
            <a:r>
              <a:rPr lang="sr-Latn-RS" dirty="0" smtClean="0"/>
              <a:t>Kultura ljudskih prava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Argumentacija</a:t>
            </a:r>
            <a:endParaRPr lang="en-GB" dirty="0"/>
          </a:p>
        </p:txBody>
      </p:sp>
      <p:sp>
        <p:nvSpPr>
          <p:cNvPr id="3" name="Content Placeholder 2"/>
          <p:cNvSpPr>
            <a:spLocks noGrp="1"/>
          </p:cNvSpPr>
          <p:nvPr>
            <p:ph sz="quarter" idx="1"/>
          </p:nvPr>
        </p:nvSpPr>
        <p:spPr/>
        <p:txBody>
          <a:bodyPr>
            <a:normAutofit fontScale="70000" lnSpcReduction="20000"/>
          </a:bodyPr>
          <a:lstStyle/>
          <a:p>
            <a:r>
              <a:rPr lang="sr-Latn-RS" dirty="0" smtClean="0"/>
              <a:t>Da li je tek posredna odgovornost TNK za kršenje ljudskih prava opravdana iz perspektive opravdanja ljudskih prava, ukoliko one jednako kao i države mogu da krše ljudska prava?</a:t>
            </a:r>
          </a:p>
          <a:p>
            <a:r>
              <a:rPr lang="sr-Latn-RS" dirty="0" smtClean="0"/>
              <a:t>Beširević polazi od premise da su ljudska prava moralnog karaktera, da prethode državi, te da ih država samo pozitivizira, tako da ukoliko država nije tvorac prava, ne može ni biti jedina odgovorna za njihovo poštovanje odnosno kršenje (ima i drugačijih teorija o ljudskim pravima koje ne polaze od ove premise)</a:t>
            </a:r>
          </a:p>
          <a:p>
            <a:r>
              <a:rPr lang="sr-Latn-RS" dirty="0" smtClean="0"/>
              <a:t>Praktični problem je da u doba globalizacije mnoge TNK su prebacile poslovanje u nerazvijene zemlje koje su ekonomski slabe i imaju slabo razvijeno radno zakonodavstvo</a:t>
            </a:r>
          </a:p>
          <a:p>
            <a:r>
              <a:rPr lang="sr-Latn-RS" dirty="0" smtClean="0"/>
              <a:t>Posredna odgovornost TNK znači da država treba da obezbedi da TNK ne krše ljudska prava – ako ipak krše, a država je slabija od TNK, šta se dešava sa ljudskim pravima?</a:t>
            </a:r>
          </a:p>
          <a:p>
            <a:r>
              <a:rPr lang="sr-Latn-RS" dirty="0" smtClean="0"/>
              <a:t>Potrebno je napustiti shvatanje da su samo države obavezne za zaštitu ljudskih prava, odnosno da samo države imaju direktnu odgovornost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Literatura</a:t>
            </a:r>
            <a:endParaRPr lang="en-GB" dirty="0"/>
          </a:p>
        </p:txBody>
      </p:sp>
      <p:sp>
        <p:nvSpPr>
          <p:cNvPr id="3" name="Content Placeholder 2"/>
          <p:cNvSpPr>
            <a:spLocks noGrp="1"/>
          </p:cNvSpPr>
          <p:nvPr>
            <p:ph sz="quarter" idx="1"/>
          </p:nvPr>
        </p:nvSpPr>
        <p:spPr/>
        <p:txBody>
          <a:bodyPr/>
          <a:lstStyle/>
          <a:p>
            <a:r>
              <a:rPr lang="en-GB" dirty="0" err="1" smtClean="0"/>
              <a:t>Violeta</a:t>
            </a:r>
            <a:r>
              <a:rPr lang="en-GB" dirty="0" smtClean="0"/>
              <a:t> </a:t>
            </a:r>
            <a:r>
              <a:rPr lang="en-GB" dirty="0" err="1" smtClean="0"/>
              <a:t>Beširević</a:t>
            </a:r>
            <a:r>
              <a:rPr lang="en-GB" dirty="0" smtClean="0"/>
              <a:t>, “’</a:t>
            </a:r>
            <a:r>
              <a:rPr lang="en-GB" dirty="0" err="1" smtClean="0"/>
              <a:t>Uhvati</a:t>
            </a:r>
            <a:r>
              <a:rPr lang="en-GB" dirty="0" smtClean="0"/>
              <a:t> me </a:t>
            </a:r>
            <a:r>
              <a:rPr lang="en-GB" dirty="0" err="1" smtClean="0"/>
              <a:t>ako</a:t>
            </a:r>
            <a:r>
              <a:rPr lang="en-GB" dirty="0" smtClean="0"/>
              <a:t> </a:t>
            </a:r>
            <a:r>
              <a:rPr lang="en-GB" dirty="0" err="1" smtClean="0"/>
              <a:t>možeš</a:t>
            </a:r>
            <a:r>
              <a:rPr lang="en-GB" dirty="0" smtClean="0"/>
              <a:t>’: </a:t>
            </a:r>
            <a:r>
              <a:rPr lang="en-GB" dirty="0" err="1" smtClean="0"/>
              <a:t>osvrt</a:t>
            </a:r>
            <a:r>
              <a:rPr lang="en-GB" dirty="0" smtClean="0"/>
              <a:t> </a:t>
            </a:r>
            <a:r>
              <a:rPr lang="en-GB" dirty="0" err="1" smtClean="0"/>
              <a:t>na</a:t>
            </a:r>
            <a:r>
              <a:rPr lang="en-GB" dirty="0" smtClean="0"/>
              <a:t> problem (ne)</a:t>
            </a:r>
            <a:r>
              <a:rPr lang="en-GB" dirty="0" err="1" smtClean="0"/>
              <a:t>odgovornosti</a:t>
            </a:r>
            <a:r>
              <a:rPr lang="en-GB" dirty="0" smtClean="0"/>
              <a:t> </a:t>
            </a:r>
            <a:r>
              <a:rPr lang="en-GB" dirty="0" err="1" smtClean="0"/>
              <a:t>transnacionalnih</a:t>
            </a:r>
            <a:r>
              <a:rPr lang="en-GB" dirty="0" smtClean="0"/>
              <a:t> </a:t>
            </a:r>
            <a:r>
              <a:rPr lang="en-GB" dirty="0" err="1" smtClean="0"/>
              <a:t>korporacija</a:t>
            </a:r>
            <a:r>
              <a:rPr lang="en-GB" dirty="0" smtClean="0"/>
              <a:t> </a:t>
            </a:r>
            <a:r>
              <a:rPr lang="en-GB" dirty="0" err="1" smtClean="0"/>
              <a:t>zbog</a:t>
            </a:r>
            <a:r>
              <a:rPr lang="en-GB" dirty="0" smtClean="0"/>
              <a:t> </a:t>
            </a:r>
            <a:r>
              <a:rPr lang="en-GB" dirty="0" err="1" smtClean="0"/>
              <a:t>kršenja</a:t>
            </a:r>
            <a:r>
              <a:rPr lang="en-GB" dirty="0" smtClean="0"/>
              <a:t> </a:t>
            </a:r>
            <a:r>
              <a:rPr lang="en-GB" dirty="0" err="1" smtClean="0"/>
              <a:t>ljudskih</a:t>
            </a:r>
            <a:r>
              <a:rPr lang="en-GB" dirty="0" smtClean="0"/>
              <a:t> </a:t>
            </a:r>
            <a:r>
              <a:rPr lang="en-GB" dirty="0" err="1" smtClean="0"/>
              <a:t>prava</a:t>
            </a:r>
            <a:r>
              <a:rPr lang="en-GB" dirty="0" smtClean="0"/>
              <a:t>”,  </a:t>
            </a:r>
            <a:r>
              <a:rPr lang="en-GB" i="1" dirty="0" err="1" smtClean="0"/>
              <a:t>Pravni</a:t>
            </a:r>
            <a:r>
              <a:rPr lang="en-GB" i="1" dirty="0" smtClean="0"/>
              <a:t> </a:t>
            </a:r>
            <a:r>
              <a:rPr lang="en-GB" i="1" dirty="0" err="1" smtClean="0"/>
              <a:t>zapisi</a:t>
            </a:r>
            <a:r>
              <a:rPr lang="en-GB" dirty="0" smtClean="0"/>
              <a:t> 9, 1 (2018): 21-42.</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sr-Latn-RS" dirty="0" smtClean="0"/>
              <a:t>Ko su nosioci dužnosti kojima ljudska prava nameću obaveze i terete?</a:t>
            </a:r>
          </a:p>
          <a:p>
            <a:r>
              <a:rPr lang="sr-Latn-RS" dirty="0" smtClean="0"/>
              <a:t>Tradicionalno međunarodno javno pravo i dalje stoji na stanovištu da su to države.</a:t>
            </a:r>
          </a:p>
          <a:p>
            <a:r>
              <a:rPr lang="sr-Latn-RS" dirty="0" smtClean="0"/>
              <a:t>Da li pravo kasni za realnošću u kojoj imamo transnacionalne korporacije koje su stekle kvazidržavnu moć pa su moćnije od država? Da li je dovoljna njihova posredna odgovornost koja se svodi na odgovornost države ukoliko joj se može pripisati kršenje prava?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Teza</a:t>
            </a:r>
            <a:endParaRPr lang="en-GB" dirty="0"/>
          </a:p>
        </p:txBody>
      </p:sp>
      <p:sp>
        <p:nvSpPr>
          <p:cNvPr id="3" name="Content Placeholder 2"/>
          <p:cNvSpPr>
            <a:spLocks noGrp="1"/>
          </p:cNvSpPr>
          <p:nvPr>
            <p:ph sz="quarter" idx="1"/>
          </p:nvPr>
        </p:nvSpPr>
        <p:spPr/>
        <p:txBody>
          <a:bodyPr/>
          <a:lstStyle/>
          <a:p>
            <a:r>
              <a:rPr lang="sr-Latn-RS" dirty="0" smtClean="0"/>
              <a:t>Opravdanost, sadržaj i struktura ljudskih prava zahtevaju uspostavljanje direktne pravde odgovornosti transnacionalnih korporacija za kršenje ljudskih prava, kako na nacionalnom (ustavnom) i na međunarodnom nivou</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Transnacionalne korporacije (TNK)</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M</a:t>
            </a:r>
            <a:r>
              <a:rPr lang="sr-Latn-RS" dirty="0" smtClean="0"/>
              <a:t>era transnacionalnosti kompanije</a:t>
            </a:r>
          </a:p>
          <a:p>
            <a:r>
              <a:rPr lang="en-GB" dirty="0" smtClean="0"/>
              <a:t>F</a:t>
            </a:r>
            <a:r>
              <a:rPr lang="sr-Latn-RS" dirty="0" smtClean="0"/>
              <a:t>aktička nezavisnost od država ali su TNK po mnogo čemu ustrojene kao države:</a:t>
            </a:r>
          </a:p>
          <a:p>
            <a:pPr marL="514350" indent="-514350">
              <a:buAutoNum type="alphaLcPeriod"/>
            </a:pPr>
            <a:r>
              <a:rPr lang="sr-Latn-RS" dirty="0" smtClean="0"/>
              <a:t>njihovi kodeksi su kao ustavi država</a:t>
            </a:r>
          </a:p>
          <a:p>
            <a:pPr marL="514350" indent="-514350">
              <a:buAutoNum type="alphaLcPeriod"/>
            </a:pPr>
            <a:r>
              <a:rPr lang="sr-Latn-RS" dirty="0" smtClean="0"/>
              <a:t>vrše i funkcije ranije primarno rezervisane samo za države (primer British East India koja je imala svoju valutu i svoju vojsku; danas ulažu u zdravstvo i socijalnu zaštitu)</a:t>
            </a:r>
          </a:p>
          <a:p>
            <a:pPr marL="514350" indent="-514350">
              <a:buAutoNum type="alphaLcPeriod"/>
            </a:pPr>
            <a:r>
              <a:rPr lang="sr-Latn-RS" dirty="0" smtClean="0"/>
              <a:t>sa ekonomskom moći ide i politička moć (donacije političkim partijama)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Jesu li korporacije ljudi?</a:t>
            </a:r>
            <a:endParaRPr lang="en-GB" dirty="0"/>
          </a:p>
        </p:txBody>
      </p:sp>
      <p:sp>
        <p:nvSpPr>
          <p:cNvPr id="3" name="Content Placeholder 2"/>
          <p:cNvSpPr>
            <a:spLocks noGrp="1"/>
          </p:cNvSpPr>
          <p:nvPr>
            <p:ph sz="quarter" idx="1"/>
          </p:nvPr>
        </p:nvSpPr>
        <p:spPr/>
        <p:txBody>
          <a:bodyPr>
            <a:normAutofit fontScale="77500" lnSpcReduction="20000"/>
          </a:bodyPr>
          <a:lstStyle/>
          <a:p>
            <a:r>
              <a:rPr lang="sr-Latn-RS" dirty="0" smtClean="0"/>
              <a:t>Vrhovni sud SAD (niz značajnih presuda </a:t>
            </a:r>
            <a:r>
              <a:rPr lang="en-GB" dirty="0" smtClean="0"/>
              <a:t>1886–1910</a:t>
            </a:r>
            <a:r>
              <a:rPr lang="sr-Latn-RS" dirty="0" smtClean="0"/>
              <a:t>): određena ustavna ljudska prava pružaju zaštitu korporacijama – pravo na imovinu, jednakost pred zakonom, pravo na pravično suđenje, pravo na identitet</a:t>
            </a:r>
          </a:p>
          <a:p>
            <a:r>
              <a:rPr lang="en-GB" dirty="0" smtClean="0"/>
              <a:t>K</a:t>
            </a:r>
            <a:r>
              <a:rPr lang="sr-Latn-RS" dirty="0" smtClean="0"/>
              <a:t>orporacije su dobile ustavu zaštitu svojih prava pre žena i Afroamerikanaca</a:t>
            </a:r>
          </a:p>
          <a:p>
            <a:r>
              <a:rPr lang="sr-Latn-RS" dirty="0" smtClean="0"/>
              <a:t>Status titulara određenih ustavnih prava korporacije imaju i u Australiji i u Kanadi</a:t>
            </a:r>
          </a:p>
          <a:p>
            <a:r>
              <a:rPr lang="sr-Latn-RS" dirty="0" smtClean="0"/>
              <a:t>Prema Evropskoj konvenciji o ljudskim pravima, Evropski sud za ljudska prava “m</a:t>
            </a:r>
            <a:r>
              <a:rPr lang="en-GB" dirty="0" err="1" smtClean="0"/>
              <a:t>ože</a:t>
            </a:r>
            <a:r>
              <a:rPr lang="en-GB" dirty="0" smtClean="0"/>
              <a:t> </a:t>
            </a:r>
            <a:r>
              <a:rPr lang="en-GB" dirty="0" err="1" smtClean="0"/>
              <a:t>da</a:t>
            </a:r>
            <a:r>
              <a:rPr lang="en-GB" dirty="0" smtClean="0"/>
              <a:t> prima </a:t>
            </a:r>
            <a:r>
              <a:rPr lang="en-GB" dirty="0" err="1" smtClean="0"/>
              <a:t>predstavke</a:t>
            </a:r>
            <a:r>
              <a:rPr lang="en-GB" dirty="0" smtClean="0"/>
              <a:t> </a:t>
            </a:r>
            <a:r>
              <a:rPr lang="en-GB" dirty="0" err="1" smtClean="0"/>
              <a:t>od</a:t>
            </a:r>
            <a:r>
              <a:rPr lang="en-GB" dirty="0" smtClean="0"/>
              <a:t> </a:t>
            </a:r>
            <a:r>
              <a:rPr lang="en-GB" dirty="0" err="1" smtClean="0"/>
              <a:t>svakog</a:t>
            </a:r>
            <a:r>
              <a:rPr lang="en-GB" dirty="0" smtClean="0"/>
              <a:t> </a:t>
            </a:r>
            <a:r>
              <a:rPr lang="en-GB" dirty="0" err="1" smtClean="0"/>
              <a:t>lica</a:t>
            </a:r>
            <a:r>
              <a:rPr lang="en-GB" dirty="0" smtClean="0"/>
              <a:t>, </a:t>
            </a:r>
            <a:r>
              <a:rPr lang="en-GB" dirty="0" err="1" smtClean="0"/>
              <a:t>nevladine</a:t>
            </a:r>
            <a:r>
              <a:rPr lang="sr-Latn-RS" dirty="0" smtClean="0"/>
              <a:t> </a:t>
            </a:r>
            <a:r>
              <a:rPr lang="en-GB" dirty="0" err="1" smtClean="0"/>
              <a:t>organizacije</a:t>
            </a:r>
            <a:r>
              <a:rPr lang="en-GB" dirty="0" smtClean="0"/>
              <a:t> </a:t>
            </a:r>
            <a:r>
              <a:rPr lang="en-GB" dirty="0" err="1" smtClean="0"/>
              <a:t>ili</a:t>
            </a:r>
            <a:r>
              <a:rPr lang="en-GB" dirty="0" smtClean="0"/>
              <a:t> </a:t>
            </a:r>
            <a:r>
              <a:rPr lang="en-GB" dirty="0" err="1" smtClean="0"/>
              <a:t>grupe</a:t>
            </a:r>
            <a:r>
              <a:rPr lang="en-GB" dirty="0" smtClean="0"/>
              <a:t> </a:t>
            </a:r>
            <a:r>
              <a:rPr lang="en-GB" dirty="0" err="1" smtClean="0"/>
              <a:t>lica</a:t>
            </a:r>
            <a:r>
              <a:rPr lang="en-GB" dirty="0" smtClean="0"/>
              <a:t> </a:t>
            </a:r>
            <a:r>
              <a:rPr lang="en-GB" dirty="0" err="1" smtClean="0"/>
              <a:t>koji</a:t>
            </a:r>
            <a:r>
              <a:rPr lang="en-GB" dirty="0" smtClean="0"/>
              <a:t> </a:t>
            </a:r>
            <a:r>
              <a:rPr lang="en-GB" dirty="0" err="1" smtClean="0"/>
              <a:t>tvrde</a:t>
            </a:r>
            <a:r>
              <a:rPr lang="en-GB" dirty="0" smtClean="0"/>
              <a:t> </a:t>
            </a:r>
            <a:r>
              <a:rPr lang="en-GB" dirty="0" err="1" smtClean="0"/>
              <a:t>da</a:t>
            </a:r>
            <a:r>
              <a:rPr lang="en-GB" dirty="0" smtClean="0"/>
              <a:t> </a:t>
            </a:r>
            <a:r>
              <a:rPr lang="en-GB" dirty="0" err="1" smtClean="0"/>
              <a:t>su</a:t>
            </a:r>
            <a:r>
              <a:rPr lang="en-GB" dirty="0" smtClean="0"/>
              <a:t> </a:t>
            </a:r>
            <a:r>
              <a:rPr lang="en-GB" dirty="0" err="1" smtClean="0"/>
              <a:t>žrtve</a:t>
            </a:r>
            <a:r>
              <a:rPr lang="en-GB" dirty="0" smtClean="0"/>
              <a:t> </a:t>
            </a:r>
            <a:r>
              <a:rPr lang="en-GB" dirty="0" err="1" smtClean="0"/>
              <a:t>povrede</a:t>
            </a:r>
            <a:r>
              <a:rPr lang="sr-Latn-RS" dirty="0" smtClean="0"/>
              <a:t> </a:t>
            </a:r>
            <a:r>
              <a:rPr lang="en-GB" dirty="0" err="1" smtClean="0"/>
              <a:t>prava</a:t>
            </a:r>
            <a:r>
              <a:rPr lang="en-GB" dirty="0" smtClean="0"/>
              <a:t> </a:t>
            </a:r>
            <a:r>
              <a:rPr lang="en-GB" dirty="0" err="1" smtClean="0"/>
              <a:t>ustanovljenih</a:t>
            </a:r>
            <a:r>
              <a:rPr lang="en-GB" dirty="0" smtClean="0"/>
              <a:t> </a:t>
            </a:r>
            <a:r>
              <a:rPr lang="en-GB" dirty="0" err="1" smtClean="0"/>
              <a:t>Konvencijom</a:t>
            </a:r>
            <a:r>
              <a:rPr lang="en-GB" dirty="0" smtClean="0"/>
              <a:t> </a:t>
            </a:r>
            <a:r>
              <a:rPr lang="en-GB" dirty="0" err="1" smtClean="0"/>
              <a:t>ili</a:t>
            </a:r>
            <a:r>
              <a:rPr lang="en-GB" dirty="0" smtClean="0"/>
              <a:t> </a:t>
            </a:r>
            <a:r>
              <a:rPr lang="en-GB" dirty="0" err="1" smtClean="0"/>
              <a:t>protokolima</a:t>
            </a:r>
            <a:r>
              <a:rPr lang="en-GB" dirty="0" smtClean="0"/>
              <a:t> </a:t>
            </a:r>
            <a:r>
              <a:rPr lang="en-GB" dirty="0" err="1" smtClean="0"/>
              <a:t>uz</a:t>
            </a:r>
            <a:r>
              <a:rPr lang="en-GB" dirty="0" smtClean="0"/>
              <a:t> </a:t>
            </a:r>
            <a:r>
              <a:rPr lang="en-GB" dirty="0" err="1" smtClean="0"/>
              <a:t>nju</a:t>
            </a:r>
            <a:r>
              <a:rPr lang="en-GB" dirty="0" smtClean="0"/>
              <a:t>,</a:t>
            </a:r>
            <a:r>
              <a:rPr lang="sr-Latn-RS" dirty="0" smtClean="0"/>
              <a:t> </a:t>
            </a:r>
            <a:r>
              <a:rPr lang="en-GB" dirty="0" err="1" smtClean="0"/>
              <a:t>učinjene</a:t>
            </a:r>
            <a:r>
              <a:rPr lang="en-GB" dirty="0" smtClean="0"/>
              <a:t> </a:t>
            </a:r>
            <a:r>
              <a:rPr lang="en-GB" dirty="0" err="1" smtClean="0"/>
              <a:t>od</a:t>
            </a:r>
            <a:r>
              <a:rPr lang="en-GB" dirty="0" smtClean="0"/>
              <a:t> </a:t>
            </a:r>
            <a:r>
              <a:rPr lang="en-GB" dirty="0" err="1" smtClean="0"/>
              <a:t>strane</a:t>
            </a:r>
            <a:r>
              <a:rPr lang="en-GB" dirty="0" smtClean="0"/>
              <a:t> </a:t>
            </a:r>
            <a:r>
              <a:rPr lang="en-GB" dirty="0" err="1" smtClean="0"/>
              <a:t>neke</a:t>
            </a:r>
            <a:r>
              <a:rPr lang="en-GB" dirty="0" smtClean="0"/>
              <a:t> </a:t>
            </a:r>
            <a:r>
              <a:rPr lang="en-GB" dirty="0" err="1" smtClean="0"/>
              <a:t>Visoke</a:t>
            </a:r>
            <a:r>
              <a:rPr lang="en-GB" dirty="0" smtClean="0"/>
              <a:t> </a:t>
            </a:r>
            <a:r>
              <a:rPr lang="en-GB" dirty="0" err="1" smtClean="0"/>
              <a:t>strane</a:t>
            </a:r>
            <a:r>
              <a:rPr lang="en-GB" dirty="0" smtClean="0"/>
              <a:t> </a:t>
            </a:r>
            <a:r>
              <a:rPr lang="en-GB" dirty="0" err="1" smtClean="0"/>
              <a:t>ugovornice</a:t>
            </a:r>
            <a:r>
              <a:rPr lang="en-GB" dirty="0" smtClean="0"/>
              <a:t>.</a:t>
            </a:r>
            <a:r>
              <a:rPr lang="sr-Latn-RS" dirty="0" smtClean="0"/>
              <a:t>” Sud je ovaj član protumačio tako da i korporacije uživaju zaštitu u okviru ove konvencije (posebno pravo na neometano uživanje svojine)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Dehumanizacija ljudskih prava</a:t>
            </a:r>
            <a:endParaRPr lang="en-GB" dirty="0"/>
          </a:p>
        </p:txBody>
      </p:sp>
      <p:sp>
        <p:nvSpPr>
          <p:cNvPr id="3" name="Content Placeholder 2"/>
          <p:cNvSpPr>
            <a:spLocks noGrp="1"/>
          </p:cNvSpPr>
          <p:nvPr>
            <p:ph sz="quarter" idx="1"/>
          </p:nvPr>
        </p:nvSpPr>
        <p:spPr/>
        <p:txBody>
          <a:bodyPr>
            <a:normAutofit fontScale="85000" lnSpcReduction="20000"/>
          </a:bodyPr>
          <a:lstStyle/>
          <a:p>
            <a:r>
              <a:rPr lang="sr-Latn-RS" dirty="0" smtClean="0"/>
              <a:t>TNK najefikasniju pravnu zaštitu dobijaju od mreže bilateralnih ugovora o stranim ulaganjima, regionalnih ugovora o slobodnoj trgovini (npr. NAFTA) i multilateralnih ugovora o oblasti energetike</a:t>
            </a:r>
          </a:p>
          <a:p>
            <a:r>
              <a:rPr lang="en-GB" dirty="0" smtClean="0"/>
              <a:t>P</a:t>
            </a:r>
            <a:r>
              <a:rPr lang="sr-Latn-RS" dirty="0" smtClean="0"/>
              <a:t>rava koja se ovako garantuju: pravo na imovinu, zaštita u slučaju nacionalizacije i eksproprijacije, pravo na jednakost pred zakonom, pravo na slobodu kretanja, pravo na državljanstvo, pravo na pravnu sigurnost, pravo na pravnu zaštitu (umesto da iscrpe unutrašnje pravne lekove, TNK mogu da tuže države pred ad hoc međunarodnim arbitražnim sudovima što pojedinci ne mogu!)</a:t>
            </a:r>
          </a:p>
          <a:p>
            <a:r>
              <a:rPr lang="en-GB" dirty="0" smtClean="0"/>
              <a:t>P</a:t>
            </a:r>
            <a:r>
              <a:rPr lang="sr-Latn-RS" dirty="0" smtClean="0"/>
              <a:t>ravo investitora na slobodu od države ≠ pravo na slobodu i bezbednost ličnosti?</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Paradoks</a:t>
            </a:r>
            <a:endParaRPr lang="en-GB" dirty="0"/>
          </a:p>
        </p:txBody>
      </p:sp>
      <p:sp>
        <p:nvSpPr>
          <p:cNvPr id="3" name="Content Placeholder 2"/>
          <p:cNvSpPr>
            <a:spLocks noGrp="1"/>
          </p:cNvSpPr>
          <p:nvPr>
            <p:ph sz="quarter" idx="1"/>
          </p:nvPr>
        </p:nvSpPr>
        <p:spPr/>
        <p:txBody>
          <a:bodyPr>
            <a:normAutofit fontScale="92500" lnSpcReduction="20000"/>
          </a:bodyPr>
          <a:lstStyle/>
          <a:p>
            <a:r>
              <a:rPr lang="sr-Latn-RS" dirty="0" smtClean="0"/>
              <a:t>TNK uživaju ljudska prava ali nisu direktno odgovorna za kršenje ljudskih prva</a:t>
            </a:r>
          </a:p>
          <a:p>
            <a:r>
              <a:rPr lang="en-GB" dirty="0" smtClean="0"/>
              <a:t>U</a:t>
            </a:r>
            <a:r>
              <a:rPr lang="sr-Latn-RS" dirty="0" smtClean="0"/>
              <a:t> reakciji na ovu situaciju, razvijaju se instrumenti “mekog prava” (to nisu pravno obavezne norme)</a:t>
            </a:r>
          </a:p>
          <a:p>
            <a:r>
              <a:rPr lang="sr-Latn-RS" b="1" dirty="0" smtClean="0"/>
              <a:t>Rukovodeća načela o biznisu i ljudskim pravima: sprovođenje “zaštiti, poštuj, otkloni” Okvira UN, 2011 </a:t>
            </a:r>
            <a:r>
              <a:rPr lang="sr-Latn-RS" dirty="0" smtClean="0"/>
              <a:t>razvijaju koncept društveno odgovornost poslovanja – umesto direktne pravne odgovornosti za ljudska prava, etička odgovornost za ponašanje na dobrovoljnoj osnovi</a:t>
            </a:r>
          </a:p>
          <a:p>
            <a:r>
              <a:rPr lang="en-GB" dirty="0" smtClean="0"/>
              <a:t>P</a:t>
            </a:r>
            <a:r>
              <a:rPr lang="sr-Latn-RS" dirty="0" smtClean="0"/>
              <a:t>odrška biznis sektora ovim načelima koja je uticala na terminologiju i težinu obaveza u Načelima</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200" dirty="0" smtClean="0"/>
              <a:t>Odstupanje od univerzalističke koncepcije o ljudskim pravima u Načelima</a:t>
            </a:r>
            <a:endParaRPr lang="en-GB" sz="3200" dirty="0"/>
          </a:p>
        </p:txBody>
      </p:sp>
      <p:sp>
        <p:nvSpPr>
          <p:cNvPr id="3" name="Content Placeholder 2"/>
          <p:cNvSpPr>
            <a:spLocks noGrp="1"/>
          </p:cNvSpPr>
          <p:nvPr>
            <p:ph sz="quarter" idx="1"/>
          </p:nvPr>
        </p:nvSpPr>
        <p:spPr/>
        <p:txBody>
          <a:bodyPr/>
          <a:lstStyle/>
          <a:p>
            <a:r>
              <a:rPr lang="sr-Latn-RS" dirty="0" smtClean="0"/>
              <a:t>O TNK se ne govori kao o kršiocima ljudskih prava već samo o tome da imaju negativni uticaj na ljudska prava</a:t>
            </a:r>
          </a:p>
          <a:p>
            <a:r>
              <a:rPr lang="en-GB" dirty="0" smtClean="0"/>
              <a:t>N</a:t>
            </a:r>
            <a:r>
              <a:rPr lang="sr-Latn-RS" dirty="0" smtClean="0"/>
              <a:t>e govori se o obavezama već o odgovornostima</a:t>
            </a:r>
          </a:p>
          <a:p>
            <a:r>
              <a:rPr lang="en-GB" dirty="0" smtClean="0"/>
              <a:t>S</a:t>
            </a:r>
            <a:r>
              <a:rPr lang="sr-Latn-RS" dirty="0" smtClean="0"/>
              <a:t>tandard dužne pažnje (koji se koristi i u svrhe odbrane od odgovornosti)</a:t>
            </a:r>
          </a:p>
          <a:p>
            <a:r>
              <a:rPr lang="sr-Latn-RS" dirty="0" smtClean="0"/>
              <a:t>TNK se pozivaju da poštuju pojedinice odredbe konvencija o ljudskim pravima umesto da poštuju sve konvencije o ljudskim pravima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Korporativna samoregulacija </a:t>
            </a:r>
            <a:endParaRPr lang="en-GB" dirty="0"/>
          </a:p>
        </p:txBody>
      </p:sp>
      <p:sp>
        <p:nvSpPr>
          <p:cNvPr id="3" name="Content Placeholder 2"/>
          <p:cNvSpPr>
            <a:spLocks noGrp="1"/>
          </p:cNvSpPr>
          <p:nvPr>
            <p:ph sz="quarter" idx="1"/>
          </p:nvPr>
        </p:nvSpPr>
        <p:spPr/>
        <p:txBody>
          <a:bodyPr/>
          <a:lstStyle/>
          <a:p>
            <a:r>
              <a:rPr lang="en-GB" dirty="0" smtClean="0"/>
              <a:t>P</a:t>
            </a:r>
            <a:r>
              <a:rPr lang="sr-Latn-RS" dirty="0" smtClean="0"/>
              <a:t>raksa samoregulacije TNK: usvajaju kodekse ponašanja</a:t>
            </a:r>
          </a:p>
          <a:p>
            <a:r>
              <a:rPr lang="sr-Latn-RS" dirty="0" smtClean="0"/>
              <a:t>privatne norme koje usvajaju TNK kao privatna lica postaju pravno obavezujuće u odnosu na one kojima su upućene v. meko pravo UN spram TNK</a:t>
            </a:r>
          </a:p>
          <a:p>
            <a:r>
              <a:rPr lang="en-GB" dirty="0" smtClean="0"/>
              <a:t>K</a:t>
            </a:r>
            <a:r>
              <a:rPr lang="sr-Latn-RS" dirty="0" smtClean="0"/>
              <a:t>odeksi TNK su često u suprotnosti sa nacionalnim zakonima o radu ili ljudskim pravima iz ustava</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916</TotalTime>
  <Words>833</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Transnacionalne korporacije i ljudska prava</vt:lpstr>
      <vt:lpstr>Slide 2</vt:lpstr>
      <vt:lpstr>Teza</vt:lpstr>
      <vt:lpstr>Transnacionalne korporacije (TNK)</vt:lpstr>
      <vt:lpstr>Jesu li korporacije ljudi?</vt:lpstr>
      <vt:lpstr>Dehumanizacija ljudskih prava</vt:lpstr>
      <vt:lpstr>Paradoks</vt:lpstr>
      <vt:lpstr>Odstupanje od univerzalističke koncepcije o ljudskim pravima u Načelima</vt:lpstr>
      <vt:lpstr>Korporativna samoregulacija </vt:lpstr>
      <vt:lpstr>Argumentacija</vt:lpstr>
      <vt:lpstr>Literatura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Transnacionalne korporacije i ljudska prava</dc:title>
  <dc:creator>Biljana Đorđević</dc:creator>
  <cp:lastModifiedBy>Biljana Đorđević</cp:lastModifiedBy>
  <cp:revision>10</cp:revision>
  <dcterms:created xsi:type="dcterms:W3CDTF">2020-04-07T19:41:39Z</dcterms:created>
  <dcterms:modified xsi:type="dcterms:W3CDTF">2020-04-08T10:58:01Z</dcterms:modified>
</cp:coreProperties>
</file>