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Kultura ljudskih prava 2020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US" dirty="0" err="1" smtClean="0"/>
              <a:t>Ljudska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klimatske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sr-Latn-RS" dirty="0" smtClean="0"/>
              <a:t> (Sajmon Kejni)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Revidiranje prvog principa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Šuov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pravimo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doprinosa</a:t>
            </a:r>
            <a:r>
              <a:rPr lang="en-US" dirty="0" smtClean="0"/>
              <a:t> </a:t>
            </a:r>
            <a:r>
              <a:rPr lang="en-US" dirty="0" err="1" smtClean="0"/>
              <a:t>problemu</a:t>
            </a:r>
            <a:r>
              <a:rPr lang="en-US" dirty="0" smtClean="0"/>
              <a:t> –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“</a:t>
            </a:r>
            <a:r>
              <a:rPr lang="en-US" dirty="0" err="1" smtClean="0"/>
              <a:t>nepravedni</a:t>
            </a:r>
            <a:r>
              <a:rPr lang="en-US" dirty="0" smtClean="0"/>
              <a:t>” (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počinioci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platiti</a:t>
            </a:r>
            <a:r>
              <a:rPr lang="en-US" dirty="0" smtClean="0"/>
              <a:t>), a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“</a:t>
            </a:r>
            <a:r>
              <a:rPr lang="en-US" dirty="0" err="1" smtClean="0"/>
              <a:t>pravedni</a:t>
            </a:r>
            <a:r>
              <a:rPr lang="en-US" dirty="0" smtClean="0"/>
              <a:t>”. </a:t>
            </a:r>
            <a:endParaRPr lang="sr-Latn-RS" dirty="0" smtClean="0"/>
          </a:p>
          <a:p>
            <a:r>
              <a:rPr lang="sr-Latn-RS" dirty="0" smtClean="0"/>
              <a:t>Šta je za Šua pravedno? </a:t>
            </a:r>
            <a:r>
              <a:rPr lang="en-US" dirty="0" err="1" smtClean="0"/>
              <a:t>Imajući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je </a:t>
            </a:r>
            <a:r>
              <a:rPr lang="en-US" dirty="0" err="1" smtClean="0"/>
              <a:t>govorio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mestima</a:t>
            </a:r>
            <a:r>
              <a:rPr lang="en-US" dirty="0" smtClean="0"/>
              <a:t>, </a:t>
            </a:r>
            <a:r>
              <a:rPr lang="en-US" dirty="0" err="1" smtClean="0"/>
              <a:t>čini</a:t>
            </a:r>
            <a:r>
              <a:rPr lang="en-US" dirty="0" smtClean="0"/>
              <a:t> se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mislio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one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neophodne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održanje</a:t>
            </a:r>
            <a:r>
              <a:rPr lang="en-US" dirty="0" smtClean="0"/>
              <a:t> “</a:t>
            </a:r>
            <a:r>
              <a:rPr lang="en-US" dirty="0" err="1" smtClean="0"/>
              <a:t>pravedne</a:t>
            </a:r>
            <a:r>
              <a:rPr lang="en-US" dirty="0" smtClean="0"/>
              <a:t>”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emituju</a:t>
            </a:r>
            <a:r>
              <a:rPr lang="en-US" dirty="0" smtClean="0"/>
              <a:t> ne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dužni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plate.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sr-Latn-RS" dirty="0" smtClean="0"/>
              <a:t>Ovo dovodi</a:t>
            </a:r>
            <a:r>
              <a:rPr lang="en-US" dirty="0" smtClean="0"/>
              <a:t> do </a:t>
            </a:r>
            <a:r>
              <a:rPr lang="en-US" dirty="0" err="1" smtClean="0"/>
              <a:t>efektivnog</a:t>
            </a:r>
            <a:r>
              <a:rPr lang="en-US" dirty="0" smtClean="0"/>
              <a:t> </a:t>
            </a:r>
            <a:r>
              <a:rPr lang="en-US" dirty="0" err="1" smtClean="0"/>
              <a:t>inkorporisanja</a:t>
            </a:r>
            <a:r>
              <a:rPr lang="en-US" dirty="0" smtClean="0"/>
              <a:t> </a:t>
            </a:r>
            <a:r>
              <a:rPr lang="en-US" dirty="0" err="1" smtClean="0"/>
              <a:t>Šuovog</a:t>
            </a:r>
            <a:r>
              <a:rPr lang="en-US" dirty="0" smtClean="0"/>
              <a:t> </a:t>
            </a:r>
            <a:r>
              <a:rPr lang="en-US" dirty="0" err="1" smtClean="0"/>
              <a:t>trećeg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u </a:t>
            </a:r>
            <a:r>
              <a:rPr lang="en-US" dirty="0" err="1" smtClean="0"/>
              <a:t>prvi</a:t>
            </a:r>
            <a:r>
              <a:rPr lang="sr-Latn-RS" dirty="0" smtClean="0"/>
              <a:t>, jer t</a:t>
            </a:r>
            <a:r>
              <a:rPr lang="en-US" dirty="0" err="1" smtClean="0"/>
              <a:t>reći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kaže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siromašni</a:t>
            </a:r>
            <a:r>
              <a:rPr lang="en-US" dirty="0" smtClean="0"/>
              <a:t> ne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plate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bi </a:t>
            </a:r>
            <a:r>
              <a:rPr lang="en-US" dirty="0" err="1" smtClean="0"/>
              <a:t>ih</a:t>
            </a:r>
            <a:r>
              <a:rPr lang="en-US" dirty="0" smtClean="0"/>
              <a:t> to (</a:t>
            </a:r>
            <a:r>
              <a:rPr lang="en-US" dirty="0" err="1" smtClean="0"/>
              <a:t>plaćanje</a:t>
            </a:r>
            <a:r>
              <a:rPr lang="en-US" dirty="0" smtClean="0"/>
              <a:t>) </a:t>
            </a:r>
            <a:r>
              <a:rPr lang="en-US" dirty="0" err="1" smtClean="0"/>
              <a:t>gurnulo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održanja</a:t>
            </a:r>
            <a:r>
              <a:rPr lang="sr-Latn-RS" dirty="0" smtClean="0"/>
              <a:t> (“emisije opstanka”)</a:t>
            </a:r>
          </a:p>
          <a:p>
            <a:r>
              <a:rPr lang="en-GB" b="1" dirty="0" smtClean="0"/>
              <a:t>R</a:t>
            </a:r>
            <a:r>
              <a:rPr lang="sr-Latn-RS" b="1" dirty="0" smtClean="0"/>
              <a:t>evidirani </a:t>
            </a:r>
            <a:r>
              <a:rPr lang="en-US" b="1" dirty="0" err="1" smtClean="0"/>
              <a:t>Princip</a:t>
            </a:r>
            <a:r>
              <a:rPr lang="en-US" b="1" dirty="0" smtClean="0"/>
              <a:t> I*</a:t>
            </a:r>
            <a:r>
              <a:rPr lang="sr-Latn-RS" b="1" dirty="0" smtClean="0"/>
              <a:t>: </a:t>
            </a:r>
            <a:r>
              <a:rPr lang="en-US" b="1" i="1" dirty="0" err="1" smtClean="0"/>
              <a:t>Osobe</a:t>
            </a:r>
            <a:r>
              <a:rPr lang="en-US" b="1" i="1" dirty="0" smtClean="0"/>
              <a:t> </a:t>
            </a:r>
            <a:r>
              <a:rPr lang="en-US" b="1" i="1" dirty="0" err="1" smtClean="0"/>
              <a:t>koje</a:t>
            </a:r>
            <a:r>
              <a:rPr lang="en-US" b="1" i="1" dirty="0" smtClean="0"/>
              <a:t> </a:t>
            </a:r>
            <a:r>
              <a:rPr lang="en-US" b="1" i="1" dirty="0" err="1" smtClean="0"/>
              <a:t>doprinose</a:t>
            </a:r>
            <a:r>
              <a:rPr lang="en-US" b="1" i="1" dirty="0" smtClean="0"/>
              <a:t> </a:t>
            </a:r>
            <a:r>
              <a:rPr lang="en-US" b="1" i="1" dirty="0" err="1" smtClean="0"/>
              <a:t>opasnim</a:t>
            </a:r>
            <a:r>
              <a:rPr lang="en-US" b="1" i="1" dirty="0" smtClean="0"/>
              <a:t> </a:t>
            </a:r>
            <a:r>
              <a:rPr lang="en-US" b="1" i="1" dirty="0" err="1" smtClean="0"/>
              <a:t>klimatskim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promenama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treba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</a:t>
            </a:r>
            <a:r>
              <a:rPr lang="en-US" b="1" i="1" dirty="0" smtClean="0"/>
              <a:t> </a:t>
            </a:r>
            <a:r>
              <a:rPr lang="en-US" b="1" i="1" dirty="0" err="1" smtClean="0"/>
              <a:t>snose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teret</a:t>
            </a:r>
            <a:r>
              <a:rPr lang="en-US" b="1" i="1" dirty="0" smtClean="0"/>
              <a:t> </a:t>
            </a:r>
            <a:r>
              <a:rPr lang="en-US" b="1" i="1" dirty="0" err="1" smtClean="0"/>
              <a:t>borbe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protiv</a:t>
            </a:r>
            <a:r>
              <a:rPr lang="en-US" b="1" i="1" dirty="0" smtClean="0"/>
              <a:t> </a:t>
            </a:r>
            <a:r>
              <a:rPr lang="en-US" b="1" i="1" dirty="0" err="1" smtClean="0"/>
              <a:t>njih</a:t>
            </a:r>
            <a:r>
              <a:rPr lang="en-US" b="1" i="1" dirty="0" smtClean="0"/>
              <a:t>, </a:t>
            </a:r>
            <a:r>
              <a:rPr lang="en-US" b="1" i="1" dirty="0" err="1" smtClean="0"/>
              <a:t>osim</a:t>
            </a:r>
            <a:r>
              <a:rPr lang="en-US" b="1" i="1" dirty="0" smtClean="0"/>
              <a:t> </a:t>
            </a:r>
            <a:r>
              <a:rPr lang="en-US" b="1" i="1" dirty="0" err="1" smtClean="0"/>
              <a:t>ako</a:t>
            </a:r>
            <a:r>
              <a:rPr lang="en-US" b="1" i="1" dirty="0" smtClean="0"/>
              <a:t> bi </a:t>
            </a:r>
            <a:r>
              <a:rPr lang="en-US" b="1" i="1" dirty="0" err="1" smtClean="0"/>
              <a:t>ih</a:t>
            </a:r>
            <a:r>
              <a:rPr lang="en-US" b="1" i="1" dirty="0" smtClean="0"/>
              <a:t> to </a:t>
            </a:r>
            <a:r>
              <a:rPr lang="en-US" b="1" i="1" dirty="0" err="1" smtClean="0"/>
              <a:t>gurnulo</a:t>
            </a:r>
            <a:r>
              <a:rPr lang="en-US" b="1" i="1" dirty="0" smtClean="0"/>
              <a:t> </a:t>
            </a:r>
            <a:r>
              <a:rPr lang="en-US" b="1" i="1" dirty="0" err="1" smtClean="0"/>
              <a:t>ispod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pristojnog</a:t>
            </a:r>
            <a:r>
              <a:rPr lang="en-US" b="1" i="1" dirty="0" smtClean="0"/>
              <a:t>, </a:t>
            </a:r>
            <a:r>
              <a:rPr lang="en-US" b="1" i="1" dirty="0" err="1" smtClean="0"/>
              <a:t>minimalnog</a:t>
            </a:r>
            <a:r>
              <a:rPr lang="en-US" b="1" i="1" dirty="0" smtClean="0"/>
              <a:t> </a:t>
            </a:r>
            <a:r>
              <a:rPr lang="en-US" b="1" i="1" dirty="0" err="1" smtClean="0"/>
              <a:t>standarda</a:t>
            </a:r>
            <a:r>
              <a:rPr lang="en-US" b="1" i="1" dirty="0" smtClean="0"/>
              <a:t> </a:t>
            </a:r>
            <a:r>
              <a:rPr lang="en-US" b="1" i="1" dirty="0" err="1" smtClean="0"/>
              <a:t>življenja</a:t>
            </a:r>
            <a:r>
              <a:rPr lang="en-US" b="1" i="1" dirty="0" smtClean="0"/>
              <a:t>.</a:t>
            </a:r>
            <a:endParaRPr lang="en-GB" b="1" i="1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Dopunski drugi princip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je </a:t>
            </a:r>
            <a:r>
              <a:rPr lang="en-US" dirty="0" err="1" smtClean="0"/>
              <a:t>nedovoljan</a:t>
            </a:r>
            <a:r>
              <a:rPr lang="en-US" dirty="0" smtClean="0"/>
              <a:t>: </a:t>
            </a:r>
            <a:r>
              <a:rPr lang="en-US" dirty="0" err="1" smtClean="0"/>
              <a:t>doktrina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akter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doprinese</a:t>
            </a:r>
            <a:r>
              <a:rPr lang="en-US" dirty="0" smtClean="0"/>
              <a:t> problem,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plati</a:t>
            </a:r>
            <a:r>
              <a:rPr lang="en-US" dirty="0" smtClean="0"/>
              <a:t>, </a:t>
            </a:r>
            <a:r>
              <a:rPr lang="en-US" dirty="0" err="1" smtClean="0"/>
              <a:t>očigledno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primenjena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akter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živ</a:t>
            </a:r>
            <a:endParaRPr lang="sr-Latn-RS" dirty="0" smtClean="0"/>
          </a:p>
          <a:p>
            <a:r>
              <a:rPr lang="sr-Latn-RS" dirty="0" smtClean="0"/>
              <a:t>Drugi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sr-Latn-RS" dirty="0" smtClean="0"/>
              <a:t>(mogućnost plaćanja) </a:t>
            </a:r>
            <a:r>
              <a:rPr lang="en-US" dirty="0" smtClean="0"/>
              <a:t>je </a:t>
            </a:r>
            <a:r>
              <a:rPr lang="en-US" dirty="0" err="1" smtClean="0"/>
              <a:t>ranjiv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prigovora</a:t>
            </a:r>
            <a:r>
              <a:rPr lang="sr-Latn-RS" dirty="0" smtClean="0"/>
              <a:t>: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izjednačiti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prvim</a:t>
            </a:r>
            <a:r>
              <a:rPr lang="en-US" dirty="0" smtClean="0"/>
              <a:t> </a:t>
            </a:r>
            <a:r>
              <a:rPr lang="en-US" dirty="0" err="1" smtClean="0"/>
              <a:t>principom</a:t>
            </a:r>
            <a:r>
              <a:rPr lang="sr-Latn-RS" dirty="0" smtClean="0"/>
              <a:t> ili da može voditi suprotstavljenim rešenjima (zagađivač plaća v. onaj ko može plaća)</a:t>
            </a:r>
          </a:p>
          <a:p>
            <a:r>
              <a:rPr lang="sr-Latn-RS" dirty="0" smtClean="0"/>
              <a:t>Kejnijev predlog: drugi princip je dopunski revidiranom prvom 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sr-Latn-RS" dirty="0" smtClean="0"/>
              <a:t>bi da </a:t>
            </a:r>
            <a:r>
              <a:rPr lang="en-US" dirty="0" smtClean="0"/>
              <a:t>se </a:t>
            </a:r>
            <a:r>
              <a:rPr lang="en-US" dirty="0" err="1" smtClean="0"/>
              <a:t>bave</a:t>
            </a:r>
            <a:r>
              <a:rPr lang="en-US" dirty="0" smtClean="0"/>
              <a:t> </a:t>
            </a:r>
            <a:r>
              <a:rPr lang="en-US" dirty="0" err="1" smtClean="0"/>
              <a:t>emisijama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pokrije</a:t>
            </a:r>
            <a:r>
              <a:rPr lang="sr-Latn-RS" dirty="0" smtClean="0"/>
              <a:t> </a:t>
            </a:r>
            <a:r>
              <a:rPr lang="sr-Latn-RS" i="1" dirty="0" smtClean="0"/>
              <a:t>(ostatak)</a:t>
            </a:r>
            <a:r>
              <a:rPr lang="sr-Latn-RS" dirty="0" smtClean="0"/>
              <a:t>:</a:t>
            </a:r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prethodnih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(ii)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sadašnjih</a:t>
            </a:r>
            <a:r>
              <a:rPr lang="en-US" dirty="0" smtClean="0"/>
              <a:t>, </a:t>
            </a:r>
            <a:r>
              <a:rPr lang="en-US" dirty="0" err="1" smtClean="0"/>
              <a:t>globalno</a:t>
            </a:r>
            <a:r>
              <a:rPr lang="en-US" dirty="0" smtClean="0"/>
              <a:t> </a:t>
            </a:r>
            <a:r>
              <a:rPr lang="en-US" dirty="0" err="1" smtClean="0"/>
              <a:t>siromašnih</a:t>
            </a:r>
            <a:r>
              <a:rPr lang="en-US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Prigovor principu mogućnosti plaćanja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Kritika </a:t>
            </a:r>
            <a:r>
              <a:rPr lang="en-US" dirty="0" err="1" smtClean="0"/>
              <a:t>princip</a:t>
            </a:r>
            <a:r>
              <a:rPr lang="sr-Latn-RS" dirty="0" smtClean="0"/>
              <a:t>a</a:t>
            </a:r>
            <a:r>
              <a:rPr lang="en-US" dirty="0" smtClean="0"/>
              <a:t> “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”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on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zanemaruje</a:t>
            </a:r>
            <a:r>
              <a:rPr lang="en-US" dirty="0" smtClean="0"/>
              <a:t> </a:t>
            </a:r>
            <a:r>
              <a:rPr lang="en-US" dirty="0" err="1" smtClean="0"/>
              <a:t>istorijsku</a:t>
            </a:r>
            <a:r>
              <a:rPr lang="en-US" dirty="0" smtClean="0"/>
              <a:t> </a:t>
            </a:r>
            <a:r>
              <a:rPr lang="en-US" dirty="0" err="1" smtClean="0"/>
              <a:t>dimenziju</a:t>
            </a:r>
            <a:r>
              <a:rPr lang="sr-Latn-RS" dirty="0" smtClean="0"/>
              <a:t>: ko je stekao bogatstvo na klimatski ugrožavajući način?</a:t>
            </a:r>
          </a:p>
          <a:p>
            <a:r>
              <a:rPr lang="sr-Latn-RS" dirty="0" smtClean="0"/>
              <a:t>Možemo li da napravimo razliku između bogatstva stečenog na klimatski ugrožavajući način i onog koje nije izazvalo klimatske promene?</a:t>
            </a:r>
          </a:p>
          <a:p>
            <a:r>
              <a:rPr lang="sr-Latn-RS" dirty="0" smtClean="0"/>
              <a:t>Bilo bi skoro nemoguće utvrditi tačan stepen emisija prethodnih generacija koji je proizveo bogatstvo sadašnjih ljudi. Dalje, i krucijalnije, ne postoje trenutno bogate ekonomije koje su se razvile na čist način.</a:t>
            </a:r>
          </a:p>
          <a:p>
            <a:r>
              <a:rPr lang="sr-Latn-RS" b="1" dirty="0" smtClean="0"/>
              <a:t>Revidirani Princip II*: </a:t>
            </a:r>
            <a:r>
              <a:rPr lang="sr-Latn-RS" b="1" i="1" dirty="0" smtClean="0"/>
              <a:t>Dužnost snošenja tereta „ostatka“ trebalo bi da bude preneta na bogate (proporcionalno njihovom bogatstvu) zato što (a) oni mogu najlakše da ponesu taj teret i (b) bogatstvo koje poseduju stvoreno je na klimatski-ugrožavajući ili neke druge nepravične načine</a:t>
            </a:r>
          </a:p>
          <a:p>
            <a:endParaRPr lang="en-GB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 su nosioci dužnosti?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Koje vrste entiteta (pojedinac, firma, država, nacija, međunarodna organizacija) su relevantni nosioci dužnosti?</a:t>
            </a:r>
          </a:p>
          <a:p>
            <a:r>
              <a:rPr lang="sr-Latn-RS" dirty="0" smtClean="0"/>
              <a:t>Prepoznavanje središnje važnosti država ne podrazumeva da se ovi principi ne mogu primeniti na individue ili na sub-državne aktere (kao što su komercijalna preduzeća) i to iz dva razloga: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Može se prihvatiti značaj država, a onda insistirati da države treba da primene ova dva principa na individue u okviru svojih nadležnosti. 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Međunarodne šeme trgovine ugljenikom ne moraju nužno dodeliti prava na emisije državama (Pod aukcijskom šemom, firme plate za prava na emisije i onda teže da prenesu teret na potrošače.)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klimatske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 </a:t>
            </a:r>
            <a:r>
              <a:rPr lang="en-US" dirty="0" err="1" smtClean="0"/>
              <a:t>loše</a:t>
            </a:r>
            <a:r>
              <a:rPr lang="en-US" dirty="0" smtClean="0"/>
              <a:t>? </a:t>
            </a:r>
            <a:endParaRPr lang="sr-Latn-RS" dirty="0" smtClean="0"/>
          </a:p>
          <a:p>
            <a:r>
              <a:rPr lang="en-US" dirty="0" err="1" smtClean="0"/>
              <a:t>Kakve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sadašnje</a:t>
            </a:r>
            <a:r>
              <a:rPr lang="en-US" dirty="0" smtClean="0"/>
              <a:t> </a:t>
            </a:r>
            <a:r>
              <a:rPr lang="en-US" dirty="0" err="1" smtClean="0"/>
              <a:t>generacije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budućim</a:t>
            </a:r>
            <a:r>
              <a:rPr lang="en-US" dirty="0" smtClean="0"/>
              <a:t> </a:t>
            </a:r>
            <a:r>
              <a:rPr lang="en-US" dirty="0" err="1" smtClean="0"/>
              <a:t>generacijama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snositi</a:t>
            </a:r>
            <a:r>
              <a:rPr lang="en-US" dirty="0" smtClean="0"/>
              <a:t> </a:t>
            </a:r>
            <a:r>
              <a:rPr lang="en-US" dirty="0" err="1" smtClean="0"/>
              <a:t>teret</a:t>
            </a:r>
            <a:r>
              <a:rPr lang="en-US" dirty="0" smtClean="0"/>
              <a:t>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? </a:t>
            </a:r>
            <a:endParaRPr lang="sr-Latn-R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resurse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mišljenju</a:t>
            </a:r>
            <a:r>
              <a:rPr lang="en-US" dirty="0" smtClean="0"/>
              <a:t> </a:t>
            </a:r>
            <a:r>
              <a:rPr lang="en-US" dirty="0" err="1" smtClean="0"/>
              <a:t>nekih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usmeriti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klimatske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, </a:t>
            </a:r>
            <a:r>
              <a:rPr lang="en-US" dirty="0" err="1" smtClean="0"/>
              <a:t>umesto</a:t>
            </a:r>
            <a:r>
              <a:rPr lang="en-US" dirty="0" smtClean="0"/>
              <a:t> toga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usmeriti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ciljeve</a:t>
            </a:r>
            <a:r>
              <a:rPr lang="en-US" dirty="0" smtClean="0"/>
              <a:t>? </a:t>
            </a:r>
            <a:endParaRPr lang="sr-Latn-R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čovečanstvo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teži</a:t>
            </a:r>
            <a:r>
              <a:rPr lang="en-US" dirty="0" smtClean="0"/>
              <a:t> </a:t>
            </a:r>
            <a:r>
              <a:rPr lang="en-US" dirty="0" err="1" smtClean="0"/>
              <a:t>prevenciji</a:t>
            </a:r>
            <a:r>
              <a:rPr lang="en-US" dirty="0" smtClean="0"/>
              <a:t> </a:t>
            </a:r>
            <a:r>
              <a:rPr lang="en-US" dirty="0" err="1" smtClean="0"/>
              <a:t>rizičnih</a:t>
            </a:r>
            <a:r>
              <a:rPr lang="en-US" dirty="0" smtClean="0"/>
              <a:t> </a:t>
            </a:r>
            <a:r>
              <a:rPr lang="en-US" dirty="0" err="1" smtClean="0"/>
              <a:t>klimatskih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, </a:t>
            </a:r>
            <a:r>
              <a:rPr lang="en-US" dirty="0" err="1" smtClean="0"/>
              <a:t>ko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snosi</a:t>
            </a:r>
            <a:r>
              <a:rPr lang="en-US" dirty="0" smtClean="0"/>
              <a:t> </a:t>
            </a:r>
            <a:r>
              <a:rPr lang="en-US" dirty="0" err="1" smtClean="0"/>
              <a:t>teret</a:t>
            </a:r>
            <a:r>
              <a:rPr lang="en-US" dirty="0" smtClean="0"/>
              <a:t> u </a:t>
            </a:r>
            <a:r>
              <a:rPr lang="en-US" dirty="0" err="1" smtClean="0"/>
              <a:t>borbi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klimatskih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?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Teza Sajmona Kejnija: </a:t>
            </a:r>
            <a:r>
              <a:rPr lang="en-US" i="1" dirty="0" err="1" smtClean="0"/>
              <a:t>Antropogene</a:t>
            </a:r>
            <a:r>
              <a:rPr lang="en-US" i="1" dirty="0" smtClean="0"/>
              <a:t> </a:t>
            </a:r>
            <a:r>
              <a:rPr lang="en-US" i="1" dirty="0" err="1" smtClean="0"/>
              <a:t>klimatske</a:t>
            </a:r>
            <a:r>
              <a:rPr lang="en-US" i="1" dirty="0" smtClean="0"/>
              <a:t> </a:t>
            </a:r>
            <a:r>
              <a:rPr lang="en-US" i="1" dirty="0" err="1" smtClean="0"/>
              <a:t>promene</a:t>
            </a:r>
            <a:r>
              <a:rPr lang="sr-Latn-RS" i="1" dirty="0" smtClean="0"/>
              <a:t> </a:t>
            </a:r>
            <a:r>
              <a:rPr lang="en-US" i="1" dirty="0" err="1" smtClean="0"/>
              <a:t>ugrožavaju</a:t>
            </a:r>
            <a:r>
              <a:rPr lang="en-US" i="1" dirty="0" smtClean="0"/>
              <a:t> </a:t>
            </a:r>
            <a:r>
              <a:rPr lang="sr-Latn-RS" i="1" dirty="0" smtClean="0"/>
              <a:t>osnovna </a:t>
            </a:r>
            <a:r>
              <a:rPr lang="en-US" i="1" dirty="0" err="1" smtClean="0"/>
              <a:t>ljudska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sr-Latn-RS" i="1" dirty="0" smtClean="0"/>
              <a:t>; </a:t>
            </a:r>
            <a:r>
              <a:rPr lang="en-US" i="1" dirty="0" err="1" smtClean="0"/>
              <a:t>pristup</a:t>
            </a:r>
            <a:r>
              <a:rPr lang="en-US" i="1" dirty="0" smtClean="0"/>
              <a:t> </a:t>
            </a:r>
            <a:r>
              <a:rPr lang="en-US" i="1" dirty="0" err="1" smtClean="0"/>
              <a:t>fokusiran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pruža</a:t>
            </a:r>
            <a:r>
              <a:rPr lang="en-US" i="1" dirty="0" smtClean="0"/>
              <a:t> </a:t>
            </a:r>
            <a:r>
              <a:rPr lang="en-US" i="1" dirty="0" err="1" smtClean="0"/>
              <a:t>plodne</a:t>
            </a:r>
            <a:r>
              <a:rPr lang="en-US" i="1" dirty="0" smtClean="0"/>
              <a:t> </a:t>
            </a:r>
            <a:r>
              <a:rPr lang="en-US" i="1" dirty="0" err="1" smtClean="0"/>
              <a:t>načine</a:t>
            </a:r>
            <a:r>
              <a:rPr lang="en-US" i="1" dirty="0" smtClean="0"/>
              <a:t> </a:t>
            </a:r>
            <a:r>
              <a:rPr lang="en-US" i="1" dirty="0" err="1" smtClean="0"/>
              <a:t>mišljenja</a:t>
            </a:r>
            <a:r>
              <a:rPr lang="en-US" i="1" dirty="0" smtClean="0"/>
              <a:t> u </a:t>
            </a:r>
            <a:r>
              <a:rPr lang="en-US" i="1" dirty="0" err="1" smtClean="0"/>
              <a:t>vezi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klimatskim</a:t>
            </a:r>
            <a:r>
              <a:rPr lang="en-US" i="1" dirty="0" smtClean="0"/>
              <a:t> </a:t>
            </a:r>
            <a:r>
              <a:rPr lang="en-US" i="1" dirty="0" err="1" smtClean="0"/>
              <a:t>promenama</a:t>
            </a:r>
            <a:r>
              <a:rPr lang="en-US" i="1" dirty="0" smtClean="0"/>
              <a:t>. </a:t>
            </a:r>
            <a:endParaRPr lang="sr-Latn-RS" i="1" dirty="0" smtClean="0"/>
          </a:p>
          <a:p>
            <a:r>
              <a:rPr lang="sr-Latn-RS" dirty="0" smtClean="0"/>
              <a:t>Kejni se poziva na Henrija Šua i njegov koncept osnovnih prava: </a:t>
            </a:r>
            <a:r>
              <a:rPr lang="en-US" i="1" dirty="0" err="1" smtClean="0"/>
              <a:t>osnovna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koja</a:t>
            </a:r>
            <a:r>
              <a:rPr lang="en-US" i="1" dirty="0" smtClean="0"/>
              <a:t> </a:t>
            </a:r>
            <a:r>
              <a:rPr lang="en-US" i="1" dirty="0" err="1" smtClean="0"/>
              <a:t>svako</a:t>
            </a:r>
            <a:r>
              <a:rPr lang="en-US" i="1" dirty="0" smtClean="0"/>
              <a:t> </a:t>
            </a:r>
            <a:r>
              <a:rPr lang="en-US" i="1" dirty="0" err="1" smtClean="0"/>
              <a:t>mora</a:t>
            </a:r>
            <a:r>
              <a:rPr lang="en-US" i="1" dirty="0" smtClean="0"/>
              <a:t> </a:t>
            </a:r>
            <a:r>
              <a:rPr lang="en-US" i="1" dirty="0" err="1" smtClean="0"/>
              <a:t>posedovati</a:t>
            </a:r>
            <a:r>
              <a:rPr lang="en-US" i="1" dirty="0" smtClean="0"/>
              <a:t> </a:t>
            </a:r>
            <a:r>
              <a:rPr lang="en-US" i="1" dirty="0" err="1" smtClean="0"/>
              <a:t>ukoliko</a:t>
            </a:r>
            <a:r>
              <a:rPr lang="en-US" i="1" dirty="0" smtClean="0"/>
              <a:t> se </a:t>
            </a:r>
            <a:r>
              <a:rPr lang="en-US" i="1" dirty="0" err="1" smtClean="0"/>
              <a:t>žele</a:t>
            </a:r>
            <a:r>
              <a:rPr lang="en-US" i="1" dirty="0" smtClean="0"/>
              <a:t> </a:t>
            </a:r>
            <a:r>
              <a:rPr lang="en-US" i="1" dirty="0" err="1" smtClean="0"/>
              <a:t>praktikovati</a:t>
            </a:r>
            <a:r>
              <a:rPr lang="en-US" i="1" dirty="0" smtClean="0"/>
              <a:t> </a:t>
            </a:r>
            <a:r>
              <a:rPr lang="en-US" i="1" dirty="0" err="1" smtClean="0"/>
              <a:t>druga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endParaRPr lang="sr-Latn-RS" i="1" dirty="0" smtClean="0"/>
          </a:p>
          <a:p>
            <a:r>
              <a:rPr lang="sr-Latn-RS" dirty="0" err="1" smtClean="0"/>
              <a:t>K</a:t>
            </a:r>
            <a:r>
              <a:rPr lang="en-US" dirty="0" smtClean="0"/>
              <a:t>o je </a:t>
            </a:r>
            <a:r>
              <a:rPr lang="en-US" dirty="0" err="1" smtClean="0"/>
              <a:t>dužan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zaštiti</a:t>
            </a:r>
            <a:r>
              <a:rPr lang="en-US" dirty="0" smtClean="0"/>
              <a:t> ova </a:t>
            </a:r>
            <a:r>
              <a:rPr lang="en-US" dirty="0" err="1" smtClean="0"/>
              <a:t>prava</a:t>
            </a:r>
            <a:r>
              <a:rPr lang="en-US" dirty="0" smtClean="0"/>
              <a:t>?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Pristup analizi klimatskih promena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Reakcija u odnosu na klimatske promene zavisiće od a</a:t>
            </a:r>
            <a:r>
              <a:rPr lang="en-US" dirty="0" err="1" smtClean="0"/>
              <a:t>naliz</a:t>
            </a:r>
            <a:r>
              <a:rPr lang="sr-Latn-RS" dirty="0" smtClean="0"/>
              <a:t>e</a:t>
            </a:r>
            <a:r>
              <a:rPr lang="en-US" dirty="0" smtClean="0"/>
              <a:t> “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”</a:t>
            </a:r>
            <a:r>
              <a:rPr lang="sr-Latn-RS" dirty="0" smtClean="0"/>
              <a:t> (</a:t>
            </a:r>
            <a:r>
              <a:rPr lang="en-US" dirty="0" err="1" smtClean="0"/>
              <a:t>poredeći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klimatskih</a:t>
            </a:r>
            <a:r>
              <a:rPr lang="en-US" dirty="0" smtClean="0"/>
              <a:t> </a:t>
            </a:r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troškovima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dobitima</a:t>
            </a:r>
            <a:r>
              <a:rPr lang="en-US" dirty="0" smtClean="0"/>
              <a:t> </a:t>
            </a:r>
            <a:r>
              <a:rPr lang="en-US" dirty="0" err="1" smtClean="0"/>
              <a:t>ublažavanja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adaptacije</a:t>
            </a:r>
            <a:r>
              <a:rPr lang="en-US" dirty="0" smtClean="0"/>
              <a:t> </a:t>
            </a:r>
            <a:r>
              <a:rPr lang="en-US" dirty="0" err="1" smtClean="0"/>
              <a:t>klimatskim</a:t>
            </a:r>
            <a:r>
              <a:rPr lang="en-US" dirty="0" smtClean="0"/>
              <a:t> </a:t>
            </a:r>
            <a:r>
              <a:rPr lang="en-US" dirty="0" err="1" smtClean="0"/>
              <a:t>promenama</a:t>
            </a:r>
            <a:r>
              <a:rPr lang="sr-Latn-RS" dirty="0" smtClean="0"/>
              <a:t>)</a:t>
            </a:r>
          </a:p>
          <a:p>
            <a:pPr>
              <a:buNone/>
            </a:pPr>
            <a:endParaRPr lang="sr-Latn-RS" dirty="0" smtClean="0"/>
          </a:p>
          <a:p>
            <a:r>
              <a:rPr lang="en-GB" dirty="0" smtClean="0"/>
              <a:t>U</a:t>
            </a:r>
            <a:r>
              <a:rPr lang="sr-Latn-RS" dirty="0" smtClean="0"/>
              <a:t>ticaj klimatskih promena na bezbednost</a:t>
            </a:r>
          </a:p>
          <a:p>
            <a:pPr>
              <a:buNone/>
            </a:pPr>
            <a:endParaRPr lang="sr-Latn-RS" dirty="0" smtClean="0"/>
          </a:p>
          <a:p>
            <a:r>
              <a:rPr lang="en-GB" dirty="0" smtClean="0"/>
              <a:t>K</a:t>
            </a:r>
            <a:r>
              <a:rPr lang="sr-Latn-RS" dirty="0" smtClean="0"/>
              <a:t>limatske promene arbitrarno ugrožavaju osnovna ljudska prava</a:t>
            </a:r>
          </a:p>
          <a:p>
            <a:pPr marL="514350" indent="-514350">
              <a:buAutoNum type="alphaLcParenR"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Klimatske promene i ugrožavanje prava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b="1" dirty="0" smtClean="0"/>
              <a:t>(</a:t>
            </a:r>
            <a:r>
              <a:rPr lang="en-US" b="1" dirty="0" err="1" smtClean="0"/>
              <a:t>ljudsko</a:t>
            </a:r>
            <a:r>
              <a:rPr lang="en-US" b="1" dirty="0" smtClean="0"/>
              <a:t>) </a:t>
            </a:r>
            <a:r>
              <a:rPr lang="en-US" b="1" dirty="0" err="1" smtClean="0"/>
              <a:t>pravo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život</a:t>
            </a:r>
            <a:endParaRPr lang="sr-Latn-RS" b="1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sr-Latn-RS" b="1" dirty="0" smtClean="0"/>
              <a:t>pravo na zdravlje </a:t>
            </a:r>
            <a:r>
              <a:rPr lang="sr-Latn-RS" dirty="0" smtClean="0"/>
              <a:t>(minimalna interpretacija: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drugi</a:t>
            </a:r>
            <a:r>
              <a:rPr lang="en-US" i="1" dirty="0" smtClean="0"/>
              <a:t> ne </a:t>
            </a:r>
            <a:r>
              <a:rPr lang="en-US" i="1" dirty="0" err="1" smtClean="0"/>
              <a:t>mogu</a:t>
            </a:r>
            <a:r>
              <a:rPr lang="en-US" i="1" dirty="0" smtClean="0"/>
              <a:t> </a:t>
            </a:r>
            <a:r>
              <a:rPr lang="en-US" i="1" dirty="0" err="1" smtClean="0"/>
              <a:t>kreirati</a:t>
            </a:r>
            <a:r>
              <a:rPr lang="en-US" i="1" dirty="0" smtClean="0"/>
              <a:t> </a:t>
            </a:r>
            <a:r>
              <a:rPr lang="en-US" i="1" dirty="0" err="1" smtClean="0"/>
              <a:t>ozbiljne</a:t>
            </a:r>
            <a:r>
              <a:rPr lang="en-US" i="1" dirty="0" smtClean="0"/>
              <a:t> </a:t>
            </a:r>
            <a:r>
              <a:rPr lang="en-US" i="1" dirty="0" err="1" smtClean="0"/>
              <a:t>pretnje</a:t>
            </a:r>
            <a:r>
              <a:rPr lang="en-US" i="1" dirty="0" smtClean="0"/>
              <a:t> </a:t>
            </a:r>
            <a:r>
              <a:rPr lang="en-US" i="1" dirty="0" err="1" smtClean="0"/>
              <a:t>zdravlju</a:t>
            </a:r>
            <a:r>
              <a:rPr lang="sr-Latn-RS" i="1" dirty="0" smtClean="0"/>
              <a:t> ljudi) </a:t>
            </a:r>
            <a:r>
              <a:rPr lang="sr-Latn-RS" dirty="0" smtClean="0"/>
              <a:t>*</a:t>
            </a:r>
            <a:r>
              <a:rPr lang="en-US" dirty="0" err="1" smtClean="0"/>
              <a:t>bazično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“</a:t>
            </a:r>
            <a:r>
              <a:rPr lang="en-US" dirty="0" err="1" smtClean="0"/>
              <a:t>minimalnu</a:t>
            </a:r>
            <a:r>
              <a:rPr lang="en-US" dirty="0" smtClean="0"/>
              <a:t> </a:t>
            </a:r>
            <a:r>
              <a:rPr lang="en-US" dirty="0" err="1" smtClean="0"/>
              <a:t>ekonomsku</a:t>
            </a:r>
            <a:r>
              <a:rPr lang="en-US" dirty="0" smtClean="0"/>
              <a:t> </a:t>
            </a:r>
            <a:r>
              <a:rPr lang="en-US" dirty="0" err="1" smtClean="0"/>
              <a:t>sigurnost</a:t>
            </a:r>
            <a:r>
              <a:rPr lang="en-US" dirty="0" smtClean="0"/>
              <a:t>”, u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sr-Latn-RS" dirty="0" smtClean="0"/>
              <a:t>Šu </a:t>
            </a:r>
            <a:r>
              <a:rPr lang="en-US" dirty="0" err="1" smtClean="0"/>
              <a:t>uključuje</a:t>
            </a:r>
            <a:r>
              <a:rPr lang="en-US" dirty="0" smtClean="0"/>
              <a:t> “</a:t>
            </a:r>
            <a:r>
              <a:rPr lang="en-US" dirty="0" err="1" smtClean="0"/>
              <a:t>nezagađen</a:t>
            </a:r>
            <a:r>
              <a:rPr lang="en-US" dirty="0" smtClean="0"/>
              <a:t> </a:t>
            </a:r>
            <a:r>
              <a:rPr lang="en-US" dirty="0" err="1" smtClean="0"/>
              <a:t>vazduh</a:t>
            </a:r>
            <a:r>
              <a:rPr lang="en-US" dirty="0" smtClean="0"/>
              <a:t>, </a:t>
            </a:r>
            <a:r>
              <a:rPr lang="en-US" dirty="0" err="1" smtClean="0"/>
              <a:t>nezagađenu</a:t>
            </a:r>
            <a:r>
              <a:rPr lang="en-US" dirty="0" smtClean="0"/>
              <a:t> </a:t>
            </a:r>
            <a:r>
              <a:rPr lang="en-US" dirty="0" err="1" smtClean="0"/>
              <a:t>vodu</a:t>
            </a:r>
            <a:r>
              <a:rPr lang="en-US" dirty="0" smtClean="0"/>
              <a:t>, </a:t>
            </a:r>
            <a:r>
              <a:rPr lang="en-US" dirty="0" err="1" smtClean="0"/>
              <a:t>adekvatnu</a:t>
            </a:r>
            <a:r>
              <a:rPr lang="en-US" dirty="0" smtClean="0"/>
              <a:t> </a:t>
            </a:r>
            <a:r>
              <a:rPr lang="en-US" dirty="0" err="1" smtClean="0"/>
              <a:t>hranu</a:t>
            </a:r>
            <a:r>
              <a:rPr lang="en-US" dirty="0" smtClean="0"/>
              <a:t>, </a:t>
            </a:r>
            <a:r>
              <a:rPr lang="en-US" dirty="0" err="1" smtClean="0"/>
              <a:t>adekvatnu</a:t>
            </a:r>
            <a:r>
              <a:rPr lang="en-US" dirty="0" smtClean="0"/>
              <a:t> </a:t>
            </a:r>
            <a:r>
              <a:rPr lang="en-US" dirty="0" err="1" smtClean="0"/>
              <a:t>odeću</a:t>
            </a:r>
            <a:r>
              <a:rPr lang="en-US" dirty="0" smtClean="0"/>
              <a:t>,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sklonište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minimalnu</a:t>
            </a:r>
            <a:r>
              <a:rPr lang="en-US" dirty="0" smtClean="0"/>
              <a:t> </a:t>
            </a:r>
            <a:r>
              <a:rPr lang="en-US" dirty="0" err="1" smtClean="0"/>
              <a:t>preventivnu</a:t>
            </a:r>
            <a:r>
              <a:rPr lang="en-US" dirty="0" smtClean="0"/>
              <a:t> </a:t>
            </a:r>
            <a:r>
              <a:rPr lang="en-US" dirty="0" err="1" smtClean="0"/>
              <a:t>javnu</a:t>
            </a:r>
            <a:r>
              <a:rPr lang="en-US" dirty="0" smtClean="0"/>
              <a:t> </a:t>
            </a:r>
            <a:r>
              <a:rPr lang="en-US" dirty="0" err="1" smtClean="0"/>
              <a:t>zdravstvenu</a:t>
            </a:r>
            <a:r>
              <a:rPr lang="en-US" dirty="0" smtClean="0"/>
              <a:t> </a:t>
            </a:r>
            <a:r>
              <a:rPr lang="en-US" dirty="0" err="1" smtClean="0"/>
              <a:t>negu</a:t>
            </a:r>
            <a:r>
              <a:rPr lang="en-US" dirty="0" smtClean="0"/>
              <a:t>.”</a:t>
            </a:r>
            <a:endParaRPr lang="sr-Latn-RS" i="1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sr-Latn-RS" b="1" dirty="0" smtClean="0"/>
              <a:t>pravo na opstanak </a:t>
            </a:r>
            <a:r>
              <a:rPr lang="sr-Latn-RS" dirty="0" smtClean="0"/>
              <a:t>(minimalna interpretacija: </a:t>
            </a:r>
            <a:r>
              <a:rPr lang="en-US" i="1" dirty="0" err="1" smtClean="0"/>
              <a:t>svi</a:t>
            </a:r>
            <a:r>
              <a:rPr lang="en-US" i="1" dirty="0" smtClean="0"/>
              <a:t> </a:t>
            </a:r>
            <a:r>
              <a:rPr lang="en-US" i="1" dirty="0" err="1" smtClean="0"/>
              <a:t>pojedinci</a:t>
            </a:r>
            <a:r>
              <a:rPr lang="en-US" i="1" dirty="0" smtClean="0"/>
              <a:t> </a:t>
            </a:r>
            <a:r>
              <a:rPr lang="en-US" i="1" dirty="0" err="1" smtClean="0"/>
              <a:t>imaju</a:t>
            </a:r>
            <a:r>
              <a:rPr lang="en-US" i="1" dirty="0" smtClean="0"/>
              <a:t> </a:t>
            </a:r>
            <a:r>
              <a:rPr lang="en-US" i="1" dirty="0" err="1" smtClean="0"/>
              <a:t>ljudsko</a:t>
            </a:r>
            <a:r>
              <a:rPr lang="en-US" i="1" dirty="0" smtClean="0"/>
              <a:t> </a:t>
            </a:r>
            <a:r>
              <a:rPr lang="en-US" i="1" dirty="0" err="1" smtClean="0"/>
              <a:t>pravo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drugi</a:t>
            </a:r>
            <a:r>
              <a:rPr lang="en-US" i="1" dirty="0" smtClean="0"/>
              <a:t> </a:t>
            </a:r>
            <a:r>
              <a:rPr lang="en-US" i="1" dirty="0" err="1" smtClean="0"/>
              <a:t>ljudi</a:t>
            </a:r>
            <a:r>
              <a:rPr lang="en-US" i="1" dirty="0" smtClean="0"/>
              <a:t> ne </a:t>
            </a:r>
            <a:r>
              <a:rPr lang="en-US" i="1" dirty="0" err="1" smtClean="0"/>
              <a:t>deluju</a:t>
            </a:r>
            <a:r>
              <a:rPr lang="en-US" i="1" dirty="0" smtClean="0"/>
              <a:t> </a:t>
            </a:r>
            <a:r>
              <a:rPr lang="en-US" i="1" dirty="0" err="1" smtClean="0"/>
              <a:t>tako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im</a:t>
            </a:r>
            <a:r>
              <a:rPr lang="en-US" i="1" dirty="0" smtClean="0"/>
              <a:t> </a:t>
            </a:r>
            <a:r>
              <a:rPr lang="en-US" i="1" dirty="0" err="1" smtClean="0"/>
              <a:t>mogu</a:t>
            </a:r>
            <a:r>
              <a:rPr lang="en-US" i="1" dirty="0" smtClean="0"/>
              <a:t> </a:t>
            </a:r>
            <a:r>
              <a:rPr lang="en-US" i="1" dirty="0" err="1" smtClean="0"/>
              <a:t>uskratiti</a:t>
            </a:r>
            <a:r>
              <a:rPr lang="en-US" i="1" dirty="0" smtClean="0"/>
              <a:t> </a:t>
            </a:r>
            <a:r>
              <a:rPr lang="en-US" i="1" dirty="0" err="1" smtClean="0"/>
              <a:t>sredstva</a:t>
            </a:r>
            <a:r>
              <a:rPr lang="en-US" i="1" dirty="0" smtClean="0"/>
              <a:t> </a:t>
            </a:r>
            <a:r>
              <a:rPr lang="en-US" i="1" dirty="0" err="1" smtClean="0"/>
              <a:t>održanja</a:t>
            </a:r>
            <a:r>
              <a:rPr lang="sr-Latn-RS" i="1" dirty="0" smtClean="0"/>
              <a:t>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b="1" dirty="0" err="1" smtClean="0"/>
              <a:t>pravo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sr-Latn-RS" b="1" dirty="0" smtClean="0"/>
              <a:t>se n</a:t>
            </a:r>
            <a:r>
              <a:rPr lang="en-US" b="1" dirty="0" smtClean="0"/>
              <a:t>e bud</a:t>
            </a:r>
            <a:r>
              <a:rPr lang="sr-Latn-RS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nasilno</a:t>
            </a:r>
            <a:r>
              <a:rPr lang="en-US" b="1" dirty="0" smtClean="0"/>
              <a:t> </a:t>
            </a:r>
            <a:r>
              <a:rPr lang="en-US" b="1" dirty="0" err="1" smtClean="0"/>
              <a:t>proteran</a:t>
            </a:r>
            <a:endParaRPr lang="sr-Latn-RS" b="1" dirty="0" smtClean="0"/>
          </a:p>
          <a:p>
            <a:pPr marL="514350" indent="-514350">
              <a:buAutoNum type="alphaLcParenR"/>
            </a:pPr>
            <a:endParaRPr lang="sr-Latn-R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1. </a:t>
            </a:r>
            <a:r>
              <a:rPr lang="en-GB" dirty="0" smtClean="0"/>
              <a:t>A</a:t>
            </a:r>
            <a:r>
              <a:rPr lang="sr-Latn-RS" dirty="0" smtClean="0"/>
              <a:t>rgument iz nepostojanja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r-Latn-RS" dirty="0" smtClean="0"/>
              <a:t>2. </a:t>
            </a:r>
            <a:r>
              <a:rPr lang="en-GB" dirty="0" smtClean="0"/>
              <a:t>P</a:t>
            </a:r>
            <a:r>
              <a:rPr lang="sr-Latn-RS" dirty="0" smtClean="0"/>
              <a:t>roblem neidentieta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/>
              <a:t>Vilfred</a:t>
            </a:r>
            <a:r>
              <a:rPr lang="en-US" dirty="0" smtClean="0"/>
              <a:t> </a:t>
            </a:r>
            <a:r>
              <a:rPr lang="en-US" dirty="0" err="1" smtClean="0"/>
              <a:t>Bekerman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Džoana</a:t>
            </a:r>
            <a:r>
              <a:rPr lang="en-US" dirty="0" smtClean="0"/>
              <a:t> </a:t>
            </a:r>
            <a:r>
              <a:rPr lang="en-US" dirty="0" err="1" smtClean="0"/>
              <a:t>Pasek</a:t>
            </a:r>
            <a:r>
              <a:rPr lang="sr-Latn-RS" dirty="0" smtClean="0"/>
              <a:t>: ako ljudi (još) ne postoje, nemaju ljudska prava prema kojima imamo obavezu</a:t>
            </a:r>
          </a:p>
          <a:p>
            <a:pPr marL="514350" indent="-514350">
              <a:buFont typeface="Arial" pitchFamily="34" charset="0"/>
              <a:buChar char="•"/>
            </a:pPr>
            <a:endParaRPr lang="sr-Latn-RS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Derek Parfit: identiteti budućih ljudi zavise od onoga što danas radimo tako da ne štetimo niti koristimo ljudima koji bi možda bili rođeni u budućnosti jer oni možda ne bi ni bili rođeni da nismo delovali (delovanjem utičemo da se neki drugi ljudi rode)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en-GB" sz="3200" dirty="0" smtClean="0"/>
              <a:t>P</a:t>
            </a:r>
            <a:r>
              <a:rPr lang="sr-Latn-RS" sz="3200" dirty="0" smtClean="0"/>
              <a:t>rimedbe: imaju li budući ljudi prava?</a:t>
            </a:r>
            <a:br>
              <a:rPr lang="sr-Latn-RS" sz="3200" dirty="0" smtClean="0"/>
            </a:br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sz="3100" dirty="0" err="1" smtClean="0"/>
              <a:t>Ljudska</a:t>
            </a:r>
            <a:r>
              <a:rPr lang="en-US" sz="3100" dirty="0" smtClean="0"/>
              <a:t> </a:t>
            </a:r>
            <a:r>
              <a:rPr lang="en-US" sz="3100" dirty="0" err="1" smtClean="0"/>
              <a:t>prava</a:t>
            </a:r>
            <a:r>
              <a:rPr lang="en-US" sz="3100" dirty="0" smtClean="0"/>
              <a:t> </a:t>
            </a:r>
            <a:r>
              <a:rPr lang="en-US" sz="3100" dirty="0" err="1" smtClean="0"/>
              <a:t>i</a:t>
            </a:r>
            <a:r>
              <a:rPr lang="en-US" sz="3100" dirty="0" smtClean="0"/>
              <a:t> </a:t>
            </a:r>
            <a:r>
              <a:rPr lang="en-US" sz="3100" dirty="0" err="1" smtClean="0"/>
              <a:t>budućnost</a:t>
            </a:r>
            <a:r>
              <a:rPr lang="sr-Latn-RS" sz="3100" dirty="0" smtClean="0"/>
              <a:t>: argument iz nepostojanja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K</a:t>
            </a:r>
            <a:r>
              <a:rPr lang="sr-Latn-RS" dirty="0" smtClean="0"/>
              <a:t>limatske promene su međugeneracijski fenomen: ljudi koji se još nisu rodili i ne postoje nemaju prava (</a:t>
            </a:r>
            <a:r>
              <a:rPr lang="en-US" dirty="0" err="1" smtClean="0"/>
              <a:t>Vilfred</a:t>
            </a:r>
            <a:r>
              <a:rPr lang="en-US" dirty="0" smtClean="0"/>
              <a:t> </a:t>
            </a:r>
            <a:r>
              <a:rPr lang="en-US" dirty="0" err="1" smtClean="0"/>
              <a:t>Bekerman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Džoana</a:t>
            </a:r>
            <a:r>
              <a:rPr lang="en-US" dirty="0" smtClean="0"/>
              <a:t> </a:t>
            </a:r>
            <a:r>
              <a:rPr lang="en-US" dirty="0" err="1" smtClean="0"/>
              <a:t>Pasek</a:t>
            </a:r>
            <a:r>
              <a:rPr lang="sr-Latn-RS" dirty="0" smtClean="0"/>
              <a:t>) – kakve su onda obaveze sadašnjih ljudi?</a:t>
            </a:r>
          </a:p>
          <a:p>
            <a:r>
              <a:rPr lang="en-GB" dirty="0" smtClean="0"/>
              <a:t>O</a:t>
            </a:r>
            <a:r>
              <a:rPr lang="sr-Latn-RS" dirty="0" smtClean="0"/>
              <a:t>dgovor: </a:t>
            </a:r>
          </a:p>
          <a:p>
            <a:pPr marL="514350" indent="-514350">
              <a:buFont typeface="+mj-lt"/>
              <a:buAutoNum type="arabicParenR"/>
            </a:pPr>
            <a:r>
              <a:rPr lang="sr-Latn-RS" dirty="0" smtClean="0"/>
              <a:t>klimatske promene utiču i na sadašnje, ne samo na buduće ljude; </a:t>
            </a:r>
          </a:p>
          <a:p>
            <a:pPr marL="514350" indent="-514350">
              <a:buFont typeface="+mj-lt"/>
              <a:buAutoNum type="arabicParenR"/>
            </a:pPr>
            <a:r>
              <a:rPr lang="sr-Latn-RS" dirty="0" smtClean="0"/>
              <a:t>Robert </a:t>
            </a:r>
            <a:r>
              <a:rPr lang="en-US" dirty="0" smtClean="0"/>
              <a:t>Eliot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sr-Latn-RS" dirty="0" smtClean="0"/>
              <a:t>: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71500" indent="-571500">
              <a:buFont typeface="+mj-lt"/>
              <a:buAutoNum type="alphaLcParenR"/>
            </a:pPr>
            <a:r>
              <a:rPr lang="en-US" dirty="0" err="1" smtClean="0"/>
              <a:t>tvrdnje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poseduju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sada</a:t>
            </a:r>
            <a:r>
              <a:rPr lang="en-US" dirty="0" smtClean="0"/>
              <a:t> (“ne-</a:t>
            </a:r>
            <a:r>
              <a:rPr lang="en-US" dirty="0" err="1" smtClean="0"/>
              <a:t>koncesiono</a:t>
            </a:r>
            <a:r>
              <a:rPr lang="en-US" dirty="0" smtClean="0"/>
              <a:t> </a:t>
            </a:r>
            <a:r>
              <a:rPr lang="en-US" dirty="0" err="1" smtClean="0"/>
              <a:t>gledište</a:t>
            </a:r>
            <a:r>
              <a:rPr lang="en-US" dirty="0" smtClean="0"/>
              <a:t>”</a:t>
            </a:r>
            <a:r>
              <a:rPr lang="sr-Latn-R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sr-Latn-RS" dirty="0" smtClean="0"/>
          </a:p>
          <a:p>
            <a:pPr marL="571500" indent="-571500">
              <a:buFont typeface="+mj-lt"/>
              <a:buAutoNum type="alphaLcParenR"/>
            </a:pPr>
            <a:r>
              <a:rPr lang="en-US" dirty="0" err="1" smtClean="0"/>
              <a:t>tvrdnje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posedovati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rode (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“</a:t>
            </a:r>
            <a:r>
              <a:rPr lang="en-US" dirty="0" err="1" smtClean="0"/>
              <a:t>koncesiono</a:t>
            </a:r>
            <a:r>
              <a:rPr lang="en-US" dirty="0" smtClean="0"/>
              <a:t> </a:t>
            </a:r>
            <a:r>
              <a:rPr lang="en-US" dirty="0" err="1" smtClean="0"/>
              <a:t>gledište</a:t>
            </a:r>
            <a:r>
              <a:rPr lang="en-US" dirty="0" smtClean="0"/>
              <a:t>”</a:t>
            </a:r>
            <a:r>
              <a:rPr lang="sr-Latn-RS" dirty="0" smtClean="0"/>
              <a:t>)</a:t>
            </a:r>
          </a:p>
          <a:p>
            <a:r>
              <a:rPr lang="en-GB" dirty="0" smtClean="0"/>
              <a:t>Č</a:t>
            </a:r>
            <a:r>
              <a:rPr lang="sr-Latn-RS" dirty="0" smtClean="0"/>
              <a:t>ak i u vezi sa ne-koncesionim gledištem: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rođeni</a:t>
            </a:r>
            <a:r>
              <a:rPr lang="en-US" dirty="0" smtClean="0"/>
              <a:t>, </a:t>
            </a:r>
            <a:r>
              <a:rPr lang="en-US" dirty="0" err="1" smtClean="0"/>
              <a:t>imaće</a:t>
            </a:r>
            <a:r>
              <a:rPr lang="en-US" dirty="0" smtClean="0"/>
              <a:t> </a:t>
            </a:r>
            <a:r>
              <a:rPr lang="en-US" dirty="0" err="1" smtClean="0"/>
              <a:t>puni</a:t>
            </a:r>
            <a:r>
              <a:rPr lang="en-US" dirty="0" smtClean="0"/>
              <a:t> </a:t>
            </a:r>
            <a:r>
              <a:rPr lang="en-US" dirty="0" err="1" smtClean="0"/>
              <a:t>moralni</a:t>
            </a:r>
            <a:r>
              <a:rPr lang="en-US" dirty="0" smtClean="0"/>
              <a:t> status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poštovat</a:t>
            </a:r>
            <a:r>
              <a:rPr lang="sr-Latn-RS" dirty="0" smtClean="0"/>
              <a:t>i iz čega sadašnje i prethodne generacije imaju dužnost nepovređivanja vitalnih interesa budućih ljudi (dužnosti bez korespondirajućih prava u sadašnjosti)</a:t>
            </a:r>
          </a:p>
          <a:p>
            <a:r>
              <a:rPr lang="sr-Latn-RS" dirty="0" smtClean="0"/>
              <a:t>i</a:t>
            </a:r>
            <a:r>
              <a:rPr lang="en-US" dirty="0" err="1" smtClean="0"/>
              <a:t>li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ništa</a:t>
            </a:r>
            <a:r>
              <a:rPr lang="en-US" dirty="0" smtClean="0"/>
              <a:t> (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dejstvo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koncesionog</a:t>
            </a:r>
            <a:r>
              <a:rPr lang="en-US" dirty="0" smtClean="0"/>
              <a:t> </a:t>
            </a:r>
            <a:r>
              <a:rPr lang="en-US" dirty="0" err="1" smtClean="0"/>
              <a:t>gledišta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odbacuje</a:t>
            </a:r>
            <a:r>
              <a:rPr lang="en-US" dirty="0" smtClean="0"/>
              <a:t> </a:t>
            </a:r>
            <a:r>
              <a:rPr lang="en-US" dirty="0" err="1" smtClean="0"/>
              <a:t>dužnosno-bazirane</a:t>
            </a:r>
            <a:r>
              <a:rPr lang="en-US" dirty="0" smtClean="0"/>
              <a:t> </a:t>
            </a:r>
            <a:r>
              <a:rPr lang="en-US" dirty="0" err="1" smtClean="0"/>
              <a:t>pristupe</a:t>
            </a:r>
            <a:r>
              <a:rPr lang="en-US" dirty="0" smtClean="0"/>
              <a:t>); </a:t>
            </a:r>
            <a:r>
              <a:rPr lang="en-US" dirty="0" err="1" smtClean="0"/>
              <a:t>ili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zato</a:t>
            </a:r>
            <a:r>
              <a:rPr lang="en-US" dirty="0" smtClean="0"/>
              <a:t> mi </a:t>
            </a:r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 (</a:t>
            </a:r>
            <a:r>
              <a:rPr lang="en-US" dirty="0" err="1" smtClean="0"/>
              <a:t>ali</a:t>
            </a:r>
            <a:r>
              <a:rPr lang="en-US" dirty="0" smtClean="0"/>
              <a:t> ova </a:t>
            </a:r>
            <a:r>
              <a:rPr lang="en-US" dirty="0" err="1" smtClean="0"/>
              <a:t>tvrdnja</a:t>
            </a:r>
            <a:r>
              <a:rPr lang="en-US" dirty="0" smtClean="0"/>
              <a:t> </a:t>
            </a:r>
            <a:r>
              <a:rPr lang="en-US" dirty="0" err="1" smtClean="0"/>
              <a:t>ostavlja</a:t>
            </a:r>
            <a:r>
              <a:rPr lang="en-US" dirty="0" smtClean="0"/>
              <a:t> </a:t>
            </a:r>
            <a:r>
              <a:rPr lang="en-US" dirty="0" err="1" smtClean="0"/>
              <a:t>koncesiono</a:t>
            </a:r>
            <a:r>
              <a:rPr lang="en-US" dirty="0" smtClean="0"/>
              <a:t> </a:t>
            </a:r>
            <a:r>
              <a:rPr lang="en-US" dirty="0" err="1" smtClean="0"/>
              <a:t>gledište</a:t>
            </a:r>
            <a:r>
              <a:rPr lang="en-US" dirty="0" smtClean="0"/>
              <a:t> </a:t>
            </a:r>
            <a:r>
              <a:rPr lang="en-US" dirty="0" err="1" smtClean="0"/>
              <a:t>netaknutim</a:t>
            </a:r>
            <a:r>
              <a:rPr lang="en-US" dirty="0" smtClean="0"/>
              <a:t>).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GB" dirty="0" smtClean="0"/>
              <a:t>P</a:t>
            </a:r>
            <a:r>
              <a:rPr lang="sr-Latn-RS" dirty="0"/>
              <a:t>ristup zasnovan na “uticaju na osobu”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Latn-RS" dirty="0" smtClean="0"/>
              <a:t>“Bezličan pristup”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Derek </a:t>
            </a:r>
            <a:r>
              <a:rPr lang="en-US" dirty="0" err="1" smtClean="0"/>
              <a:t>Parfit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donose</a:t>
            </a:r>
            <a:r>
              <a:rPr lang="en-US" dirty="0" smtClean="0"/>
              <a:t> –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prirodne</a:t>
            </a:r>
            <a:r>
              <a:rPr lang="en-US" dirty="0" smtClean="0"/>
              <a:t>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ne –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rođen</a:t>
            </a:r>
            <a:r>
              <a:rPr lang="en-US" dirty="0" smtClean="0"/>
              <a:t> u </a:t>
            </a:r>
            <a:r>
              <a:rPr lang="en-US" dirty="0" err="1" smtClean="0"/>
              <a:t>budućnosti</a:t>
            </a:r>
            <a:r>
              <a:rPr lang="en-US" dirty="0" smtClean="0"/>
              <a:t>.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prave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izbore</a:t>
            </a:r>
            <a:r>
              <a:rPr lang="en-US" dirty="0" smtClean="0"/>
              <a:t>,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. </a:t>
            </a:r>
            <a:r>
              <a:rPr lang="en-US" dirty="0" err="1" smtClean="0"/>
              <a:t>shodno</a:t>
            </a:r>
            <a:r>
              <a:rPr lang="en-US" dirty="0" smtClean="0"/>
              <a:t> tome,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rođeni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Parfitov</a:t>
            </a:r>
            <a:r>
              <a:rPr lang="en-US" dirty="0" smtClean="0"/>
              <a:t> argument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snažan</a:t>
            </a:r>
            <a:r>
              <a:rPr lang="en-US" dirty="0" smtClean="0"/>
              <a:t> </a:t>
            </a:r>
            <a:r>
              <a:rPr lang="en-US" dirty="0" err="1" smtClean="0"/>
              <a:t>izazov</a:t>
            </a:r>
            <a:r>
              <a:rPr lang="en-US" dirty="0" smtClean="0"/>
              <a:t> </a:t>
            </a:r>
            <a:r>
              <a:rPr lang="en-US" dirty="0" err="1" smtClean="0"/>
              <a:t>gledišt</a:t>
            </a:r>
            <a:r>
              <a:rPr lang="sr-Latn-RS" dirty="0" smtClean="0"/>
              <a:t>u</a:t>
            </a:r>
            <a:r>
              <a:rPr lang="en-US" dirty="0" smtClean="0"/>
              <a:t> o “</a:t>
            </a:r>
            <a:r>
              <a:rPr lang="en-US" dirty="0" err="1" smtClean="0"/>
              <a:t>uticaju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osobu</a:t>
            </a:r>
            <a:r>
              <a:rPr lang="en-US" dirty="0" smtClean="0"/>
              <a:t>”</a:t>
            </a:r>
            <a:r>
              <a:rPr lang="sr-Latn-RS" dirty="0" smtClean="0"/>
              <a:t> koje kaže da su </a:t>
            </a:r>
            <a:r>
              <a:rPr lang="en-US" dirty="0" err="1" smtClean="0"/>
              <a:t>delovanja</a:t>
            </a:r>
            <a:r>
              <a:rPr lang="en-US" dirty="0" smtClean="0"/>
              <a:t> </a:t>
            </a:r>
            <a:r>
              <a:rPr lang="en-US" dirty="0" err="1" smtClean="0"/>
              <a:t>pogrešna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i="1" dirty="0" err="1" smtClean="0"/>
              <a:t>stavljaju</a:t>
            </a:r>
            <a:r>
              <a:rPr lang="en-US" i="1" dirty="0" smtClean="0"/>
              <a:t> </a:t>
            </a:r>
            <a:r>
              <a:rPr lang="en-US" i="1" dirty="0" err="1" smtClean="0"/>
              <a:t>ljude</a:t>
            </a:r>
            <a:r>
              <a:rPr lang="en-US" i="1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gori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 </a:t>
            </a:r>
            <a:endParaRPr lang="sr-Latn-R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Amartija Sen ukazuje na “ciljno shvatanje prava” (“bezličan pristup”: </a:t>
            </a:r>
            <a:r>
              <a:rPr lang="en-US" dirty="0" err="1" smtClean="0"/>
              <a:t>posvećenost</a:t>
            </a:r>
            <a:r>
              <a:rPr lang="en-US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 </a:t>
            </a:r>
            <a:r>
              <a:rPr lang="en-US" dirty="0" err="1" smtClean="0"/>
              <a:t>iziskuje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dovedemo</a:t>
            </a:r>
            <a:r>
              <a:rPr lang="en-US" dirty="0" smtClean="0"/>
              <a:t> do </a:t>
            </a:r>
            <a:r>
              <a:rPr lang="en-US" dirty="0" err="1" smtClean="0"/>
              <a:t>takvog</a:t>
            </a:r>
            <a:r>
              <a:rPr lang="en-US" dirty="0" smtClean="0"/>
              <a:t> </a:t>
            </a:r>
            <a:r>
              <a:rPr lang="en-US" i="1" dirty="0" err="1" smtClean="0"/>
              <a:t>stanja</a:t>
            </a:r>
            <a:r>
              <a:rPr lang="en-US" i="1" dirty="0" smtClean="0"/>
              <a:t> </a:t>
            </a:r>
            <a:r>
              <a:rPr lang="en-US" i="1" dirty="0" err="1" smtClean="0"/>
              <a:t>stvari</a:t>
            </a:r>
            <a:r>
              <a:rPr lang="en-US" i="1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kome</a:t>
            </a:r>
            <a:r>
              <a:rPr lang="en-US" dirty="0" smtClean="0"/>
              <a:t> bi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u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upražnjavaju</a:t>
            </a:r>
            <a:r>
              <a:rPr lang="en-US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fundamentalna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N</a:t>
            </a:r>
            <a:r>
              <a:rPr lang="en-US" dirty="0" smtClean="0"/>
              <a:t>a-</a:t>
            </a:r>
            <a:r>
              <a:rPr lang="en-US" dirty="0" err="1" smtClean="0"/>
              <a:t>prava</a:t>
            </a:r>
            <a:r>
              <a:rPr lang="en-US" dirty="0" smtClean="0"/>
              <a:t>-</a:t>
            </a:r>
            <a:r>
              <a:rPr lang="en-US" dirty="0" err="1" smtClean="0"/>
              <a:t>fokusirana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ne </a:t>
            </a:r>
            <a:r>
              <a:rPr lang="en-US" dirty="0" err="1" smtClean="0"/>
              <a:t>tvrdi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u </a:t>
            </a:r>
            <a:r>
              <a:rPr lang="en-US" dirty="0" err="1" smtClean="0"/>
              <a:t>obavezi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tvrdi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sadašnje</a:t>
            </a:r>
            <a:r>
              <a:rPr lang="en-US" dirty="0" smtClean="0"/>
              <a:t> </a:t>
            </a:r>
            <a:r>
              <a:rPr lang="en-US" dirty="0" err="1" smtClean="0"/>
              <a:t>delovanje</a:t>
            </a:r>
            <a:r>
              <a:rPr lang="en-US" dirty="0" smtClean="0"/>
              <a:t> </a:t>
            </a:r>
            <a:r>
              <a:rPr lang="en-US" dirty="0" err="1" smtClean="0"/>
              <a:t>narušava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(</a:t>
            </a:r>
            <a:r>
              <a:rPr lang="en-US" dirty="0" err="1" smtClean="0"/>
              <a:t>buduće</a:t>
            </a:r>
            <a:r>
              <a:rPr lang="en-US" dirty="0" smtClean="0"/>
              <a:t>) </a:t>
            </a:r>
            <a:r>
              <a:rPr lang="en-US" dirty="0" err="1" smtClean="0"/>
              <a:t>osobe</a:t>
            </a:r>
            <a:r>
              <a:rPr lang="en-US" dirty="0" smtClean="0"/>
              <a:t>,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sprečava</a:t>
            </a:r>
            <a:r>
              <a:rPr lang="en-US" dirty="0" smtClean="0"/>
              <a:t> </a:t>
            </a:r>
            <a:r>
              <a:rPr lang="en-US" dirty="0" err="1" smtClean="0"/>
              <a:t>pojedinca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uživa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bi on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u </a:t>
            </a:r>
            <a:r>
              <a:rPr lang="en-US" dirty="0" err="1" smtClean="0"/>
              <a:t>suprotnom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u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uživaju</a:t>
            </a:r>
            <a:endParaRPr lang="sr-Latn-R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Ljudska</a:t>
            </a:r>
            <a:r>
              <a:rPr lang="en-US" sz="2800" dirty="0" smtClean="0"/>
              <a:t> </a:t>
            </a:r>
            <a:r>
              <a:rPr lang="en-US" sz="2800" dirty="0" err="1" smtClean="0"/>
              <a:t>prava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budućnost</a:t>
            </a:r>
            <a:r>
              <a:rPr lang="sr-Latn-RS" sz="2800" dirty="0" smtClean="0"/>
              <a:t>: problem neidentiteta</a:t>
            </a:r>
            <a:endParaRPr lang="en-GB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Ko je dužan da štiti prava budućih generacija?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Šu</a:t>
            </a:r>
            <a:r>
              <a:rPr lang="en-US" dirty="0" smtClean="0"/>
              <a:t> </a:t>
            </a:r>
            <a:r>
              <a:rPr lang="en-US" dirty="0" err="1" smtClean="0"/>
              <a:t>identifikuje</a:t>
            </a:r>
            <a:r>
              <a:rPr lang="en-US" dirty="0" smtClean="0"/>
              <a:t> tri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dokazuje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sabiraju</a:t>
            </a:r>
            <a:r>
              <a:rPr lang="en-US" dirty="0" smtClean="0"/>
              <a:t> u </a:t>
            </a:r>
            <a:r>
              <a:rPr lang="en-US" dirty="0" err="1" smtClean="0"/>
              <a:t>istom</a:t>
            </a:r>
            <a:r>
              <a:rPr lang="en-US" dirty="0" smtClean="0"/>
              <a:t> </a:t>
            </a:r>
            <a:r>
              <a:rPr lang="en-US" dirty="0" err="1" smtClean="0"/>
              <a:t>zaključku</a:t>
            </a:r>
            <a:r>
              <a:rPr lang="sr-Latn-RS" dirty="0" smtClean="0"/>
              <a:t> da </a:t>
            </a:r>
            <a:r>
              <a:rPr lang="en-US" dirty="0" smtClean="0"/>
              <a:t>bi </a:t>
            </a:r>
            <a:r>
              <a:rPr lang="sr-Latn-RS" dirty="0" smtClean="0"/>
              <a:t>troškovi </a:t>
            </a:r>
            <a:r>
              <a:rPr lang="en-US" dirty="0" err="1" smtClean="0"/>
              <a:t>inicijativno</a:t>
            </a:r>
            <a:r>
              <a:rPr lang="en-US" dirty="0" smtClean="0"/>
              <a:t> </a:t>
            </a:r>
            <a:r>
              <a:rPr lang="en-US" dirty="0" err="1" smtClean="0"/>
              <a:t>pali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teret</a:t>
            </a:r>
            <a:r>
              <a:rPr lang="en-US" dirty="0" smtClean="0"/>
              <a:t> </a:t>
            </a:r>
            <a:r>
              <a:rPr lang="en-US" dirty="0" err="1" smtClean="0"/>
              <a:t>bogatim</a:t>
            </a:r>
            <a:r>
              <a:rPr lang="en-US" dirty="0" smtClean="0"/>
              <a:t> </a:t>
            </a:r>
            <a:r>
              <a:rPr lang="en-US" dirty="0" err="1" smtClean="0"/>
              <a:t>industrijalizovanim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endParaRPr lang="sr-Latn-RS" dirty="0" smtClean="0"/>
          </a:p>
          <a:p>
            <a:r>
              <a:rPr lang="en-US" b="1" dirty="0" err="1" smtClean="0"/>
              <a:t>Princip</a:t>
            </a:r>
            <a:r>
              <a:rPr lang="en-US" b="1" dirty="0" smtClean="0"/>
              <a:t> I</a:t>
            </a:r>
            <a:r>
              <a:rPr lang="sr-Latn-RS" b="1" dirty="0" smtClean="0"/>
              <a:t>: princip doprinosa </a:t>
            </a:r>
            <a:r>
              <a:rPr lang="sr-Latn-RS" dirty="0" smtClean="0"/>
              <a:t>(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u </a:t>
            </a:r>
            <a:r>
              <a:rPr lang="en-US" dirty="0" err="1" smtClean="0"/>
              <a:t>prošlosti</a:t>
            </a:r>
            <a:r>
              <a:rPr lang="en-US" dirty="0" smtClean="0"/>
              <a:t> </a:t>
            </a:r>
            <a:r>
              <a:rPr lang="en-US" i="1" dirty="0" err="1" smtClean="0"/>
              <a:t>nepravedno</a:t>
            </a:r>
            <a:r>
              <a:rPr lang="en-US" dirty="0" smtClean="0"/>
              <a:t> </a:t>
            </a:r>
            <a:r>
              <a:rPr lang="en-US" dirty="0" err="1" smtClean="0"/>
              <a:t>iskorišćavala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, </a:t>
            </a:r>
            <a:r>
              <a:rPr lang="en-US" dirty="0" err="1" smtClean="0"/>
              <a:t>nametajući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pristanka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jednostrano</a:t>
            </a:r>
            <a:r>
              <a:rPr lang="en-US" dirty="0" smtClean="0"/>
              <a:t> </a:t>
            </a:r>
            <a:r>
              <a:rPr lang="en-US" dirty="0" err="1" smtClean="0"/>
              <a:t>dovedeni</a:t>
            </a:r>
            <a:r>
              <a:rPr lang="en-US" dirty="0" smtClean="0"/>
              <a:t> u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ovlašćeni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zahtevaju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 </a:t>
            </a:r>
            <a:r>
              <a:rPr lang="en-US" dirty="0" err="1" smtClean="0"/>
              <a:t>budućnosti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prekršajna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ponese</a:t>
            </a:r>
            <a:r>
              <a:rPr lang="en-US" dirty="0" smtClean="0"/>
              <a:t> </a:t>
            </a:r>
            <a:r>
              <a:rPr lang="en-US" dirty="0" err="1" smtClean="0"/>
              <a:t>terete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uvećani</a:t>
            </a:r>
            <a:r>
              <a:rPr lang="en-US" dirty="0" smtClean="0"/>
              <a:t>, bar do </a:t>
            </a:r>
            <a:r>
              <a:rPr lang="en-US" dirty="0" err="1" smtClean="0"/>
              <a:t>stepena</a:t>
            </a:r>
            <a:r>
              <a:rPr lang="en-US" dirty="0" smtClean="0"/>
              <a:t> </a:t>
            </a:r>
            <a:r>
              <a:rPr lang="en-US" dirty="0" err="1" smtClean="0"/>
              <a:t>nepravedne</a:t>
            </a:r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imali</a:t>
            </a:r>
            <a:r>
              <a:rPr lang="en-US" dirty="0" smtClean="0"/>
              <a:t>, a </a:t>
            </a:r>
            <a:r>
              <a:rPr lang="en-US" dirty="0" err="1" smtClean="0"/>
              <a:t>sve</a:t>
            </a:r>
            <a:r>
              <a:rPr lang="en-US" dirty="0" smtClean="0"/>
              <a:t> to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vraćanja</a:t>
            </a:r>
            <a:r>
              <a:rPr lang="en-US" dirty="0" smtClean="0"/>
              <a:t> </a:t>
            </a:r>
            <a:r>
              <a:rPr lang="en-US" dirty="0" err="1" smtClean="0"/>
              <a:t>jednakosti</a:t>
            </a:r>
            <a:r>
              <a:rPr lang="sr-Latn-RS" dirty="0" smtClean="0"/>
              <a:t>.)</a:t>
            </a:r>
          </a:p>
          <a:p>
            <a:r>
              <a:rPr lang="en-US" b="1" dirty="0" err="1" smtClean="0"/>
              <a:t>Princip</a:t>
            </a:r>
            <a:r>
              <a:rPr lang="en-US" b="1" dirty="0" smtClean="0"/>
              <a:t> II</a:t>
            </a:r>
            <a:r>
              <a:rPr lang="sr-Latn-RS" b="1" dirty="0" smtClean="0"/>
              <a:t>: </a:t>
            </a:r>
            <a:r>
              <a:rPr lang="en-US" b="1" dirty="0" err="1" smtClean="0"/>
              <a:t>princip</a:t>
            </a:r>
            <a:r>
              <a:rPr lang="en-US" b="1" dirty="0" smtClean="0"/>
              <a:t> </a:t>
            </a:r>
            <a:r>
              <a:rPr lang="en-US" b="1" dirty="0" err="1" smtClean="0"/>
              <a:t>mogućnosti</a:t>
            </a:r>
            <a:r>
              <a:rPr lang="en-US" b="1" dirty="0" smtClean="0"/>
              <a:t> </a:t>
            </a:r>
            <a:r>
              <a:rPr lang="en-US" b="1" dirty="0" err="1" smtClean="0"/>
              <a:t>plaćanja</a:t>
            </a:r>
            <a:r>
              <a:rPr lang="sr-Latn-RS" b="1" dirty="0" smtClean="0"/>
              <a:t> </a:t>
            </a:r>
            <a:r>
              <a:rPr lang="sr-Latn-RS" dirty="0" smtClean="0"/>
              <a:t>(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,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dužni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doprinesu</a:t>
            </a:r>
            <a:r>
              <a:rPr lang="en-US" dirty="0" smtClean="0"/>
              <a:t> </a:t>
            </a:r>
            <a:r>
              <a:rPr lang="en-US" dirty="0" err="1" smtClean="0"/>
              <a:t>nekom</a:t>
            </a:r>
            <a:r>
              <a:rPr lang="en-US" dirty="0" smtClean="0"/>
              <a:t> </a:t>
            </a:r>
            <a:r>
              <a:rPr lang="en-US" dirty="0" err="1" smtClean="0"/>
              <a:t>zajedničkom</a:t>
            </a:r>
            <a:r>
              <a:rPr lang="en-US" dirty="0" smtClean="0"/>
              <a:t> </a:t>
            </a:r>
            <a:r>
              <a:rPr lang="en-US" dirty="0" err="1" smtClean="0"/>
              <a:t>poduhvatu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resursa</a:t>
            </a:r>
            <a:r>
              <a:rPr lang="en-US" dirty="0" smtClean="0"/>
              <a:t>, </a:t>
            </a:r>
            <a:r>
              <a:rPr lang="en-US" dirty="0" err="1" smtClean="0"/>
              <a:t>normalno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doprinesu</a:t>
            </a:r>
            <a:r>
              <a:rPr lang="en-US" dirty="0" smtClean="0"/>
              <a:t> tom </a:t>
            </a:r>
            <a:r>
              <a:rPr lang="en-US" dirty="0" err="1" smtClean="0"/>
              <a:t>poduhvatu</a:t>
            </a:r>
            <a:r>
              <a:rPr lang="sr-Latn-RS" dirty="0" smtClean="0"/>
              <a:t>.)</a:t>
            </a:r>
          </a:p>
          <a:p>
            <a:r>
              <a:rPr lang="en-US" b="1" dirty="0" err="1" smtClean="0"/>
              <a:t>Princip</a:t>
            </a:r>
            <a:r>
              <a:rPr lang="en-US" b="1" dirty="0" smtClean="0"/>
              <a:t> III</a:t>
            </a:r>
            <a:r>
              <a:rPr lang="sr-Latn-RS" b="1" dirty="0" smtClean="0"/>
              <a:t>: princip garantovanog minimuma </a:t>
            </a:r>
            <a:r>
              <a:rPr lang="sr-Latn-RS" dirty="0" smtClean="0"/>
              <a:t>(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normalni</a:t>
            </a:r>
            <a:r>
              <a:rPr lang="en-US" dirty="0" smtClean="0"/>
              <a:t> </a:t>
            </a:r>
            <a:r>
              <a:rPr lang="en-US" dirty="0" err="1" smtClean="0"/>
              <a:t>ljudski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, a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dostupni</a:t>
            </a:r>
            <a:r>
              <a:rPr lang="en-US" dirty="0" smtClean="0"/>
              <a:t> </a:t>
            </a:r>
            <a:r>
              <a:rPr lang="en-US" dirty="0" err="1" smtClean="0"/>
              <a:t>resursi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toliki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bar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sprečavanja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zadržavaju</a:t>
            </a:r>
            <a:r>
              <a:rPr lang="en-US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, </a:t>
            </a:r>
            <a:r>
              <a:rPr lang="en-US" dirty="0" err="1" smtClean="0"/>
              <a:t>onda</a:t>
            </a:r>
            <a:r>
              <a:rPr lang="en-US" dirty="0" smtClean="0"/>
              <a:t> je </a:t>
            </a:r>
            <a:r>
              <a:rPr lang="en-US" dirty="0" err="1" smtClean="0"/>
              <a:t>nepravedno</a:t>
            </a:r>
            <a:r>
              <a:rPr lang="en-US" dirty="0" smtClean="0"/>
              <a:t> ne </a:t>
            </a:r>
            <a:r>
              <a:rPr lang="en-US" dirty="0" err="1" smtClean="0"/>
              <a:t>garantovati</a:t>
            </a:r>
            <a:r>
              <a:rPr lang="en-US" dirty="0" smtClean="0"/>
              <a:t> </a:t>
            </a:r>
            <a:r>
              <a:rPr lang="en-US" dirty="0" err="1" smtClean="0"/>
              <a:t>svima</a:t>
            </a:r>
            <a:r>
              <a:rPr lang="en-US" dirty="0" smtClean="0"/>
              <a:t> </a:t>
            </a:r>
            <a:r>
              <a:rPr lang="en-US" dirty="0" err="1" smtClean="0"/>
              <a:t>makar</a:t>
            </a:r>
            <a:r>
              <a:rPr lang="en-US" dirty="0" smtClean="0"/>
              <a:t> </a:t>
            </a:r>
            <a:r>
              <a:rPr lang="en-US" dirty="0" err="1" smtClean="0"/>
              <a:t>odgovarajući</a:t>
            </a:r>
            <a:r>
              <a:rPr lang="en-US" dirty="0" smtClean="0"/>
              <a:t> minimum</a:t>
            </a:r>
            <a:r>
              <a:rPr lang="sr-Latn-RS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1116</TotalTime>
  <Words>1449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Ljudska prava, odgovornosti i klimatske promene (Sajmon Kejni) </vt:lpstr>
      <vt:lpstr>Slide 2</vt:lpstr>
      <vt:lpstr>Slide 3</vt:lpstr>
      <vt:lpstr>Pristup analizi klimatskih promena</vt:lpstr>
      <vt:lpstr>Klimatske promene i ugrožavanje prava</vt:lpstr>
      <vt:lpstr>  Primedbe: imaju li budući ljudi prava? </vt:lpstr>
      <vt:lpstr> Ljudska prava i budućnost: argument iz nepostojanja</vt:lpstr>
      <vt:lpstr>Ljudska prava i budućnost: problem neidentiteta</vt:lpstr>
      <vt:lpstr>Ko je dužan da štiti prava budućih generacija?</vt:lpstr>
      <vt:lpstr>Revidiranje prvog principa</vt:lpstr>
      <vt:lpstr>Dopunski drugi princip</vt:lpstr>
      <vt:lpstr>Prigovor principu mogućnosti plaćanja</vt:lpstr>
      <vt:lpstr>Ko su nosioci dužnosti?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Klimatske promene i uloga prava</dc:title>
  <dc:creator>Biljana Djordjevic</dc:creator>
  <cp:lastModifiedBy>Biljana Đorđević</cp:lastModifiedBy>
  <cp:revision>18</cp:revision>
  <dcterms:created xsi:type="dcterms:W3CDTF">2006-08-16T00:00:00Z</dcterms:created>
  <dcterms:modified xsi:type="dcterms:W3CDTF">2020-04-22T00:54:12Z</dcterms:modified>
</cp:coreProperties>
</file>