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64" r:id="rId2"/>
    <p:sldId id="276" r:id="rId3"/>
    <p:sldId id="281" r:id="rId4"/>
    <p:sldId id="285" r:id="rId5"/>
    <p:sldId id="278" r:id="rId6"/>
    <p:sldId id="279" r:id="rId7"/>
    <p:sldId id="284" r:id="rId8"/>
    <p:sldId id="266" r:id="rId9"/>
    <p:sldId id="268" r:id="rId10"/>
    <p:sldId id="269" r:id="rId11"/>
    <p:sldId id="270" r:id="rId12"/>
    <p:sldId id="287" r:id="rId13"/>
    <p:sldId id="280" r:id="rId14"/>
    <p:sldId id="274" r:id="rId15"/>
    <p:sldId id="288" r:id="rId1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47" autoAdjust="0"/>
    <p:restoredTop sz="94280" autoAdjust="0"/>
  </p:normalViewPr>
  <p:slideViewPr>
    <p:cSldViewPr showGuides="1">
      <p:cViewPr varScale="1">
        <p:scale>
          <a:sx n="110" d="100"/>
          <a:sy n="110" d="100"/>
        </p:scale>
        <p:origin x="-84" y="-22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pPr/>
              <a:t>4/29/2020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4/29/2020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666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pPr/>
              <a:t>4/29/2020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1043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pPr/>
              <a:t>4/29/2020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5071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pPr/>
              <a:t>4/29/2020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6352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4/29/2020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8933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4/29/2020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528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4/29/2020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1676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4/29/2020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6873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pPr/>
              <a:t>4/29/2020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6807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pPr/>
              <a:t>4/29/2020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2133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Pravo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obrazovanje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                           Ta</a:t>
            </a:r>
            <a:r>
              <a:rPr lang="sr-Latn-RS" dirty="0" smtClean="0"/>
              <a:t>šković Jelena</a:t>
            </a:r>
          </a:p>
          <a:p>
            <a:r>
              <a:rPr lang="sr-Latn-RS" dirty="0"/>
              <a:t> </a:t>
            </a:r>
            <a:r>
              <a:rPr lang="sr-Latn-RS" dirty="0" smtClean="0"/>
              <a:t>  </a:t>
            </a:r>
            <a:r>
              <a:rPr lang="sr-Latn-RS" dirty="0"/>
              <a:t> </a:t>
            </a:r>
            <a:r>
              <a:rPr lang="sr-Latn-RS" dirty="0" smtClean="0"/>
              <a:t>                                            126/18</a:t>
            </a:r>
          </a:p>
        </p:txBody>
      </p:sp>
    </p:spTree>
    <p:extLst>
      <p:ext uri="{BB962C8B-B14F-4D97-AF65-F5344CB8AC3E}">
        <p14:creationId xmlns:p14="http://schemas.microsoft.com/office/powerpoint/2010/main" xmlns="" val="365034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457200"/>
            <a:ext cx="10438051" cy="1016000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Zakonom o osnovama sistema i obrazovanja u Republici Srbiji uredjuju se: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6612" y="2057400"/>
            <a:ext cx="104380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- P</a:t>
            </a:r>
            <a:r>
              <a:rPr lang="en-US" dirty="0" err="1" smtClean="0"/>
              <a:t>rincipi</a:t>
            </a:r>
            <a:r>
              <a:rPr lang="en-US" dirty="0"/>
              <a:t>, </a:t>
            </a:r>
            <a:r>
              <a:rPr lang="en-US" dirty="0" err="1"/>
              <a:t>ciljevi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standardi</a:t>
            </a:r>
            <a:r>
              <a:rPr lang="en-US" dirty="0"/>
              <a:t> </a:t>
            </a:r>
            <a:r>
              <a:rPr lang="en-US" dirty="0" err="1"/>
              <a:t>obrazovanja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vaspitanja</a:t>
            </a:r>
            <a:r>
              <a:rPr lang="en-US" dirty="0" smtClean="0"/>
              <a:t> </a:t>
            </a:r>
            <a:endParaRPr lang="sr-Latn-RS" dirty="0"/>
          </a:p>
          <a:p>
            <a:endParaRPr lang="sr-Latn-RS" dirty="0" smtClean="0"/>
          </a:p>
          <a:p>
            <a:r>
              <a:rPr lang="sr-Latn-RS" dirty="0" smtClean="0"/>
              <a:t>- N</a:t>
            </a:r>
            <a:r>
              <a:rPr lang="en-US" dirty="0" err="1" smtClean="0"/>
              <a:t>ačin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uslovi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obavljanje</a:t>
            </a:r>
            <a:r>
              <a:rPr lang="en-US" dirty="0"/>
              <a:t> </a:t>
            </a:r>
            <a:r>
              <a:rPr lang="en-US" dirty="0" err="1"/>
              <a:t>delatnosti</a:t>
            </a:r>
            <a:r>
              <a:rPr lang="en-US" dirty="0"/>
              <a:t> </a:t>
            </a:r>
            <a:r>
              <a:rPr lang="en-US" dirty="0" err="1"/>
              <a:t>predškolskog</a:t>
            </a:r>
            <a:r>
              <a:rPr lang="en-US" dirty="0"/>
              <a:t> </a:t>
            </a:r>
            <a:r>
              <a:rPr lang="en-US" dirty="0" err="1"/>
              <a:t>vaspitanja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obrazovanja</a:t>
            </a:r>
            <a:r>
              <a:rPr lang="en-US" dirty="0"/>
              <a:t>, </a:t>
            </a:r>
            <a:r>
              <a:rPr lang="en-US" dirty="0" err="1"/>
              <a:t>osnovnog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srednjeg</a:t>
            </a:r>
            <a:r>
              <a:rPr lang="en-US" dirty="0"/>
              <a:t> </a:t>
            </a:r>
            <a:r>
              <a:rPr lang="en-US" dirty="0" err="1"/>
              <a:t>obrazovanja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vaspitanja</a:t>
            </a:r>
            <a:endParaRPr lang="sr-Latn-RS" dirty="0" smtClean="0"/>
          </a:p>
          <a:p>
            <a:endParaRPr lang="sr-Latn-RS" dirty="0"/>
          </a:p>
          <a:p>
            <a:r>
              <a:rPr lang="sr-Latn-RS" dirty="0" smtClean="0"/>
              <a:t>- V</a:t>
            </a:r>
            <a:r>
              <a:rPr lang="en-US" dirty="0" err="1" smtClean="0"/>
              <a:t>rste</a:t>
            </a:r>
            <a:r>
              <a:rPr lang="en-US" dirty="0" smtClean="0"/>
              <a:t> </a:t>
            </a:r>
            <a:r>
              <a:rPr lang="en-US" dirty="0" err="1"/>
              <a:t>programa</a:t>
            </a:r>
            <a:r>
              <a:rPr lang="en-US" dirty="0"/>
              <a:t> </a:t>
            </a:r>
            <a:r>
              <a:rPr lang="en-US" dirty="0" err="1"/>
              <a:t>obrazovanja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vaspitanja</a:t>
            </a:r>
            <a:endParaRPr lang="sr-Latn-RS" dirty="0" smtClean="0"/>
          </a:p>
          <a:p>
            <a:endParaRPr lang="sr-Latn-RS" dirty="0"/>
          </a:p>
          <a:p>
            <a:r>
              <a:rPr lang="sr-Latn-RS" dirty="0" smtClean="0"/>
              <a:t>- O</a:t>
            </a:r>
            <a:r>
              <a:rPr lang="en-US" dirty="0" err="1" smtClean="0"/>
              <a:t>snivanje</a:t>
            </a:r>
            <a:r>
              <a:rPr lang="en-US" dirty="0"/>
              <a:t>, </a:t>
            </a:r>
            <a:r>
              <a:rPr lang="en-US" dirty="0" err="1"/>
              <a:t>organizacija</a:t>
            </a:r>
            <a:r>
              <a:rPr lang="en-US" dirty="0"/>
              <a:t>, </a:t>
            </a:r>
            <a:r>
              <a:rPr lang="en-US" dirty="0" err="1"/>
              <a:t>finansiranje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nadzor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radom</a:t>
            </a:r>
            <a:r>
              <a:rPr lang="en-US" dirty="0"/>
              <a:t> </a:t>
            </a:r>
            <a:r>
              <a:rPr lang="en-US" dirty="0" err="1"/>
              <a:t>ustanova</a:t>
            </a:r>
            <a:r>
              <a:rPr lang="en-US" dirty="0"/>
              <a:t> </a:t>
            </a:r>
            <a:r>
              <a:rPr lang="en-US" dirty="0" err="1"/>
              <a:t>obrazovanja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vaspitanja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3943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1812" y="457200"/>
            <a:ext cx="1043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P</a:t>
            </a:r>
            <a:r>
              <a:rPr lang="en-US" dirty="0" err="1" smtClean="0"/>
              <a:t>ripadnici</a:t>
            </a:r>
            <a:r>
              <a:rPr lang="en-US" dirty="0" smtClean="0"/>
              <a:t> </a:t>
            </a:r>
            <a:r>
              <a:rPr lang="en-US" b="1" dirty="0" err="1"/>
              <a:t>romske</a:t>
            </a:r>
            <a:r>
              <a:rPr lang="en-US" b="1" dirty="0"/>
              <a:t> </a:t>
            </a:r>
            <a:r>
              <a:rPr lang="en-US" b="1" dirty="0" err="1"/>
              <a:t>nacionalne</a:t>
            </a:r>
            <a:r>
              <a:rPr lang="en-US" b="1" dirty="0"/>
              <a:t> </a:t>
            </a:r>
            <a:r>
              <a:rPr lang="en-US" b="1" dirty="0" err="1"/>
              <a:t>manjine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u </a:t>
            </a:r>
            <a:r>
              <a:rPr lang="en-US" dirty="0" err="1"/>
              <a:t>izrazito</a:t>
            </a:r>
            <a:r>
              <a:rPr lang="en-US" dirty="0"/>
              <a:t> </a:t>
            </a:r>
            <a:r>
              <a:rPr lang="en-US" dirty="0" err="1"/>
              <a:t>nepovoljnijem</a:t>
            </a:r>
            <a:r>
              <a:rPr lang="en-US" dirty="0"/>
              <a:t> </a:t>
            </a:r>
            <a:r>
              <a:rPr lang="en-US" dirty="0" err="1"/>
              <a:t>položaju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ostatak</a:t>
            </a:r>
            <a:r>
              <a:rPr lang="en-US" dirty="0"/>
              <a:t> </a:t>
            </a:r>
            <a:r>
              <a:rPr lang="en-US" dirty="0" err="1"/>
              <a:t>stanovništva</a:t>
            </a:r>
            <a:r>
              <a:rPr lang="en-US" dirty="0"/>
              <a:t> u </a:t>
            </a:r>
            <a:r>
              <a:rPr lang="en-US" dirty="0" err="1"/>
              <a:t>Srbiji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izloženi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socijalnoj</a:t>
            </a:r>
            <a:r>
              <a:rPr lang="en-US" dirty="0"/>
              <a:t> </a:t>
            </a:r>
            <a:r>
              <a:rPr lang="en-US" dirty="0" err="1"/>
              <a:t>isključenosti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je </a:t>
            </a:r>
            <a:r>
              <a:rPr lang="en-US" dirty="0" err="1"/>
              <a:t>duboko</a:t>
            </a:r>
            <a:r>
              <a:rPr lang="en-US" dirty="0"/>
              <a:t> </a:t>
            </a:r>
            <a:r>
              <a:rPr lang="en-US" dirty="0" err="1"/>
              <a:t>ukorenjena</a:t>
            </a:r>
            <a:r>
              <a:rPr lang="en-US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1812" y="1981200"/>
            <a:ext cx="1097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Takodje, pripadnici ove nacionalne manjine imaju problem sa obezbedjivanjem mesta stanovanja, često nemaju sve potrebne uslove za život, a dostupnost prava na obrazovanje takodje predstavlja veliki problem.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1612" y="3505200"/>
            <a:ext cx="4953000" cy="3143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6388" y="3657600"/>
            <a:ext cx="5029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Srbija se pridružila </a:t>
            </a:r>
            <a:r>
              <a:rPr lang="hr-HR" b="1" dirty="0"/>
              <a:t>Dekadi inkluzije Roma </a:t>
            </a:r>
            <a:r>
              <a:rPr lang="hr-HR" dirty="0"/>
              <a:t>(2005) u okviru koje je srpska vlada usvojila četiri akciona plana koji sadrže mere za popravljanje položaja romske zajednice što se tiče stanovanja, zapošljavanja, zdravstvene zaštite i obrazovanja.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0984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0412" y="13716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Predškolske </a:t>
            </a:r>
            <a:r>
              <a:rPr lang="en-US" dirty="0" err="1" smtClean="0"/>
              <a:t>ustanove</a:t>
            </a:r>
            <a:r>
              <a:rPr lang="en-US" dirty="0" smtClean="0"/>
              <a:t> </a:t>
            </a:r>
            <a:r>
              <a:rPr lang="en-US" dirty="0" err="1"/>
              <a:t>pohađa</a:t>
            </a:r>
            <a:r>
              <a:rPr lang="en-US" dirty="0"/>
              <a:t> 17 </a:t>
            </a:r>
            <a:r>
              <a:rPr lang="en-US" dirty="0" err="1"/>
              <a:t>odsto</a:t>
            </a:r>
            <a:r>
              <a:rPr lang="en-US" dirty="0"/>
              <a:t> </a:t>
            </a:r>
            <a:r>
              <a:rPr lang="en-US" dirty="0" err="1"/>
              <a:t>romske</a:t>
            </a:r>
            <a:r>
              <a:rPr lang="en-US" dirty="0"/>
              <a:t> </a:t>
            </a:r>
            <a:r>
              <a:rPr lang="en-US" dirty="0" err="1"/>
              <a:t>dece</a:t>
            </a:r>
            <a:r>
              <a:rPr lang="en-US" dirty="0"/>
              <a:t>, a do </a:t>
            </a:r>
            <a:r>
              <a:rPr lang="en-US" dirty="0" err="1"/>
              <a:t>završenog</a:t>
            </a:r>
            <a:r>
              <a:rPr lang="en-US" dirty="0"/>
              <a:t> </a:t>
            </a:r>
            <a:r>
              <a:rPr lang="en-US" dirty="0" err="1"/>
              <a:t>visokog</a:t>
            </a:r>
            <a:r>
              <a:rPr lang="en-US" dirty="0"/>
              <a:t> </a:t>
            </a:r>
            <a:r>
              <a:rPr lang="en-US" dirty="0" err="1"/>
              <a:t>nivoa</a:t>
            </a:r>
            <a:r>
              <a:rPr lang="en-US" dirty="0"/>
              <a:t> </a:t>
            </a:r>
            <a:r>
              <a:rPr lang="en-US" dirty="0" err="1"/>
              <a:t>obrazovanja</a:t>
            </a:r>
            <a:r>
              <a:rPr lang="en-US" dirty="0"/>
              <a:t> </a:t>
            </a:r>
            <a:r>
              <a:rPr lang="en-US" dirty="0" err="1"/>
              <a:t>stigne</a:t>
            </a:r>
            <a:r>
              <a:rPr lang="en-US" dirty="0"/>
              <a:t> </a:t>
            </a:r>
            <a:r>
              <a:rPr lang="en-US" dirty="0" err="1"/>
              <a:t>tek</a:t>
            </a:r>
            <a:r>
              <a:rPr lang="en-US" dirty="0"/>
              <a:t> 1%.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4812" y="3581400"/>
            <a:ext cx="624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Razlozi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ovako</a:t>
            </a:r>
            <a:r>
              <a:rPr lang="en-US" dirty="0"/>
              <a:t> </a:t>
            </a:r>
            <a:r>
              <a:rPr lang="en-US" dirty="0" err="1"/>
              <a:t>velika</a:t>
            </a:r>
            <a:r>
              <a:rPr lang="en-US" dirty="0"/>
              <a:t> </a:t>
            </a:r>
            <a:r>
              <a:rPr lang="en-US" dirty="0" err="1"/>
              <a:t>odstupanja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različiti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složeni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se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povezati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nepoželjnim</a:t>
            </a:r>
            <a:r>
              <a:rPr lang="en-US" dirty="0"/>
              <a:t> </a:t>
            </a:r>
            <a:r>
              <a:rPr lang="en-US" dirty="0" err="1"/>
              <a:t>socioekonomskim</a:t>
            </a:r>
            <a:r>
              <a:rPr lang="en-US" dirty="0"/>
              <a:t> </a:t>
            </a:r>
            <a:r>
              <a:rPr lang="en-US" dirty="0" err="1"/>
              <a:t>položajem</a:t>
            </a:r>
            <a:r>
              <a:rPr lang="en-US" dirty="0"/>
              <a:t> </a:t>
            </a:r>
            <a:r>
              <a:rPr lang="en-US" dirty="0" err="1"/>
              <a:t>većine</a:t>
            </a:r>
            <a:r>
              <a:rPr lang="en-US" dirty="0"/>
              <a:t> </a:t>
            </a:r>
            <a:r>
              <a:rPr lang="en-US" dirty="0" err="1"/>
              <a:t>romskih</a:t>
            </a:r>
            <a:r>
              <a:rPr lang="en-US" dirty="0"/>
              <a:t> </a:t>
            </a:r>
            <a:r>
              <a:rPr lang="en-US" dirty="0" err="1"/>
              <a:t>domaćinstava</a:t>
            </a:r>
            <a:r>
              <a:rPr lang="en-US" dirty="0"/>
              <a:t> u </a:t>
            </a:r>
            <a:r>
              <a:rPr lang="en-US" dirty="0" err="1"/>
              <a:t>zemlji</a:t>
            </a:r>
            <a:r>
              <a:rPr lang="en-US" dirty="0"/>
              <a:t>, </a:t>
            </a:r>
            <a:r>
              <a:rPr lang="en-US" dirty="0" err="1"/>
              <a:t>naročito</a:t>
            </a:r>
            <a:r>
              <a:rPr lang="en-US" dirty="0"/>
              <a:t> </a:t>
            </a:r>
            <a:r>
              <a:rPr lang="en-US" dirty="0" err="1"/>
              <a:t>onih</a:t>
            </a:r>
            <a:r>
              <a:rPr lang="en-US" dirty="0"/>
              <a:t> u </a:t>
            </a:r>
            <a:r>
              <a:rPr lang="en-US" dirty="0" err="1"/>
              <a:t>ruralnim</a:t>
            </a:r>
            <a:r>
              <a:rPr lang="en-US" dirty="0"/>
              <a:t> </a:t>
            </a:r>
            <a:r>
              <a:rPr lang="en-US" dirty="0" err="1"/>
              <a:t>naseljima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412" y="3124200"/>
            <a:ext cx="4351388" cy="28751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7012" y="10668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1098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Istraživanje takođe pruža sveobuhvatne podatke koji se tiču nivoa pismenosti i obrazovanosti romske dece u Srbiji kao i njihovo poređenje sa stanjem u opštoj populaciji u Srbiji. Najrelevantniji podaci su izneti u sledećoj tabeli: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46762844"/>
              </p:ext>
            </p:extLst>
          </p:nvPr>
        </p:nvGraphicFramePr>
        <p:xfrm>
          <a:off x="4494212" y="1219200"/>
          <a:ext cx="6934200" cy="467290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1339299">
                  <a:extLst>
                    <a:ext uri="{9D8B030D-6E8A-4147-A177-3AD203B41FA5}">
                      <a16:colId xmlns:a16="http://schemas.microsoft.com/office/drawing/2014/main" xmlns="" val="1959067020"/>
                    </a:ext>
                  </a:extLst>
                </a:gridCol>
                <a:gridCol w="3462485">
                  <a:extLst>
                    <a:ext uri="{9D8B030D-6E8A-4147-A177-3AD203B41FA5}">
                      <a16:colId xmlns:a16="http://schemas.microsoft.com/office/drawing/2014/main" xmlns="" val="2165306483"/>
                    </a:ext>
                  </a:extLst>
                </a:gridCol>
                <a:gridCol w="960049">
                  <a:extLst>
                    <a:ext uri="{9D8B030D-6E8A-4147-A177-3AD203B41FA5}">
                      <a16:colId xmlns:a16="http://schemas.microsoft.com/office/drawing/2014/main" xmlns="" val="1564120888"/>
                    </a:ext>
                  </a:extLst>
                </a:gridCol>
                <a:gridCol w="1172367">
                  <a:extLst>
                    <a:ext uri="{9D8B030D-6E8A-4147-A177-3AD203B41FA5}">
                      <a16:colId xmlns:a16="http://schemas.microsoft.com/office/drawing/2014/main" xmlns="" val="1675209704"/>
                    </a:ext>
                  </a:extLst>
                </a:gridCol>
              </a:tblGrid>
              <a:tr h="600744">
                <a:tc>
                  <a:txBody>
                    <a:bodyPr/>
                    <a:lstStyle/>
                    <a:p>
                      <a:pPr marL="67945" marR="0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Pokazatelj</a:t>
                      </a:r>
                      <a:endParaRPr lang="en-US" sz="1400">
                        <a:effectLst/>
                        <a:latin typeface="Caladea"/>
                        <a:ea typeface="Caladea"/>
                        <a:cs typeface="Calad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Opis</a:t>
                      </a:r>
                      <a:endParaRPr lang="en-US" sz="1400" dirty="0">
                        <a:effectLst/>
                        <a:latin typeface="Caladea"/>
                        <a:ea typeface="Caladea"/>
                        <a:cs typeface="Calad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Srbija</a:t>
                      </a:r>
                      <a:endParaRPr lang="en-US" sz="1400">
                        <a:effectLst/>
                        <a:latin typeface="Caladea"/>
                        <a:ea typeface="Caladea"/>
                        <a:cs typeface="Calad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38417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Srbija: romska</a:t>
                      </a:r>
                      <a:endParaRPr lang="en-US" sz="1400" dirty="0">
                        <a:effectLst/>
                      </a:endParaRPr>
                    </a:p>
                    <a:p>
                      <a:pPr marL="67945" marR="0">
                        <a:lnSpc>
                          <a:spcPts val="11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naselja</a:t>
                      </a:r>
                      <a:endParaRPr lang="en-US" sz="1400" dirty="0">
                        <a:effectLst/>
                        <a:latin typeface="Caladea"/>
                        <a:ea typeface="Caladea"/>
                        <a:cs typeface="Calade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528005542"/>
                  </a:ext>
                </a:extLst>
              </a:tr>
              <a:tr h="897236">
                <a:tc>
                  <a:txBody>
                    <a:bodyPr/>
                    <a:lstStyle/>
                    <a:p>
                      <a:pPr marL="67945" marR="20066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Spremnost za školu</a:t>
                      </a:r>
                      <a:endParaRPr lang="en-US" sz="1400">
                        <a:effectLst/>
                        <a:latin typeface="Caladea"/>
                        <a:ea typeface="Caladea"/>
                        <a:cs typeface="Calad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16637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Procenat dece upisane u prvi razred koja su pohađala PPP tokom predhodne školske</a:t>
                      </a:r>
                      <a:endParaRPr lang="en-US" sz="1400">
                        <a:effectLst/>
                      </a:endParaRPr>
                    </a:p>
                    <a:p>
                      <a:pPr marL="67945" marR="0">
                        <a:lnSpc>
                          <a:spcPts val="11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godine</a:t>
                      </a:r>
                      <a:endParaRPr lang="en-US" sz="1400">
                        <a:effectLst/>
                        <a:latin typeface="Caladea"/>
                        <a:ea typeface="Caladea"/>
                        <a:cs typeface="Calad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73990" algn="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98,1 %</a:t>
                      </a:r>
                      <a:endParaRPr lang="en-US" sz="1400">
                        <a:effectLst/>
                        <a:latin typeface="Caladea"/>
                        <a:ea typeface="Caladea"/>
                        <a:cs typeface="Calad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8130" marR="266065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79,9%</a:t>
                      </a:r>
                      <a:endParaRPr lang="en-US" sz="1400" dirty="0">
                        <a:effectLst/>
                        <a:latin typeface="Caladea"/>
                        <a:ea typeface="Caladea"/>
                        <a:cs typeface="Calade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440676832"/>
                  </a:ext>
                </a:extLst>
              </a:tr>
              <a:tr h="904191">
                <a:tc>
                  <a:txBody>
                    <a:bodyPr/>
                    <a:lstStyle/>
                    <a:p>
                      <a:pPr marL="67945" marR="1466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Stopa upisa u osnovnu školu</a:t>
                      </a:r>
                      <a:endParaRPr lang="en-US" sz="1400">
                        <a:effectLst/>
                        <a:latin typeface="Caladea"/>
                        <a:ea typeface="Caladea"/>
                        <a:cs typeface="Calad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Procenat dece uzrasta za polazak u osnovnu</a:t>
                      </a:r>
                      <a:endParaRPr lang="en-US" sz="1400">
                        <a:effectLst/>
                      </a:endParaRPr>
                    </a:p>
                    <a:p>
                      <a:pPr marL="67945" marR="151130">
                        <a:lnSpc>
                          <a:spcPts val="128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školu koja su upisana u prvi razred osnovne škole</a:t>
                      </a:r>
                      <a:endParaRPr lang="en-US" sz="1400">
                        <a:effectLst/>
                        <a:latin typeface="Caladea"/>
                        <a:ea typeface="Caladea"/>
                        <a:cs typeface="Calad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89230" algn="r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97,0%</a:t>
                      </a:r>
                      <a:endParaRPr lang="en-US" sz="1400">
                        <a:effectLst/>
                        <a:latin typeface="Caladea"/>
                        <a:ea typeface="Caladea"/>
                        <a:cs typeface="Calad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8130" marR="266065" algn="ctr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69,1%</a:t>
                      </a:r>
                      <a:endParaRPr lang="en-US" sz="1400" dirty="0">
                        <a:effectLst/>
                        <a:latin typeface="Caladea"/>
                        <a:ea typeface="Caladea"/>
                        <a:cs typeface="Calade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253071812"/>
                  </a:ext>
                </a:extLst>
              </a:tr>
              <a:tr h="914450">
                <a:tc>
                  <a:txBody>
                    <a:bodyPr/>
                    <a:lstStyle/>
                    <a:p>
                      <a:pPr marL="67945" marR="38544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Stopa pohađanja</a:t>
                      </a:r>
                      <a:endParaRPr lang="en-US" sz="1400">
                        <a:effectLst/>
                      </a:endParaRPr>
                    </a:p>
                    <a:p>
                      <a:pPr marL="67945" marR="0">
                        <a:lnSpc>
                          <a:spcPts val="11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osnovne škole</a:t>
                      </a:r>
                      <a:endParaRPr lang="en-US" sz="1400">
                        <a:effectLst/>
                        <a:latin typeface="Caladea"/>
                        <a:ea typeface="Caladea"/>
                        <a:cs typeface="Calad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13525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Procenat dece osnovnoškolskog uzrasta koji trenutno pohađa osnovnu školu</a:t>
                      </a:r>
                      <a:endParaRPr lang="en-US" sz="1400" dirty="0">
                        <a:effectLst/>
                        <a:latin typeface="Caladea"/>
                        <a:ea typeface="Caladea"/>
                        <a:cs typeface="Calad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89230" algn="r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98,8%</a:t>
                      </a:r>
                      <a:endParaRPr lang="en-US" sz="1400">
                        <a:effectLst/>
                        <a:latin typeface="Caladea"/>
                        <a:ea typeface="Caladea"/>
                        <a:cs typeface="Calad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8130" marR="266065" algn="ctr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85,8%</a:t>
                      </a:r>
                      <a:endParaRPr lang="en-US" sz="1400" dirty="0">
                        <a:effectLst/>
                        <a:latin typeface="Caladea"/>
                        <a:ea typeface="Caladea"/>
                        <a:cs typeface="Calade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781740160"/>
                  </a:ext>
                </a:extLst>
              </a:tr>
              <a:tr h="1356286">
                <a:tc>
                  <a:txBody>
                    <a:bodyPr/>
                    <a:lstStyle/>
                    <a:p>
                      <a:pPr marL="67945" marR="36385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Deca koja stignu do poslednjeg razreda</a:t>
                      </a:r>
                      <a:endParaRPr lang="en-US" sz="1400">
                        <a:effectLst/>
                      </a:endParaRPr>
                    </a:p>
                    <a:p>
                      <a:pPr marL="67945" marR="0">
                        <a:lnSpc>
                          <a:spcPts val="11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osnovne škole</a:t>
                      </a:r>
                      <a:endParaRPr lang="en-US" sz="1400">
                        <a:effectLst/>
                        <a:latin typeface="Caladea"/>
                        <a:ea typeface="Caladea"/>
                        <a:cs typeface="Calad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Procenat dece koja upišu prvi razred osnovne škole i koja uspeju da stignu do poslednjeg</a:t>
                      </a:r>
                      <a:endParaRPr lang="en-US" sz="1400" dirty="0">
                        <a:effectLst/>
                      </a:endParaRPr>
                    </a:p>
                    <a:p>
                      <a:pPr marL="6794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razreda (četvrtog) osnovne škole</a:t>
                      </a:r>
                      <a:endParaRPr lang="en-US" sz="1400" dirty="0">
                        <a:effectLst/>
                        <a:latin typeface="Caladea"/>
                        <a:ea typeface="Caladea"/>
                        <a:cs typeface="Calad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89230" algn="r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99,8%</a:t>
                      </a:r>
                      <a:endParaRPr lang="en-US" sz="1400">
                        <a:effectLst/>
                        <a:latin typeface="Caladea"/>
                        <a:ea typeface="Caladea"/>
                        <a:cs typeface="Calad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8130" marR="266065" algn="ctr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96,5%</a:t>
                      </a:r>
                      <a:endParaRPr lang="en-US" sz="1400" dirty="0">
                        <a:effectLst/>
                        <a:latin typeface="Caladea"/>
                        <a:ea typeface="Caladea"/>
                        <a:cs typeface="Calade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699369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50688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2012" y="228600"/>
            <a:ext cx="7848599" cy="6629400"/>
          </a:xfrm>
        </p:spPr>
        <p:txBody>
          <a:bodyPr/>
          <a:lstStyle/>
          <a:p>
            <a:r>
              <a:rPr lang="sr-Latn-RS" dirty="0"/>
              <a:t>	</a:t>
            </a:r>
            <a:r>
              <a:rPr lang="sr-Latn-RS" sz="2800" b="1" dirty="0" smtClean="0"/>
              <a:t>PRAVO NA OBRAZOVANJE JE OSNOVNO LJUDSKO PRAVO, I U SKLADU SA TIM MORA BITI OBEZBEDJENO SVIMA.</a:t>
            </a:r>
          </a:p>
          <a:p>
            <a:endParaRPr lang="sr-Latn-RS" sz="2800" b="1" dirty="0"/>
          </a:p>
          <a:p>
            <a:endParaRPr lang="sr-Latn-RS" sz="2800" b="1" dirty="0" smtClean="0"/>
          </a:p>
          <a:p>
            <a:endParaRPr lang="sr-Latn-RS" sz="2800" b="1" dirty="0" smtClean="0"/>
          </a:p>
          <a:p>
            <a:endParaRPr lang="sr-Latn-RS" sz="2800" b="1" dirty="0"/>
          </a:p>
          <a:p>
            <a:endParaRPr lang="sr-Latn-RS" sz="2800" b="1" dirty="0" smtClean="0"/>
          </a:p>
          <a:p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212" y="1868812"/>
            <a:ext cx="6328522" cy="316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1302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304800"/>
            <a:ext cx="7313295" cy="6070600"/>
          </a:xfrm>
        </p:spPr>
        <p:txBody>
          <a:bodyPr>
            <a:normAutofit/>
          </a:bodyPr>
          <a:lstStyle/>
          <a:p>
            <a:pPr algn="ctr"/>
            <a:r>
              <a:rPr lang="sr-Latn-RS" sz="8000" dirty="0" smtClean="0"/>
              <a:t>HVALA NA PAŽNJI !!!</a:t>
            </a:r>
            <a:endParaRPr lang="en-US" sz="8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412" y="3733800"/>
            <a:ext cx="28384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123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Sadržaj: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Uvod</a:t>
            </a:r>
          </a:p>
          <a:p>
            <a:r>
              <a:rPr lang="sr-Latn-RS" dirty="0" smtClean="0"/>
              <a:t>Pravna priroda prava na obrazovanje</a:t>
            </a:r>
          </a:p>
          <a:p>
            <a:r>
              <a:rPr lang="sr-Latn-RS" dirty="0" smtClean="0"/>
              <a:t>Pravo roditelja u vezi sa obrazovanjem njihove dece</a:t>
            </a:r>
          </a:p>
          <a:p>
            <a:r>
              <a:rPr lang="sr-Latn-RS" dirty="0" smtClean="0"/>
              <a:t>Pravo na obrazovanje u Republici Srbiji</a:t>
            </a:r>
          </a:p>
          <a:p>
            <a:r>
              <a:rPr lang="en-US" dirty="0"/>
              <a:t> </a:t>
            </a:r>
            <a:r>
              <a:rPr lang="en-US" dirty="0" err="1" smtClean="0"/>
              <a:t>Romi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inkluzivno</a:t>
            </a:r>
            <a:r>
              <a:rPr lang="en-US" dirty="0" smtClean="0"/>
              <a:t> </a:t>
            </a:r>
            <a:r>
              <a:rPr lang="en-US" dirty="0" err="1" smtClean="0"/>
              <a:t>obrazovanj</a:t>
            </a:r>
            <a:r>
              <a:rPr lang="sr-Latn-RS" dirty="0" smtClean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xmlns="" val="71118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Uvod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Pravo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obrazovanje</a:t>
            </a:r>
            <a:r>
              <a:rPr lang="en-US" dirty="0"/>
              <a:t>,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preduslov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uživanje</a:t>
            </a:r>
            <a:r>
              <a:rPr lang="en-US" dirty="0"/>
              <a:t> </a:t>
            </a:r>
            <a:r>
              <a:rPr lang="en-US" dirty="0" err="1"/>
              <a:t>ostalih</a:t>
            </a:r>
            <a:r>
              <a:rPr lang="en-US" dirty="0"/>
              <a:t> </a:t>
            </a:r>
            <a:r>
              <a:rPr lang="en-US" dirty="0" err="1"/>
              <a:t>prava</a:t>
            </a:r>
            <a:r>
              <a:rPr lang="en-US" dirty="0"/>
              <a:t>, </a:t>
            </a:r>
            <a:r>
              <a:rPr lang="en-US" dirty="0" err="1"/>
              <a:t>jedino</a:t>
            </a:r>
            <a:r>
              <a:rPr lang="en-US" dirty="0"/>
              <a:t> je </a:t>
            </a:r>
            <a:r>
              <a:rPr lang="en-US" dirty="0" err="1"/>
              <a:t>pravo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korpusa</a:t>
            </a:r>
            <a:r>
              <a:rPr lang="en-US" dirty="0"/>
              <a:t> </a:t>
            </a:r>
            <a:r>
              <a:rPr lang="en-US" dirty="0" err="1"/>
              <a:t>kulturnih</a:t>
            </a:r>
            <a:r>
              <a:rPr lang="en-US" dirty="0"/>
              <a:t> </a:t>
            </a:r>
            <a:r>
              <a:rPr lang="en-US" dirty="0" err="1"/>
              <a:t>prava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je </a:t>
            </a:r>
            <a:r>
              <a:rPr lang="en-US" dirty="0" err="1"/>
              <a:t>garantovano</a:t>
            </a:r>
            <a:r>
              <a:rPr lang="en-US" dirty="0"/>
              <a:t> </a:t>
            </a:r>
            <a:r>
              <a:rPr lang="en-US" b="1" dirty="0" err="1"/>
              <a:t>Evropskom</a:t>
            </a:r>
            <a:r>
              <a:rPr lang="en-US" b="1" dirty="0"/>
              <a:t> </a:t>
            </a:r>
            <a:r>
              <a:rPr lang="en-US" b="1" dirty="0" err="1"/>
              <a:t>konvencijom</a:t>
            </a:r>
            <a:r>
              <a:rPr lang="en-US" b="1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njenim</a:t>
            </a:r>
            <a:r>
              <a:rPr lang="en-US" dirty="0"/>
              <a:t> </a:t>
            </a:r>
            <a:r>
              <a:rPr lang="en-US" dirty="0" err="1"/>
              <a:t>protokolima</a:t>
            </a:r>
            <a:r>
              <a:rPr lang="en-US" dirty="0"/>
              <a:t>. </a:t>
            </a:r>
            <a:endParaRPr lang="sr-Latn-RS" dirty="0" smtClean="0"/>
          </a:p>
          <a:p>
            <a:r>
              <a:rPr lang="en-US" dirty="0"/>
              <a:t> </a:t>
            </a:r>
            <a:r>
              <a:rPr lang="en-US" dirty="0" smtClean="0"/>
              <a:t>Od </a:t>
            </a:r>
            <a:r>
              <a:rPr lang="en-US" dirty="0"/>
              <a:t>2015. </a:t>
            </a:r>
            <a:r>
              <a:rPr lang="en-US" dirty="0" err="1"/>
              <a:t>godine</a:t>
            </a:r>
            <a:r>
              <a:rPr lang="en-US" dirty="0"/>
              <a:t>, 164 </a:t>
            </a:r>
            <a:r>
              <a:rPr lang="en-US" dirty="0" err="1"/>
              <a:t>države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potpisale</a:t>
            </a:r>
            <a:r>
              <a:rPr lang="en-US" dirty="0"/>
              <a:t> </a:t>
            </a:r>
            <a:r>
              <a:rPr lang="en-US" dirty="0" err="1"/>
              <a:t>ovu</a:t>
            </a:r>
            <a:r>
              <a:rPr lang="en-US" dirty="0"/>
              <a:t> </a:t>
            </a:r>
            <a:r>
              <a:rPr lang="en-US" dirty="0" err="1"/>
              <a:t>konvenciju</a:t>
            </a:r>
            <a:r>
              <a:rPr lang="en-US" dirty="0" smtClean="0"/>
              <a:t>.</a:t>
            </a:r>
            <a:endParaRPr lang="sr-Latn-RS" dirty="0" smtClean="0"/>
          </a:p>
          <a:p>
            <a:r>
              <a:rPr lang="en-US" dirty="0" err="1"/>
              <a:t>Pravo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obrazovanje</a:t>
            </a:r>
            <a:r>
              <a:rPr lang="en-US" dirty="0"/>
              <a:t> </a:t>
            </a:r>
            <a:r>
              <a:rPr lang="en-US" dirty="0" err="1"/>
              <a:t>takođe</a:t>
            </a:r>
            <a:r>
              <a:rPr lang="en-US" dirty="0"/>
              <a:t> </a:t>
            </a:r>
            <a:r>
              <a:rPr lang="en-US" dirty="0" err="1"/>
              <a:t>uključuje</a:t>
            </a:r>
            <a:r>
              <a:rPr lang="en-US" dirty="0"/>
              <a:t> </a:t>
            </a:r>
            <a:r>
              <a:rPr lang="en-US" b="1" dirty="0" err="1"/>
              <a:t>odgovornost</a:t>
            </a:r>
            <a:r>
              <a:rPr lang="en-US" b="1" dirty="0"/>
              <a:t> </a:t>
            </a:r>
            <a:r>
              <a:rPr lang="en-US" b="1" dirty="0" err="1"/>
              <a:t>za</a:t>
            </a:r>
            <a:r>
              <a:rPr lang="en-US" b="1" dirty="0"/>
              <a:t> </a:t>
            </a:r>
            <a:r>
              <a:rPr lang="en-US" b="1" dirty="0" err="1"/>
              <a:t>pružanje</a:t>
            </a:r>
            <a:r>
              <a:rPr lang="en-US" b="1" dirty="0"/>
              <a:t> </a:t>
            </a:r>
            <a:r>
              <a:rPr lang="en-US" b="1" dirty="0" err="1"/>
              <a:t>osnovnog</a:t>
            </a:r>
            <a:r>
              <a:rPr lang="en-US" b="1" dirty="0"/>
              <a:t> </a:t>
            </a:r>
            <a:r>
              <a:rPr lang="en-US" b="1" dirty="0" err="1"/>
              <a:t>obrazovanja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pojedince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završili</a:t>
            </a:r>
            <a:r>
              <a:rPr lang="en-US" dirty="0"/>
              <a:t> </a:t>
            </a:r>
            <a:r>
              <a:rPr lang="en-US" dirty="0" err="1"/>
              <a:t>osnovno</a:t>
            </a:r>
            <a:r>
              <a:rPr lang="en-US" dirty="0"/>
              <a:t> </a:t>
            </a:r>
            <a:r>
              <a:rPr lang="en-US" dirty="0" err="1"/>
              <a:t>obrazovanje</a:t>
            </a:r>
            <a:r>
              <a:rPr lang="en-US" dirty="0"/>
              <a:t>.</a:t>
            </a:r>
            <a:endParaRPr lang="sr-Latn-RS" dirty="0" smtClean="0"/>
          </a:p>
        </p:txBody>
      </p:sp>
    </p:spTree>
    <p:extLst>
      <p:ext uri="{BB962C8B-B14F-4D97-AF65-F5344CB8AC3E}">
        <p14:creationId xmlns:p14="http://schemas.microsoft.com/office/powerpoint/2010/main" xmlns="" val="3347619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533400"/>
            <a:ext cx="10590451" cy="5638800"/>
          </a:xfrm>
        </p:spPr>
        <p:txBody>
          <a:bodyPr>
            <a:normAutofit lnSpcReduction="10000"/>
          </a:bodyPr>
          <a:lstStyle/>
          <a:p>
            <a:r>
              <a:rPr lang="sr-Latn-RS" dirty="0" smtClean="0"/>
              <a:t>Pomenućemo prvo </a:t>
            </a:r>
            <a:r>
              <a:rPr lang="sr-Latn-RS" b="1" dirty="0" smtClean="0"/>
              <a:t>p</a:t>
            </a:r>
            <a:r>
              <a:rPr lang="en-US" b="1" dirty="0" err="1" smtClean="0"/>
              <a:t>redškolsko</a:t>
            </a:r>
            <a:r>
              <a:rPr lang="en-US" b="1" dirty="0" smtClean="0"/>
              <a:t> </a:t>
            </a:r>
            <a:r>
              <a:rPr lang="en-US" b="1" dirty="0" err="1"/>
              <a:t>obrazovanje</a:t>
            </a:r>
            <a:r>
              <a:rPr lang="en-US" b="1" dirty="0"/>
              <a:t> </a:t>
            </a:r>
            <a:r>
              <a:rPr lang="sr-Latn-RS" dirty="0" smtClean="0"/>
              <a:t>koje</a:t>
            </a:r>
            <a:r>
              <a:rPr lang="sr-Latn-RS" b="1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/>
              <a:t>poseban</a:t>
            </a:r>
            <a:r>
              <a:rPr lang="en-US" dirty="0"/>
              <a:t> </a:t>
            </a:r>
            <a:r>
              <a:rPr lang="en-US" dirty="0" err="1"/>
              <a:t>značaj</a:t>
            </a:r>
            <a:r>
              <a:rPr lang="en-US" dirty="0"/>
              <a:t> u </a:t>
            </a:r>
            <a:r>
              <a:rPr lang="en-US" dirty="0" err="1"/>
              <a:t>životu</a:t>
            </a:r>
            <a:r>
              <a:rPr lang="en-US" dirty="0"/>
              <a:t> </a:t>
            </a:r>
            <a:r>
              <a:rPr lang="en-US" dirty="0" err="1"/>
              <a:t>svakog</a:t>
            </a:r>
            <a:r>
              <a:rPr lang="en-US" dirty="0"/>
              <a:t> </a:t>
            </a:r>
            <a:r>
              <a:rPr lang="en-US" dirty="0" err="1" smtClean="0"/>
              <a:t>deteta</a:t>
            </a:r>
            <a:r>
              <a:rPr lang="en-US" dirty="0"/>
              <a:t>, ono </a:t>
            </a:r>
            <a:r>
              <a:rPr lang="en-US" dirty="0" err="1"/>
              <a:t>podstiče</a:t>
            </a:r>
            <a:r>
              <a:rPr lang="en-US" dirty="0"/>
              <a:t> </a:t>
            </a:r>
            <a:r>
              <a:rPr lang="en-US" dirty="0" err="1"/>
              <a:t>socijalizaciju-interakciju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vršnjacima</a:t>
            </a:r>
            <a:r>
              <a:rPr lang="en-US" dirty="0"/>
              <a:t>, </a:t>
            </a:r>
            <a:r>
              <a:rPr lang="en-US" dirty="0" err="1"/>
              <a:t>emocionalni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kognitivni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djeteta</a:t>
            </a:r>
            <a:r>
              <a:rPr lang="en-US" dirty="0"/>
              <a:t>, </a:t>
            </a:r>
            <a:r>
              <a:rPr lang="en-US" dirty="0" err="1"/>
              <a:t>razvijanje</a:t>
            </a:r>
            <a:r>
              <a:rPr lang="en-US" dirty="0"/>
              <a:t> </a:t>
            </a:r>
            <a:r>
              <a:rPr lang="en-US" dirty="0" err="1"/>
              <a:t>odgovornosti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osjećaja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potrebe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. </a:t>
            </a:r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pPr marL="0" indent="0">
              <a:buNone/>
            </a:pPr>
            <a:endParaRPr lang="sr-Latn-RS" dirty="0"/>
          </a:p>
          <a:p>
            <a:r>
              <a:rPr lang="en-US" dirty="0" smtClean="0"/>
              <a:t>U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predškolskih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 smtClean="0"/>
              <a:t>deca</a:t>
            </a:r>
            <a:r>
              <a:rPr lang="en-US" dirty="0" smtClean="0"/>
              <a:t> </a:t>
            </a:r>
            <a:r>
              <a:rPr lang="en-US" dirty="0" err="1"/>
              <a:t>stiču</a:t>
            </a:r>
            <a:r>
              <a:rPr lang="en-US" dirty="0"/>
              <a:t>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spoznaje</a:t>
            </a:r>
            <a:r>
              <a:rPr lang="en-US" dirty="0"/>
              <a:t> o </a:t>
            </a:r>
            <a:r>
              <a:rPr lang="en-US" dirty="0" err="1"/>
              <a:t>okolini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svetu</a:t>
            </a:r>
            <a:r>
              <a:rPr lang="en-US" dirty="0" smtClean="0"/>
              <a:t> </a:t>
            </a:r>
            <a:r>
              <a:rPr lang="en-US" dirty="0" err="1"/>
              <a:t>oko</a:t>
            </a:r>
            <a:r>
              <a:rPr lang="en-US" dirty="0"/>
              <a:t> </a:t>
            </a:r>
            <a:r>
              <a:rPr lang="en-US" dirty="0" err="1"/>
              <a:t>sebe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igru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učenje</a:t>
            </a:r>
            <a:r>
              <a:rPr lang="en-US" dirty="0"/>
              <a:t>,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dopuna</a:t>
            </a:r>
            <a:r>
              <a:rPr lang="en-US" dirty="0"/>
              <a:t> </a:t>
            </a:r>
            <a:r>
              <a:rPr lang="en-US" dirty="0" err="1"/>
              <a:t>procesu</a:t>
            </a:r>
            <a:r>
              <a:rPr lang="en-US" dirty="0"/>
              <a:t> </a:t>
            </a:r>
            <a:r>
              <a:rPr lang="en-US" dirty="0" err="1"/>
              <a:t>vaspitanja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naj</a:t>
            </a:r>
            <a:r>
              <a:rPr lang="sr-Latn-RS" dirty="0" smtClean="0"/>
              <a:t>l</a:t>
            </a:r>
            <a:r>
              <a:rPr lang="en-US" dirty="0" err="1" smtClean="0"/>
              <a:t>epši</a:t>
            </a:r>
            <a:r>
              <a:rPr lang="en-US" dirty="0" smtClean="0"/>
              <a:t> </a:t>
            </a:r>
            <a:r>
              <a:rPr lang="en-US" dirty="0" err="1"/>
              <a:t>način</a:t>
            </a:r>
            <a:r>
              <a:rPr lang="en-US" dirty="0"/>
              <a:t> da </a:t>
            </a:r>
            <a:r>
              <a:rPr lang="en-US" dirty="0" err="1"/>
              <a:t>otpočne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obrazovanja</a:t>
            </a:r>
            <a:r>
              <a:rPr lang="en-US" dirty="0"/>
              <a:t> </a:t>
            </a:r>
            <a:r>
              <a:rPr lang="en-US" dirty="0" err="1"/>
              <a:t>djeteta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2212" y="2040531"/>
            <a:ext cx="3581400" cy="262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1577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Pravna priroda prava na obrazovanje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0412" y="1701800"/>
            <a:ext cx="5334001" cy="4470400"/>
          </a:xfrm>
        </p:spPr>
        <p:txBody>
          <a:bodyPr/>
          <a:lstStyle/>
          <a:p>
            <a:r>
              <a:rPr lang="en-US" dirty="0" err="1"/>
              <a:t>Prava</a:t>
            </a:r>
            <a:r>
              <a:rPr lang="en-US" dirty="0"/>
              <a:t> </a:t>
            </a:r>
            <a:r>
              <a:rPr lang="en-US" dirty="0" err="1"/>
              <a:t>garantovana</a:t>
            </a:r>
            <a:r>
              <a:rPr lang="en-US" dirty="0"/>
              <a:t> </a:t>
            </a:r>
            <a:r>
              <a:rPr lang="en-US" dirty="0" err="1"/>
              <a:t>ovim</a:t>
            </a:r>
            <a:r>
              <a:rPr lang="en-US" dirty="0"/>
              <a:t> </a:t>
            </a:r>
            <a:r>
              <a:rPr lang="en-US" dirty="0" err="1"/>
              <a:t>članom</a:t>
            </a:r>
            <a:r>
              <a:rPr lang="en-US" dirty="0"/>
              <a:t> </a:t>
            </a:r>
            <a:r>
              <a:rPr lang="en-US" dirty="0" err="1"/>
              <a:t>odnose</a:t>
            </a:r>
            <a:r>
              <a:rPr lang="en-US" dirty="0"/>
              <a:t> se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državne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privatne</a:t>
            </a:r>
            <a:r>
              <a:rPr lang="en-US" dirty="0"/>
              <a:t> </a:t>
            </a:r>
            <a:r>
              <a:rPr lang="en-US" dirty="0" err="1"/>
              <a:t>institucije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učenike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studente</a:t>
            </a:r>
            <a:r>
              <a:rPr lang="en-US" dirty="0"/>
              <a:t> u </a:t>
            </a:r>
            <a:r>
              <a:rPr lang="en-US" b="1" dirty="0" err="1"/>
              <a:t>državnim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privatnim</a:t>
            </a:r>
            <a:r>
              <a:rPr lang="en-US" b="1" dirty="0"/>
              <a:t> </a:t>
            </a:r>
            <a:r>
              <a:rPr lang="en-US" dirty="0" err="1"/>
              <a:t>školama</a:t>
            </a:r>
            <a:r>
              <a:rPr lang="en-US" dirty="0"/>
              <a:t>.</a:t>
            </a:r>
            <a:endParaRPr lang="sr-Latn-RS" dirty="0" smtClean="0"/>
          </a:p>
          <a:p>
            <a:r>
              <a:rPr lang="en-US" dirty="0" err="1" smtClean="0"/>
              <a:t>Država</a:t>
            </a:r>
            <a:r>
              <a:rPr lang="en-US" dirty="0"/>
              <a:t>, </a:t>
            </a:r>
            <a:r>
              <a:rPr lang="en-US" dirty="0" err="1"/>
              <a:t>takođe</a:t>
            </a:r>
            <a:r>
              <a:rPr lang="en-US" dirty="0"/>
              <a:t>, </a:t>
            </a:r>
            <a:r>
              <a:rPr lang="en-US" dirty="0" err="1"/>
              <a:t>zadržava</a:t>
            </a:r>
            <a:r>
              <a:rPr lang="en-US" dirty="0"/>
              <a:t> </a:t>
            </a:r>
            <a:r>
              <a:rPr lang="en-US" dirty="0" err="1"/>
              <a:t>pravo</a:t>
            </a:r>
            <a:r>
              <a:rPr lang="en-US" dirty="0"/>
              <a:t> da </a:t>
            </a:r>
            <a:r>
              <a:rPr lang="en-US" dirty="0" err="1"/>
              <a:t>određuje</a:t>
            </a:r>
            <a:r>
              <a:rPr lang="en-US" dirty="0"/>
              <a:t> </a:t>
            </a:r>
            <a:r>
              <a:rPr lang="en-US" b="1" dirty="0" err="1"/>
              <a:t>sadržaj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cilj</a:t>
            </a:r>
            <a:r>
              <a:rPr lang="en-US" b="1" dirty="0"/>
              <a:t> </a:t>
            </a:r>
            <a:r>
              <a:rPr lang="en-US" b="1" dirty="0" err="1"/>
              <a:t>obrazovanja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nastave</a:t>
            </a:r>
            <a:r>
              <a:rPr lang="en-US" b="1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planiranje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donošenje</a:t>
            </a:r>
            <a:r>
              <a:rPr lang="en-US" dirty="0"/>
              <a:t> </a:t>
            </a:r>
            <a:r>
              <a:rPr lang="en-US" dirty="0" err="1"/>
              <a:t>nastavnih</a:t>
            </a:r>
            <a:r>
              <a:rPr lang="en-US" dirty="0"/>
              <a:t> </a:t>
            </a:r>
            <a:r>
              <a:rPr lang="en-US" dirty="0" err="1"/>
              <a:t>planova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programa</a:t>
            </a:r>
            <a:r>
              <a:rPr lang="en-US" dirty="0"/>
              <a:t>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Evropski sud je prihvatio da se pravo na obrazovanje odnosi na sva tri nivoa obrazovanja – </a:t>
            </a:r>
            <a:r>
              <a:rPr lang="pt-BR" b="1" dirty="0" smtClean="0"/>
              <a:t>osnovno</a:t>
            </a:r>
            <a:r>
              <a:rPr lang="pt-BR" b="1" dirty="0"/>
              <a:t>, srednje i </a:t>
            </a:r>
            <a:r>
              <a:rPr lang="pt-BR" b="1" dirty="0" smtClean="0"/>
              <a:t>visoko</a:t>
            </a:r>
            <a:r>
              <a:rPr lang="sr-Latn-RS" b="1" dirty="0" smtClean="0"/>
              <a:t>.</a:t>
            </a:r>
          </a:p>
          <a:p>
            <a:r>
              <a:rPr lang="sr-Latn-RS" dirty="0" smtClean="0"/>
              <a:t>Ipak, obavezno je samo osnovno obrazovanje, dok su srednje i visoko stvar ličnog izbora i moraju biti jednako dostupna svima.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6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Pravo roditelja u vezi sa obrazovanjem njihove dece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half" idx="1"/>
          </p:nvPr>
        </p:nvSpPr>
        <p:spPr>
          <a:xfrm>
            <a:off x="1117600" y="1701800"/>
            <a:ext cx="10082213" cy="4470400"/>
          </a:xfrm>
        </p:spPr>
        <p:txBody>
          <a:bodyPr/>
          <a:lstStyle/>
          <a:p>
            <a:r>
              <a:rPr lang="sr-Latn-RS" dirty="0"/>
              <a:t>R</a:t>
            </a:r>
            <a:r>
              <a:rPr lang="en-US" dirty="0" err="1" smtClean="0"/>
              <a:t>oditelji</a:t>
            </a:r>
            <a:r>
              <a:rPr lang="en-US" dirty="0" smtClean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izvesna</a:t>
            </a:r>
            <a:r>
              <a:rPr lang="en-US" dirty="0"/>
              <a:t> </a:t>
            </a:r>
            <a:r>
              <a:rPr lang="en-US" dirty="0" err="1"/>
              <a:t>prava</a:t>
            </a:r>
            <a:r>
              <a:rPr lang="en-US" dirty="0"/>
              <a:t> u </a:t>
            </a:r>
            <a:r>
              <a:rPr lang="en-US" dirty="0" err="1"/>
              <a:t>vezi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obrazovanjem</a:t>
            </a:r>
            <a:r>
              <a:rPr lang="en-US" dirty="0"/>
              <a:t> </a:t>
            </a:r>
            <a:r>
              <a:rPr lang="en-US" dirty="0" err="1"/>
              <a:t>njihove</a:t>
            </a:r>
            <a:r>
              <a:rPr lang="en-US" dirty="0"/>
              <a:t> </a:t>
            </a:r>
            <a:r>
              <a:rPr lang="en-US" dirty="0" err="1" smtClean="0"/>
              <a:t>dece</a:t>
            </a:r>
            <a:r>
              <a:rPr lang="sr-Latn-RS" dirty="0"/>
              <a:t> </a:t>
            </a:r>
            <a:r>
              <a:rPr lang="sr-Latn-RS" dirty="0" smtClean="0"/>
              <a:t>- </a:t>
            </a:r>
            <a:r>
              <a:rPr lang="en-US" dirty="0" smtClean="0"/>
              <a:t>„</a:t>
            </a:r>
            <a:r>
              <a:rPr lang="en-US" dirty="0" err="1" smtClean="0"/>
              <a:t>pravo</a:t>
            </a:r>
            <a:r>
              <a:rPr lang="en-US" dirty="0" smtClean="0"/>
              <a:t> </a:t>
            </a:r>
            <a:r>
              <a:rPr lang="en-US" dirty="0" err="1"/>
              <a:t>roditelja</a:t>
            </a:r>
            <a:r>
              <a:rPr lang="en-US" dirty="0"/>
              <a:t> da </a:t>
            </a:r>
            <a:r>
              <a:rPr lang="en-US" dirty="0" err="1"/>
              <a:t>obezbede</a:t>
            </a:r>
            <a:r>
              <a:rPr lang="en-US" dirty="0"/>
              <a:t> </a:t>
            </a:r>
            <a:r>
              <a:rPr lang="en-US" dirty="0" err="1"/>
              <a:t>obrazovanje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nastavu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je u </a:t>
            </a:r>
            <a:r>
              <a:rPr lang="en-US" dirty="0" err="1"/>
              <a:t>skladu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njihovim</a:t>
            </a:r>
            <a:r>
              <a:rPr lang="en-US" dirty="0"/>
              <a:t> </a:t>
            </a:r>
            <a:r>
              <a:rPr lang="en-US" dirty="0" err="1"/>
              <a:t>verskim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filozofskim</a:t>
            </a:r>
            <a:r>
              <a:rPr lang="en-US" dirty="0"/>
              <a:t> </a:t>
            </a:r>
            <a:r>
              <a:rPr lang="en-US" dirty="0" err="1"/>
              <a:t>uverenjima</a:t>
            </a:r>
            <a:r>
              <a:rPr lang="en-US" dirty="0" smtClean="0"/>
              <a:t>”</a:t>
            </a:r>
            <a:r>
              <a:rPr lang="sr-Latn-RS" dirty="0" smtClean="0"/>
              <a:t>. </a:t>
            </a:r>
          </a:p>
          <a:p>
            <a:r>
              <a:rPr lang="sr-Latn-RS" dirty="0" smtClean="0"/>
              <a:t>Važno </a:t>
            </a:r>
            <a:r>
              <a:rPr lang="en-US" dirty="0" smtClean="0"/>
              <a:t>je </a:t>
            </a:r>
            <a:r>
              <a:rPr lang="en-US" dirty="0" err="1"/>
              <a:t>razumeti</a:t>
            </a:r>
            <a:r>
              <a:rPr lang="en-US" dirty="0"/>
              <a:t> da </a:t>
            </a:r>
            <a:r>
              <a:rPr lang="en-US" dirty="0" err="1"/>
              <a:t>član</a:t>
            </a:r>
            <a:r>
              <a:rPr lang="en-US" dirty="0"/>
              <a:t> 2. </a:t>
            </a:r>
            <a:r>
              <a:rPr lang="en-US" dirty="0" err="1"/>
              <a:t>Prvog</a:t>
            </a:r>
            <a:r>
              <a:rPr lang="en-US" dirty="0"/>
              <a:t> </a:t>
            </a:r>
            <a:r>
              <a:rPr lang="en-US" dirty="0" err="1" smtClean="0"/>
              <a:t>protokola</a:t>
            </a:r>
            <a:r>
              <a:rPr lang="sr-Latn-RS" dirty="0" smtClean="0"/>
              <a:t> Evropske konvencije</a:t>
            </a:r>
            <a:r>
              <a:rPr lang="en-US" dirty="0" smtClean="0"/>
              <a:t> </a:t>
            </a:r>
            <a:r>
              <a:rPr lang="en-US" dirty="0"/>
              <a:t>ne </a:t>
            </a:r>
            <a:r>
              <a:rPr lang="en-US" dirty="0" err="1"/>
              <a:t>pruža</a:t>
            </a:r>
            <a:r>
              <a:rPr lang="en-US" dirty="0"/>
              <a:t> </a:t>
            </a:r>
            <a:r>
              <a:rPr lang="en-US" dirty="0" err="1"/>
              <a:t>apsolutnu</a:t>
            </a:r>
            <a:r>
              <a:rPr lang="en-US" dirty="0"/>
              <a:t> </a:t>
            </a:r>
            <a:r>
              <a:rPr lang="en-US" dirty="0" err="1"/>
              <a:t>garanciju</a:t>
            </a:r>
            <a:r>
              <a:rPr lang="en-US" dirty="0"/>
              <a:t> da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deca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obrazovana</a:t>
            </a:r>
            <a:r>
              <a:rPr lang="en-US" dirty="0"/>
              <a:t> u </a:t>
            </a:r>
            <a:r>
              <a:rPr lang="en-US" dirty="0" err="1"/>
              <a:t>skladu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uverenjima</a:t>
            </a:r>
            <a:r>
              <a:rPr lang="en-US" dirty="0"/>
              <a:t> </a:t>
            </a:r>
            <a:r>
              <a:rPr lang="en-US" dirty="0" err="1"/>
              <a:t>njihovih</a:t>
            </a:r>
            <a:r>
              <a:rPr lang="en-US" dirty="0"/>
              <a:t> </a:t>
            </a:r>
            <a:r>
              <a:rPr lang="en-US" dirty="0" err="1"/>
              <a:t>roditelja</a:t>
            </a:r>
            <a:r>
              <a:rPr lang="en-US" dirty="0"/>
              <a:t>. </a:t>
            </a:r>
          </a:p>
        </p:txBody>
      </p:sp>
      <p:pic>
        <p:nvPicPr>
          <p:cNvPr id="2050" name="Picture 2" descr="Osnovna škola Dubovac Karlovac - Kutak za roditel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7906" y="4343400"/>
            <a:ext cx="5181600" cy="230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03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986448960"/>
              </p:ext>
            </p:extLst>
          </p:nvPr>
        </p:nvGraphicFramePr>
        <p:xfrm>
          <a:off x="1065212" y="914400"/>
          <a:ext cx="10082212" cy="57912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041106">
                  <a:extLst>
                    <a:ext uri="{9D8B030D-6E8A-4147-A177-3AD203B41FA5}">
                      <a16:colId xmlns:a16="http://schemas.microsoft.com/office/drawing/2014/main" xmlns="" val="1313374123"/>
                    </a:ext>
                  </a:extLst>
                </a:gridCol>
                <a:gridCol w="5041106">
                  <a:extLst>
                    <a:ext uri="{9D8B030D-6E8A-4147-A177-3AD203B41FA5}">
                      <a16:colId xmlns:a16="http://schemas.microsoft.com/office/drawing/2014/main" xmlns="" val="2821138997"/>
                    </a:ext>
                  </a:extLst>
                </a:gridCol>
              </a:tblGrid>
              <a:tr h="3261135">
                <a:tc>
                  <a:txBody>
                    <a:bodyPr/>
                    <a:lstStyle/>
                    <a:p>
                      <a:r>
                        <a:rPr lang="en-US" dirty="0" smtClean="0"/>
                        <a:t>U </a:t>
                      </a:r>
                      <a:r>
                        <a:rPr lang="en-US" dirty="0" err="1" smtClean="0"/>
                        <a:t>jednom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predmetu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protiv</a:t>
                      </a:r>
                      <a:r>
                        <a:rPr lang="en-US" dirty="0" smtClean="0"/>
                        <a:t> Danske, </a:t>
                      </a:r>
                      <a:r>
                        <a:rPr lang="en-US" dirty="0" err="1" smtClean="0"/>
                        <a:t>roditelji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dece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koja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išla</a:t>
                      </a:r>
                      <a:r>
                        <a:rPr lang="en-US" dirty="0" smtClean="0"/>
                        <a:t> u </a:t>
                      </a:r>
                      <a:r>
                        <a:rPr lang="en-US" dirty="0" err="1" smtClean="0"/>
                        <a:t>osnovnu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državnu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školu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protivila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su</a:t>
                      </a:r>
                      <a:r>
                        <a:rPr lang="en-US" dirty="0" smtClean="0"/>
                        <a:t> se </a:t>
                      </a:r>
                      <a:r>
                        <a:rPr lang="en-US" dirty="0" err="1" smtClean="0"/>
                        <a:t>obaveznoj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nastavi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iz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seksualnog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vaspitanja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koja</a:t>
                      </a:r>
                      <a:r>
                        <a:rPr lang="en-US" dirty="0" smtClean="0"/>
                        <a:t> je </a:t>
                      </a:r>
                      <a:r>
                        <a:rPr lang="en-US" dirty="0" err="1" smtClean="0"/>
                        <a:t>bila</a:t>
                      </a:r>
                      <a:r>
                        <a:rPr lang="en-US" dirty="0" smtClean="0"/>
                        <a:t> u </a:t>
                      </a:r>
                      <a:r>
                        <a:rPr lang="en-US" dirty="0" err="1" smtClean="0"/>
                        <a:t>suprotnosti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njihovim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moralnim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hrišćanskim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uverenjima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U 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ovom</a:t>
                      </a:r>
                      <a:r>
                        <a:rPr lang="en-US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predmetu</a:t>
                      </a:r>
                      <a:r>
                        <a:rPr lang="en-US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Evropski</a:t>
                      </a:r>
                      <a:r>
                        <a:rPr lang="en-US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sud</a:t>
                      </a:r>
                      <a:r>
                        <a:rPr lang="en-US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nije</a:t>
                      </a:r>
                      <a:r>
                        <a:rPr lang="en-US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pronašao</a:t>
                      </a:r>
                      <a:r>
                        <a:rPr lang="en-US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kršenje</a:t>
                      </a:r>
                      <a:r>
                        <a:rPr lang="sr-Latn-RS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sr-Latn-RS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ali je</a:t>
                      </a:r>
                      <a:r>
                        <a:rPr lang="en-US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naglasio</a:t>
                      </a:r>
                      <a:r>
                        <a:rPr lang="en-US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da 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država</a:t>
                      </a:r>
                      <a:r>
                        <a:rPr lang="en-US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mora 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voditi</a:t>
                      </a:r>
                      <a:r>
                        <a:rPr lang="en-US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računa</a:t>
                      </a:r>
                      <a:r>
                        <a:rPr lang="en-US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da se 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gradivo</a:t>
                      </a:r>
                      <a:r>
                        <a:rPr lang="en-US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prenosi</a:t>
                      </a:r>
                      <a:r>
                        <a:rPr lang="en-US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slušaocima</a:t>
                      </a:r>
                      <a:r>
                        <a:rPr lang="en-US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na</a:t>
                      </a:r>
                      <a:r>
                        <a:rPr lang="en-US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objektivan</a:t>
                      </a:r>
                      <a:r>
                        <a:rPr lang="en-US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kritički</a:t>
                      </a:r>
                      <a:r>
                        <a:rPr lang="en-US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i</a:t>
                      </a:r>
                      <a:r>
                        <a:rPr lang="en-US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pluralistički</a:t>
                      </a:r>
                      <a:r>
                        <a:rPr lang="en-US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način</a:t>
                      </a:r>
                      <a:r>
                        <a:rPr lang="en-US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0568763"/>
                  </a:ext>
                </a:extLst>
              </a:tr>
              <a:tr h="253006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 </a:t>
                      </a:r>
                      <a:r>
                        <a:rPr lang="sr-Latn-RS" sz="2000" dirty="0" smtClean="0"/>
                        <a:t>Norveškoj,</a:t>
                      </a:r>
                      <a:r>
                        <a:rPr lang="sr-Latn-RS" sz="2000" baseline="0" dirty="0" smtClean="0"/>
                        <a:t> </a:t>
                      </a:r>
                      <a:r>
                        <a:rPr lang="sr-Latn-RS" sz="2000" dirty="0" smtClean="0"/>
                        <a:t>roditelji</a:t>
                      </a:r>
                      <a:r>
                        <a:rPr lang="sr-Latn-RS" sz="2000" baseline="0" dirty="0" smtClean="0"/>
                        <a:t> su smatrali da su dva predmeta- </a:t>
                      </a:r>
                      <a:r>
                        <a:rPr lang="en-US" sz="2000" dirty="0" err="1" smtClean="0"/>
                        <a:t>Hrišćanstvo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Filozofija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života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zamenjena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jednim</a:t>
                      </a:r>
                      <a:r>
                        <a:rPr lang="en-US" sz="2000" dirty="0" smtClean="0"/>
                        <a:t> – </a:t>
                      </a:r>
                      <a:r>
                        <a:rPr lang="en-US" sz="2000" dirty="0" err="1" smtClean="0"/>
                        <a:t>Hrišćanstvo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religija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filozofija</a:t>
                      </a:r>
                      <a:r>
                        <a:rPr lang="en-US" sz="2000" dirty="0" smtClean="0"/>
                        <a:t>, a </a:t>
                      </a:r>
                      <a:r>
                        <a:rPr lang="en-US" sz="2000" dirty="0" err="1" smtClean="0"/>
                        <a:t>oni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nisu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uspeli</a:t>
                      </a:r>
                      <a:r>
                        <a:rPr lang="en-US" sz="2000" dirty="0" smtClean="0"/>
                        <a:t> da </a:t>
                      </a:r>
                      <a:r>
                        <a:rPr lang="en-US" sz="2000" dirty="0" err="1" smtClean="0"/>
                        <a:t>oslobode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svoju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decu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pohađanja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nastave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što</a:t>
                      </a:r>
                      <a:r>
                        <a:rPr lang="en-US" sz="2000" dirty="0" smtClean="0"/>
                        <a:t> je </a:t>
                      </a:r>
                      <a:r>
                        <a:rPr lang="en-US" sz="2000" dirty="0" err="1" smtClean="0"/>
                        <a:t>suprotno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njihovim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religijskim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filozofskim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uverenjima</a:t>
                      </a:r>
                      <a:r>
                        <a:rPr lang="en-US" sz="2000" dirty="0" smtClean="0"/>
                        <a:t>.</a:t>
                      </a:r>
                      <a:endParaRPr lang="en-US" sz="2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Evropski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sud</a:t>
                      </a:r>
                      <a:r>
                        <a:rPr lang="en-US" sz="2000" dirty="0" smtClean="0"/>
                        <a:t> je </a:t>
                      </a:r>
                      <a:r>
                        <a:rPr lang="sr-Latn-RS" sz="2000" dirty="0" smtClean="0"/>
                        <a:t>ustanovio povredu člana 2. prvog</a:t>
                      </a:r>
                      <a:r>
                        <a:rPr lang="sr-Latn-RS" sz="2000" baseline="0" dirty="0" smtClean="0"/>
                        <a:t> protokola. </a:t>
                      </a:r>
                      <a:r>
                        <a:rPr lang="it-IT" sz="2000" dirty="0" smtClean="0"/>
                        <a:t>Sud je posebno naglasio da ne</a:t>
                      </a:r>
                      <a:r>
                        <a:rPr lang="sr-Latn-RS" sz="2000" dirty="0" smtClean="0"/>
                        <a:t> </a:t>
                      </a:r>
                      <a:r>
                        <a:rPr lang="en-US" sz="2000" dirty="0" smtClean="0"/>
                        <a:t>bi </a:t>
                      </a:r>
                      <a:r>
                        <a:rPr lang="en-US" sz="2000" dirty="0" err="1" smtClean="0"/>
                        <a:t>bilo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kršenja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kada</a:t>
                      </a:r>
                      <a:r>
                        <a:rPr lang="en-US" sz="2000" dirty="0" smtClean="0"/>
                        <a:t> bi se u </a:t>
                      </a:r>
                      <a:r>
                        <a:rPr lang="en-US" sz="2000" dirty="0" err="1" smtClean="0"/>
                        <a:t>okviru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ovog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predmeta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izučavale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zajedno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ostale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religije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filozofije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što</a:t>
                      </a:r>
                      <a:r>
                        <a:rPr lang="en-US" sz="2000" dirty="0" smtClean="0"/>
                        <a:t> bi </a:t>
                      </a:r>
                      <a:r>
                        <a:rPr lang="en-US" sz="2000" dirty="0" err="1" smtClean="0"/>
                        <a:t>omogućilo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postojanje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otvorene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inkluzivne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sredine</a:t>
                      </a:r>
                      <a:r>
                        <a:rPr lang="en-US" sz="2000" dirty="0" smtClean="0"/>
                        <a:t>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9845812"/>
                  </a:ext>
                </a:extLst>
              </a:tr>
            </a:tbl>
          </a:graphicData>
        </a:graphic>
      </p:graphicFrame>
      <p:cxnSp>
        <p:nvCxnSpPr>
          <p:cNvPr id="12" name="Curved Connector 11"/>
          <p:cNvCxnSpPr/>
          <p:nvPr/>
        </p:nvCxnSpPr>
        <p:spPr>
          <a:xfrm>
            <a:off x="5561012" y="1676400"/>
            <a:ext cx="685800" cy="3048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flipV="1">
            <a:off x="5332412" y="5486400"/>
            <a:ext cx="11430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54776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1752600"/>
            <a:ext cx="7008574" cy="1930400"/>
          </a:xfrm>
        </p:spPr>
        <p:txBody>
          <a:bodyPr>
            <a:normAutofit fontScale="90000"/>
          </a:bodyPr>
          <a:lstStyle/>
          <a:p>
            <a:r>
              <a:rPr lang="sr-Latn-RS" dirty="0"/>
              <a:t>Pravo na obrazovanje u Republici Srbiji</a:t>
            </a:r>
          </a:p>
        </p:txBody>
      </p:sp>
    </p:spTree>
    <p:extLst>
      <p:ext uri="{BB962C8B-B14F-4D97-AF65-F5344CB8AC3E}">
        <p14:creationId xmlns:p14="http://schemas.microsoft.com/office/powerpoint/2010/main" xmlns="" val="1997697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117308" y="304800"/>
            <a:ext cx="9625303" cy="838200"/>
          </a:xfrm>
        </p:spPr>
        <p:txBody>
          <a:bodyPr/>
          <a:lstStyle/>
          <a:p>
            <a:pPr algn="ctr"/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obrazovanja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vaspitanja</a:t>
            </a:r>
            <a:r>
              <a:rPr lang="en-US" dirty="0"/>
              <a:t> mora da </a:t>
            </a:r>
            <a:r>
              <a:rPr lang="en-US" dirty="0" err="1"/>
              <a:t>obezbedi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svu</a:t>
            </a:r>
            <a:r>
              <a:rPr lang="en-US" dirty="0"/>
              <a:t> </a:t>
            </a:r>
            <a:r>
              <a:rPr lang="en-US" dirty="0" err="1"/>
              <a:t>decu</a:t>
            </a:r>
            <a:r>
              <a:rPr lang="en-US" dirty="0"/>
              <a:t>, </a:t>
            </a:r>
            <a:r>
              <a:rPr lang="en-US" dirty="0" err="1"/>
              <a:t>učenike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odrasle</a:t>
            </a:r>
            <a:r>
              <a:rPr lang="en-US" dirty="0"/>
              <a:t>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17309" y="1524000"/>
            <a:ext cx="4977104" cy="4648200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en-US" dirty="0" err="1" smtClean="0"/>
              <a:t>jednako</a:t>
            </a:r>
            <a:r>
              <a:rPr lang="en-US" dirty="0" smtClean="0"/>
              <a:t> </a:t>
            </a:r>
            <a:r>
              <a:rPr lang="en-US" dirty="0" err="1"/>
              <a:t>pravo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dostupnost</a:t>
            </a:r>
            <a:r>
              <a:rPr lang="en-US" dirty="0"/>
              <a:t> </a:t>
            </a:r>
            <a:r>
              <a:rPr lang="en-US" dirty="0" err="1"/>
              <a:t>obrazovanja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vaspitanja</a:t>
            </a:r>
            <a:r>
              <a:rPr lang="en-US" dirty="0"/>
              <a:t> bez </a:t>
            </a:r>
            <a:r>
              <a:rPr lang="en-US" dirty="0" err="1" smtClean="0"/>
              <a:t>diskriminacije</a:t>
            </a:r>
            <a:endParaRPr lang="sr-Latn-RS" dirty="0" smtClean="0"/>
          </a:p>
          <a:p>
            <a:pPr marL="457200" indent="-457200">
              <a:buAutoNum type="arabicParenR"/>
            </a:pPr>
            <a:r>
              <a:rPr lang="en-US" dirty="0" smtClean="0"/>
              <a:t> </a:t>
            </a:r>
            <a:r>
              <a:rPr lang="en-US" dirty="0" err="1"/>
              <a:t>kvalitetno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uravnoteženo</a:t>
            </a:r>
            <a:r>
              <a:rPr lang="en-US" dirty="0"/>
              <a:t> </a:t>
            </a:r>
            <a:r>
              <a:rPr lang="en-US" dirty="0" err="1"/>
              <a:t>obrazovanje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vaspitanje</a:t>
            </a:r>
            <a:endParaRPr lang="sr-Latn-RS" dirty="0" smtClean="0"/>
          </a:p>
          <a:p>
            <a:pPr marL="457200" indent="-457200">
              <a:buAutoNum type="arabicParenR"/>
            </a:pPr>
            <a:r>
              <a:rPr lang="en-US" dirty="0" err="1" smtClean="0"/>
              <a:t>obrazovanje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vaspitanje</a:t>
            </a:r>
            <a:r>
              <a:rPr lang="en-US" dirty="0"/>
              <a:t> u </a:t>
            </a:r>
            <a:r>
              <a:rPr lang="en-US" dirty="0" err="1"/>
              <a:t>demokratski</a:t>
            </a:r>
            <a:r>
              <a:rPr lang="en-US" dirty="0"/>
              <a:t> </a:t>
            </a:r>
            <a:r>
              <a:rPr lang="en-US" dirty="0" err="1"/>
              <a:t>uređenoj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socijalno</a:t>
            </a:r>
            <a:r>
              <a:rPr lang="en-US" dirty="0"/>
              <a:t> </a:t>
            </a:r>
            <a:r>
              <a:rPr lang="en-US" dirty="0" err="1"/>
              <a:t>odgovornoj</a:t>
            </a:r>
            <a:r>
              <a:rPr lang="en-US" dirty="0"/>
              <a:t> </a:t>
            </a:r>
            <a:r>
              <a:rPr lang="en-US" dirty="0" err="1"/>
              <a:t>ustanovi</a:t>
            </a:r>
            <a:r>
              <a:rPr lang="en-US" dirty="0"/>
              <a:t> </a:t>
            </a:r>
            <a:endParaRPr lang="sr-Latn-RS" dirty="0"/>
          </a:p>
          <a:p>
            <a:pPr marL="457200" indent="-457200">
              <a:buAutoNum type="arabicParenR"/>
            </a:pPr>
            <a:r>
              <a:rPr lang="en-US" dirty="0" err="1" smtClean="0"/>
              <a:t>usmerenost</a:t>
            </a:r>
            <a:r>
              <a:rPr lang="en-US" dirty="0" smtClean="0"/>
              <a:t> </a:t>
            </a:r>
            <a:r>
              <a:rPr lang="en-US" dirty="0" err="1"/>
              <a:t>obrazovanja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vaspitanja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dete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učenika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raznovrsne</a:t>
            </a:r>
            <a:r>
              <a:rPr lang="en-US" dirty="0"/>
              <a:t> </a:t>
            </a:r>
            <a:r>
              <a:rPr lang="en-US" dirty="0" err="1"/>
              <a:t>oblike</a:t>
            </a:r>
            <a:r>
              <a:rPr lang="en-US" dirty="0"/>
              <a:t> </a:t>
            </a:r>
            <a:r>
              <a:rPr lang="en-US" dirty="0" err="1"/>
              <a:t>nastave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6297559" y="1524000"/>
            <a:ext cx="4977104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5) </a:t>
            </a:r>
            <a:r>
              <a:rPr lang="sr-Latn-RS" dirty="0" smtClean="0"/>
              <a:t> </a:t>
            </a:r>
            <a:r>
              <a:rPr lang="en-US" dirty="0" err="1" smtClean="0"/>
              <a:t>jednake</a:t>
            </a:r>
            <a:r>
              <a:rPr lang="en-US" dirty="0" smtClean="0"/>
              <a:t> </a:t>
            </a:r>
            <a:r>
              <a:rPr lang="en-US" dirty="0" err="1"/>
              <a:t>mogućnosti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obrazovanje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vaspitanje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svim</a:t>
            </a:r>
            <a:r>
              <a:rPr lang="en-US" dirty="0"/>
              <a:t> </a:t>
            </a:r>
            <a:r>
              <a:rPr lang="en-US" dirty="0" err="1"/>
              <a:t>nivoima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vrstama</a:t>
            </a:r>
            <a:r>
              <a:rPr lang="en-US" dirty="0"/>
              <a:t> </a:t>
            </a:r>
            <a:r>
              <a:rPr lang="en-US" dirty="0" err="1"/>
              <a:t>obrazovanja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vaspitanja</a:t>
            </a:r>
            <a:endParaRPr lang="sr-Latn-RS" dirty="0"/>
          </a:p>
          <a:p>
            <a:pPr marL="0" indent="0">
              <a:buNone/>
            </a:pPr>
            <a:r>
              <a:rPr lang="en-US" dirty="0"/>
              <a:t>6) </a:t>
            </a:r>
            <a:r>
              <a:rPr lang="en-US" dirty="0" err="1"/>
              <a:t>osposobljenost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rad </a:t>
            </a:r>
            <a:r>
              <a:rPr lang="en-US" dirty="0" err="1"/>
              <a:t>učenika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odraslih</a:t>
            </a:r>
            <a:r>
              <a:rPr lang="en-US" dirty="0"/>
              <a:t> </a:t>
            </a:r>
            <a:r>
              <a:rPr lang="en-US" dirty="0" err="1"/>
              <a:t>usklađenu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savremenim</a:t>
            </a:r>
            <a:r>
              <a:rPr lang="en-US" dirty="0"/>
              <a:t> </a:t>
            </a:r>
            <a:r>
              <a:rPr lang="en-US" dirty="0" err="1"/>
              <a:t>zahtevima</a:t>
            </a:r>
            <a:r>
              <a:rPr lang="en-US" dirty="0"/>
              <a:t> </a:t>
            </a:r>
            <a:r>
              <a:rPr lang="en-US" dirty="0" err="1"/>
              <a:t>profesije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se </a:t>
            </a:r>
            <a:r>
              <a:rPr lang="en-US" dirty="0" err="1" smtClean="0"/>
              <a:t>pripremaju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6948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2787940.potx" id="{9A4E33EC-D715-440E-9062-8AFA4CC9E341}" vid="{0DFBCB81-4ACA-49F1-BA1C-2B43B27F1FC4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107</TotalTime>
  <Words>895</Words>
  <Application>Microsoft Office PowerPoint</Application>
  <PresentationFormat>Custom</PresentationFormat>
  <Paragraphs>89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Books 16x9</vt:lpstr>
      <vt:lpstr>Pravo na obrazovanje</vt:lpstr>
      <vt:lpstr>Sadržaj:</vt:lpstr>
      <vt:lpstr>Uvod</vt:lpstr>
      <vt:lpstr>Slide 4</vt:lpstr>
      <vt:lpstr>Pravna priroda prava na obrazovanje</vt:lpstr>
      <vt:lpstr>Pravo roditelja u vezi sa obrazovanjem njihove dece</vt:lpstr>
      <vt:lpstr>Slide 7</vt:lpstr>
      <vt:lpstr>Pravo na obrazovanje u Republici Srbiji</vt:lpstr>
      <vt:lpstr>Slide 9</vt:lpstr>
      <vt:lpstr>Zakonom o osnovama sistema i obrazovanja u Republici Srbiji uredjuju se:</vt:lpstr>
      <vt:lpstr>Slide 11</vt:lpstr>
      <vt:lpstr>Slide 12</vt:lpstr>
      <vt:lpstr>Istraživanje takođe pruža sveobuhvatne podatke koji se tiču nivoa pismenosti i obrazovanosti romske dece u Srbiji kao i njihovo poređenje sa stanjem u opštoj populaciji u Srbiji. Najrelevantniji podaci su izneti u sledećoj tabeli: 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Pravo na obrazovanje</dc:title>
  <dc:creator>Windows User</dc:creator>
  <cp:lastModifiedBy>Biljana Đorđević</cp:lastModifiedBy>
  <cp:revision>14</cp:revision>
  <dcterms:created xsi:type="dcterms:W3CDTF">2020-04-28T16:58:20Z</dcterms:created>
  <dcterms:modified xsi:type="dcterms:W3CDTF">2020-04-29T10:20:08Z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