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61"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E9E92A-31AB-45B4-8040-8B1A5E9C2E8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4DB51-52C3-4B13-95E1-A6EE706365D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571AA1-EEF8-4B18-A493-1778D79A315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00D5F6-A4D4-4E62-AEC4-F6A45179728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446C60-254A-42CF-B07E-BA772794662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3B06FC-AAD7-448B-A87E-69521AB64BBE}"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F73683-3E8C-4FBD-811B-117C94174755}"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910BEE-B3C4-4D08-8FD4-E4C959EA8AE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291CAD-B4F0-4EF2-8DDD-D29C3B5C001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1CB242-4F37-4B42-B978-A7CAF7C9114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37759-E58B-49EB-9044-E92DB375FBA6}"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CDA7D8-8670-43B8-A11B-11F5FC9C08A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665DB7-FBA2-4CBA-BFFE-3A58DC04C4CC}"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2A5572-5BEE-425B-90BD-A24B1C0C45D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024C85-A8C0-44A5-881B-7A198F941C09}"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0CD964-12E7-45C8-BC11-055729901F7F}"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2DE0594-45B8-46C7-BCD6-E0DF57C505FB}"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A13C66-E1F3-4094-91F5-7F068692FD3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34D484-ED3A-45AB-80CE-F6EFEB016233}"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931639-533D-4EC5-A008-B87CE2B4FE49}"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C2A129-DA59-40C1-8E5B-97746A3178A3}"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1B119F-F5AD-4DA2-8059-356C83D94EEE}"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558893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8073960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32951170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38080871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2669466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47990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4614226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14930330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26755973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1902503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5E93F-6264-485A-A276-51003591088D}" type="datetimeFigureOut">
              <a:rPr lang="en-GB" smtClean="0"/>
              <a:pPr/>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5C36E-0F87-4D17-9AB4-E97AC6DCD8C7}" type="slidenum">
              <a:rPr lang="en-GB" smtClean="0"/>
              <a:pPr/>
              <a:t>‹#›</a:t>
            </a:fld>
            <a:endParaRPr lang="en-GB"/>
          </a:p>
        </p:txBody>
      </p:sp>
    </p:spTree>
    <p:extLst>
      <p:ext uri="{BB962C8B-B14F-4D97-AF65-F5344CB8AC3E}">
        <p14:creationId xmlns:p14="http://schemas.microsoft.com/office/powerpoint/2010/main" val="279097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435E93F-6264-485A-A276-51003591088D}" type="datetimeFigureOut">
              <a:rPr lang="en-GB" smtClean="0"/>
              <a:pPr/>
              <a:t>25/03/2020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975C36E-0F87-4D17-9AB4-E97AC6DCD8C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4343" name="Rectangle 7"/>
          <p:cNvSpPr>
            <a:spLocks noGrp="1" noChangeArrowheads="1"/>
          </p:cNvSpPr>
          <p:nvPr>
            <p:ph type="title"/>
          </p:nvPr>
        </p:nvSpPr>
        <p:spPr bwMode="auto">
          <a:xfrm>
            <a:off x="457200" y="381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44" name="Rectangle 8"/>
          <p:cNvSpPr>
            <a:spLocks noGrp="1" noChangeArrowheads="1"/>
          </p:cNvSpPr>
          <p:nvPr>
            <p:ph type="body" idx="1"/>
          </p:nvPr>
        </p:nvSpPr>
        <p:spPr bwMode="auto">
          <a:xfrm>
            <a:off x="838200" y="1600200"/>
            <a:ext cx="7696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5" name="Rectangle 9"/>
          <p:cNvSpPr>
            <a:spLocks noGrp="1" noChangeArrowheads="1"/>
          </p:cNvSpPr>
          <p:nvPr>
            <p:ph type="dt" sz="half" idx="2"/>
          </p:nvPr>
        </p:nvSpPr>
        <p:spPr bwMode="auto">
          <a:xfrm>
            <a:off x="4572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fld id="{3435E93F-6264-485A-A276-51003591088D}" type="datetimeFigureOut">
              <a:rPr lang="en-GB" smtClean="0"/>
              <a:pPr/>
              <a:t>25/03/2020</a:t>
            </a:fld>
            <a:endParaRPr lang="en-GB"/>
          </a:p>
        </p:txBody>
      </p:sp>
      <p:sp>
        <p:nvSpPr>
          <p:cNvPr id="14346" name="Rectangle 10"/>
          <p:cNvSpPr>
            <a:spLocks noGrp="1" noChangeArrowheads="1"/>
          </p:cNvSpPr>
          <p:nvPr>
            <p:ph type="ftr" sz="quarter" idx="3"/>
          </p:nvPr>
        </p:nvSpPr>
        <p:spPr bwMode="auto">
          <a:xfrm>
            <a:off x="3124200" y="60960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endParaRPr lang="en-GB"/>
          </a:p>
        </p:txBody>
      </p:sp>
      <p:sp>
        <p:nvSpPr>
          <p:cNvPr id="14347" name="Rectangle 11"/>
          <p:cNvSpPr>
            <a:spLocks noGrp="1" noChangeArrowheads="1"/>
          </p:cNvSpPr>
          <p:nvPr>
            <p:ph type="sldNum" sz="quarter" idx="4"/>
          </p:nvPr>
        </p:nvSpPr>
        <p:spPr bwMode="auto">
          <a:xfrm>
            <a:off x="65532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75C36E-0F87-4D17-9AB4-E97AC6DCD8C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80B61FF-8864-445F-8A0A-BDB0C3E5BC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8C2F083-8357-4537-A20E-ACDFBA27C8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435E93F-6264-485A-A276-51003591088D}" type="datetimeFigureOut">
              <a:rPr lang="en-GB" smtClean="0"/>
              <a:pPr/>
              <a:t>25/03/2020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75C36E-0F87-4D17-9AB4-E97AC6DCD8C7}" type="slidenum">
              <a:rPr lang="en-GB" smtClean="0"/>
              <a:pPr/>
              <a:t>‹#›</a:t>
            </a:fld>
            <a:endParaRPr lang="en-GB"/>
          </a:p>
        </p:txBody>
      </p:sp>
    </p:spTree>
    <p:extLst>
      <p:ext uri="{BB962C8B-B14F-4D97-AF65-F5344CB8AC3E}">
        <p14:creationId xmlns:p14="http://schemas.microsoft.com/office/powerpoint/2010/main" val="31510901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1586557"/>
          </a:xfrm>
        </p:spPr>
        <p:txBody>
          <a:bodyPr>
            <a:normAutofit/>
          </a:bodyPr>
          <a:lstStyle/>
          <a:p>
            <a:r>
              <a:rPr lang="x-none" dirty="0" smtClean="0"/>
              <a:t>Institucionalizacija</a:t>
            </a:r>
            <a:r>
              <a:rPr lang="sr-Latn-RS" dirty="0" smtClean="0"/>
              <a:t> ljudskih prava</a:t>
            </a:r>
            <a:endParaRPr lang="en-GB" dirty="0"/>
          </a:p>
        </p:txBody>
      </p:sp>
      <p:sp>
        <p:nvSpPr>
          <p:cNvPr id="3" name="Subtitle 2"/>
          <p:cNvSpPr>
            <a:spLocks noGrp="1"/>
          </p:cNvSpPr>
          <p:nvPr>
            <p:ph type="subTitle" idx="1"/>
          </p:nvPr>
        </p:nvSpPr>
        <p:spPr/>
        <p:txBody>
          <a:bodyPr/>
          <a:lstStyle/>
          <a:p>
            <a:r>
              <a:rPr lang="sr-Latn-RS" dirty="0" smtClean="0"/>
              <a:t>R</a:t>
            </a:r>
            <a:r>
              <a:rPr lang="en-US" dirty="0" smtClean="0"/>
              <a:t>o</a:t>
            </a:r>
            <a:r>
              <a:rPr lang="sr-Latn-RS" dirty="0" smtClean="0"/>
              <a:t>bert Aleksi</a:t>
            </a:r>
          </a:p>
          <a:p>
            <a:r>
              <a:rPr lang="sr-Latn-RS" smtClean="0"/>
              <a:t>(Robert Alexy)</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50"/>
          </a:xfrm>
        </p:spPr>
        <p:txBody>
          <a:bodyPr/>
          <a:lstStyle/>
          <a:p>
            <a:r>
              <a:rPr lang="sr-Latn-RS" dirty="0" smtClean="0"/>
              <a:t>Povezana pitanja</a:t>
            </a:r>
            <a:endParaRPr lang="en-US" dirty="0"/>
          </a:p>
        </p:txBody>
      </p:sp>
      <p:sp>
        <p:nvSpPr>
          <p:cNvPr id="3" name="Content Placeholder 2"/>
          <p:cNvSpPr>
            <a:spLocks noGrp="1"/>
          </p:cNvSpPr>
          <p:nvPr>
            <p:ph idx="1"/>
          </p:nvPr>
        </p:nvSpPr>
        <p:spPr>
          <a:xfrm>
            <a:off x="628650" y="1412777"/>
            <a:ext cx="7886700" cy="4764186"/>
          </a:xfrm>
        </p:spPr>
        <p:txBody>
          <a:bodyPr/>
          <a:lstStyle/>
          <a:p>
            <a:r>
              <a:rPr lang="sr-Latn-RS" dirty="0" smtClean="0"/>
              <a:t>Da li je ljudska prava jedino moguće štititi kroz institucionalizovane procedure a samo u ekstremnim slučajevima to prepustiti političkom procesu ili samim građanima?</a:t>
            </a:r>
          </a:p>
          <a:p>
            <a:r>
              <a:rPr lang="sr-Latn-RS" dirty="0" smtClean="0"/>
              <a:t>Da li sama činjenica da LjP nazivamo pravima obavezuje na institucionalizaciju?</a:t>
            </a:r>
          </a:p>
          <a:p>
            <a:r>
              <a:rPr lang="sr-Latn-RS" dirty="0" smtClean="0"/>
              <a:t>Po čemu se ljudska prava razlikuju od ostalih prava koja imaju važenje unutar pravnog sistema?</a:t>
            </a:r>
          </a:p>
          <a:p>
            <a:r>
              <a:rPr lang="sr-Latn-RS" dirty="0" smtClean="0"/>
              <a:t>Kakva institucionalna struktura i oblik države obezbeđuje najprimereniju zaštitu prava?</a:t>
            </a:r>
          </a:p>
          <a:p>
            <a:r>
              <a:rPr lang="sr-Latn-RS" smtClean="0"/>
              <a:t>Da li je zakonodavac (parlamenti) ili ustavn sud pouzdaniji garant ljudskih prava?  </a:t>
            </a:r>
            <a:endParaRPr lang="sr-Latn-RS" dirty="0" smtClean="0"/>
          </a:p>
          <a:p>
            <a:r>
              <a:rPr lang="sr-Latn-RS" dirty="0" smtClean="0"/>
              <a:t>Da li postoji napetost osnovnih prava i demokratije i kako se ona razrešava?</a:t>
            </a:r>
          </a:p>
          <a:p>
            <a:endParaRPr lang="sr-Latn-RS" dirty="0" smtClean="0"/>
          </a:p>
          <a:p>
            <a:endParaRPr lang="sr-Latn-RS" dirty="0" smtClean="0"/>
          </a:p>
          <a:p>
            <a:endParaRPr lang="en-US" dirty="0"/>
          </a:p>
        </p:txBody>
      </p:sp>
    </p:spTree>
    <p:extLst>
      <p:ext uri="{BB962C8B-B14F-4D97-AF65-F5344CB8AC3E}">
        <p14:creationId xmlns:p14="http://schemas.microsoft.com/office/powerpoint/2010/main" val="165024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Struktura zakonskih (pozitivnih prava)</a:t>
            </a:r>
            <a:endParaRPr lang="en-GB" dirty="0"/>
          </a:p>
        </p:txBody>
      </p:sp>
      <p:sp>
        <p:nvSpPr>
          <p:cNvPr id="3" name="Content Placeholder 2"/>
          <p:cNvSpPr>
            <a:spLocks noGrp="1"/>
          </p:cNvSpPr>
          <p:nvPr>
            <p:ph idx="1"/>
          </p:nvPr>
        </p:nvSpPr>
        <p:spPr>
          <a:xfrm>
            <a:off x="628650" y="1340768"/>
            <a:ext cx="7886700" cy="4836195"/>
          </a:xfrm>
        </p:spPr>
        <p:txBody>
          <a:bodyPr/>
          <a:lstStyle/>
          <a:p>
            <a:endParaRPr lang="x-none" dirty="0" smtClean="0"/>
          </a:p>
          <a:p>
            <a:r>
              <a:rPr lang="sr-Latn-RS" dirty="0" smtClean="0"/>
              <a:t>Prema Aleksiju sva prava, da bi bila prava, moraju imati sledeće elemente: </a:t>
            </a:r>
            <a:r>
              <a:rPr lang="sr-Latn-CS" dirty="0"/>
              <a:t>nosioca prava (</a:t>
            </a:r>
            <a:r>
              <a:rPr lang="sr-Latn-CS" i="1" dirty="0"/>
              <a:t>a</a:t>
            </a:r>
            <a:r>
              <a:rPr lang="sr-Latn-CS" dirty="0"/>
              <a:t>), adresata (</a:t>
            </a:r>
            <a:r>
              <a:rPr lang="sr-Latn-CS" i="1" dirty="0"/>
              <a:t>b</a:t>
            </a:r>
            <a:r>
              <a:rPr lang="sr-Latn-CS" dirty="0"/>
              <a:t>) i predmeta (</a:t>
            </a:r>
            <a:r>
              <a:rPr lang="sr-Latn-CS" i="1" dirty="0"/>
              <a:t>p</a:t>
            </a:r>
            <a:r>
              <a:rPr lang="sr-Latn-CS" dirty="0"/>
              <a:t>). Tu relaciju sa tri člana izražava operator „R</a:t>
            </a:r>
            <a:r>
              <a:rPr lang="sr-Latn-CS" dirty="0" smtClean="0"/>
              <a:t>“. </a:t>
            </a:r>
          </a:p>
          <a:p>
            <a:r>
              <a:rPr lang="sr-Latn-CS" dirty="0" smtClean="0"/>
              <a:t>Stoga svako pravo ima sledeću strukturu u odnosu na adresata</a:t>
            </a:r>
            <a:r>
              <a:rPr lang="sr-Latn-RS" dirty="0" smtClean="0"/>
              <a:t>:</a:t>
            </a:r>
            <a:r>
              <a:rPr lang="en-GB" dirty="0" smtClean="0"/>
              <a:t> </a:t>
            </a:r>
            <a:r>
              <a:rPr lang="sr-Latn-CS" i="1" dirty="0" smtClean="0"/>
              <a:t>Rabp - nosilac prava prema nekom adresatu stoji u određenom odnosu (R= polaže pravo) na nešto (p = sadržaj prava)</a:t>
            </a:r>
            <a:endParaRPr lang="sr-Latn-CS" i="1" dirty="0" smtClean="0"/>
          </a:p>
          <a:p>
            <a:r>
              <a:rPr lang="sr-Latn-CS" i="1" dirty="0" smtClean="0"/>
              <a:t>U odnosu na adresata svako pravo ima sledeću strukturu: </a:t>
            </a:r>
            <a:r>
              <a:rPr lang="sr-Latn-CS" i="1" dirty="0" smtClean="0"/>
              <a:t>Obap – adresat ima obavezu (R= O = obaveza) prema nosiocu prava da obezbedi nešto (sadržaj prava)</a:t>
            </a:r>
          </a:p>
          <a:p>
            <a:r>
              <a:rPr lang="sr-Latn-CS" i="1" dirty="0" smtClean="0"/>
              <a:t>Svako pravo je dakle dvostrani, pravno regulisani odnos između dve strane u pogledu određenog sadržaja</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7649"/>
          </a:xfrm>
        </p:spPr>
        <p:txBody>
          <a:bodyPr/>
          <a:lstStyle/>
          <a:p>
            <a:r>
              <a:rPr lang="sr-Latn-RS" dirty="0" smtClean="0"/>
              <a:t>Ljudska prava i ostala važeća (pozitivna) prava</a:t>
            </a:r>
            <a:endParaRPr lang="en-GB" dirty="0"/>
          </a:p>
        </p:txBody>
      </p:sp>
      <p:sp>
        <p:nvSpPr>
          <p:cNvPr id="3" name="Content Placeholder 2"/>
          <p:cNvSpPr>
            <a:spLocks noGrp="1"/>
          </p:cNvSpPr>
          <p:nvPr>
            <p:ph idx="1"/>
          </p:nvPr>
        </p:nvSpPr>
        <p:spPr>
          <a:xfrm>
            <a:off x="628650" y="1628800"/>
            <a:ext cx="7886700" cy="4548163"/>
          </a:xfrm>
        </p:spPr>
        <p:txBody>
          <a:bodyPr>
            <a:normAutofit fontScale="77500" lnSpcReduction="20000"/>
          </a:bodyPr>
          <a:lstStyle/>
          <a:p>
            <a:r>
              <a:rPr lang="sr-Latn-CS" i="1" dirty="0" smtClean="0"/>
              <a:t>Ono što izdvaja Ljudska prava od ostalih važečih prava jesu sledeća obeležja</a:t>
            </a:r>
          </a:p>
          <a:p>
            <a:pPr marL="0" indent="0">
              <a:buNone/>
            </a:pPr>
            <a:r>
              <a:rPr lang="sr-Latn-CS" dirty="0" smtClean="0"/>
              <a:t>1. </a:t>
            </a:r>
            <a:r>
              <a:rPr lang="sr-Latn-CS" i="1" u="sng" dirty="0" smtClean="0"/>
              <a:t>Univerzalnost</a:t>
            </a:r>
            <a:r>
              <a:rPr lang="sr-Latn-CS" i="1" dirty="0" smtClean="0"/>
              <a:t> </a:t>
            </a:r>
            <a:r>
              <a:rPr lang="sr-Latn-CS" dirty="0" smtClean="0"/>
              <a:t>koja se odnosi na nosioca prava, ne i na adresata. Nosilac bezuslovno ima prava i gotovo uvek je pojedinac. Postoje dileme da li i grupe mogu biti nosioci prava. Adresat mogu biti svi (norme erga omnes), grupe pojedinaca i institucije. U odnosu na adresata LjP mogu biti apsolutna i relativna.</a:t>
            </a:r>
            <a:endParaRPr lang="sr-Latn-CS" dirty="0" smtClean="0"/>
          </a:p>
          <a:p>
            <a:pPr marL="0" indent="0">
              <a:buNone/>
            </a:pPr>
            <a:r>
              <a:rPr lang="sr-Latn-CS" dirty="0" smtClean="0"/>
              <a:t>2. </a:t>
            </a:r>
            <a:r>
              <a:rPr lang="sr-Latn-CS" i="1" u="sng" dirty="0" smtClean="0"/>
              <a:t>Moralno </a:t>
            </a:r>
            <a:r>
              <a:rPr lang="sr-Latn-CS" i="1" u="sng" dirty="0"/>
              <a:t>važenje</a:t>
            </a:r>
            <a:r>
              <a:rPr lang="sr-Latn-CS" dirty="0" smtClean="0"/>
              <a:t>. Ovo znači da se ljudska prava mogu opravdati svima i ne zavise od institucionalizacije neke odluke, ideologije, itd. LjP imaju moralno značenje (u odnosu na sve), ali imaju pravno važenje (u odnosu na druge ljude i institucije). Koja prava su ovako obrazloživa je teško pitanje i relativno mali broj normi može da se svrsta u LJP.</a:t>
            </a:r>
            <a:endParaRPr lang="sr-Latn-CS" dirty="0" smtClean="0"/>
          </a:p>
          <a:p>
            <a:pPr marL="0" indent="0">
              <a:buNone/>
            </a:pPr>
            <a:r>
              <a:rPr lang="sr-Latn-CS" dirty="0" smtClean="0"/>
              <a:t>3. </a:t>
            </a:r>
            <a:r>
              <a:rPr lang="sr-Latn-CS" i="1" u="sng" dirty="0" smtClean="0"/>
              <a:t>Fundamentalnost</a:t>
            </a:r>
            <a:r>
              <a:rPr lang="sr-Latn-CS" i="1" dirty="0" smtClean="0"/>
              <a:t>.</a:t>
            </a:r>
            <a:r>
              <a:rPr lang="sr-Latn-CS" dirty="0"/>
              <a:t> radi se o zaštiti i zadovoljavanju fundamentalnih interesa i potreba. Interes ili potreba su fundamentalni ukoliko njihovo povređivanje ili neispunjenje izaziva smrt ili tešku patnju ili pak pogađa bazično područje </a:t>
            </a:r>
            <a:r>
              <a:rPr lang="sr-Latn-CS" dirty="0" smtClean="0"/>
              <a:t>autonomnosti. Važno je naglasiti da nisu sve moralno opravdive norme predmet LjP. Mnoge nepravde ne regulišu se pravom ljudskih prava nego drugim mehanizmima (socijalna pravda, pomoć, itd).</a:t>
            </a:r>
          </a:p>
          <a:p>
            <a:pPr marL="0" indent="0">
              <a:buNone/>
            </a:pPr>
            <a:r>
              <a:rPr lang="sr-Latn-CS" i="1" dirty="0" smtClean="0"/>
              <a:t>4. </a:t>
            </a:r>
            <a:r>
              <a:rPr lang="sr-Latn-CS" i="1" u="sng" dirty="0" smtClean="0"/>
              <a:t>Prioritet</a:t>
            </a:r>
            <a:r>
              <a:rPr lang="sr-Latn-CS" i="1" dirty="0" smtClean="0"/>
              <a:t> u odnosu na druga prava. Postoje dva slučaja: kada druge norme nisu u skladu sa ljudski pravima ali to ne derogira takve norme (slab prioritet u odnosu na lakše slučajeve) i kada se ljudska prava uzrokuju nevaženje pravne norme (jak prioritet koji može biti osnov za nepoštovanje norme). </a:t>
            </a:r>
          </a:p>
          <a:p>
            <a:pPr marL="0" indent="0">
              <a:buNone/>
            </a:pPr>
            <a:r>
              <a:rPr lang="sr-Latn-CS" dirty="0" smtClean="0"/>
              <a:t>5. </a:t>
            </a:r>
            <a:r>
              <a:rPr lang="sr-Latn-CS" i="1" u="sng" dirty="0" smtClean="0"/>
              <a:t>Apstraktnost</a:t>
            </a:r>
            <a:r>
              <a:rPr lang="sr-Latn-CS" dirty="0" smtClean="0"/>
              <a:t>. Formulacije LjP prava samo uopšteno definišu sadržaj i često su neodređena u odnosu a) adresata, ne definišu ko je taj koji ima obavezu, b) modalitet, npr. da li sloboda izražavanja podrazumeva samo odsustvo cenzure ili i pozivnu obavezu da se obezbede neka javna sredstva (poput javnih servisa, interneta, itd.)</a:t>
            </a:r>
            <a:endParaRPr lang="sr-Latn-CS" i="1"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3744"/>
          </a:xfrm>
        </p:spPr>
        <p:txBody>
          <a:bodyPr>
            <a:normAutofit fontScale="90000"/>
          </a:bodyPr>
          <a:lstStyle/>
          <a:p>
            <a:r>
              <a:rPr lang="sr-Latn-CS" i="1" dirty="0" smtClean="0"/>
              <a:t/>
            </a:r>
            <a:br>
              <a:rPr lang="sr-Latn-CS" i="1" dirty="0" smtClean="0"/>
            </a:br>
            <a:r>
              <a:rPr lang="sr-Latn-CS" i="1" dirty="0" smtClean="0"/>
              <a:t>Transformacija ljudskih prava </a:t>
            </a:r>
            <a:r>
              <a:rPr lang="sr-Latn-CS" i="1" dirty="0"/>
              <a:t>u pozitivno pravo</a:t>
            </a:r>
            <a:endParaRPr lang="en-GB" dirty="0"/>
          </a:p>
        </p:txBody>
      </p:sp>
      <p:sp>
        <p:nvSpPr>
          <p:cNvPr id="3" name="Content Placeholder 2"/>
          <p:cNvSpPr>
            <a:spLocks noGrp="1"/>
          </p:cNvSpPr>
          <p:nvPr>
            <p:ph idx="1"/>
          </p:nvPr>
        </p:nvSpPr>
        <p:spPr>
          <a:xfrm>
            <a:off x="628650" y="1484784"/>
            <a:ext cx="7886700" cy="4692179"/>
          </a:xfrm>
        </p:spPr>
        <p:txBody>
          <a:bodyPr/>
          <a:lstStyle/>
          <a:p>
            <a:r>
              <a:rPr lang="sr-Latn-CS" i="1" dirty="0" smtClean="0"/>
              <a:t>Norme LjP moraju se institucionalizovati iz tri razloga</a:t>
            </a:r>
          </a:p>
          <a:p>
            <a:pPr marL="0" indent="0">
              <a:buNone/>
            </a:pPr>
            <a:r>
              <a:rPr lang="sr-Latn-CS" i="1" dirty="0" smtClean="0"/>
              <a:t>1. Sprovođenje </a:t>
            </a:r>
            <a:r>
              <a:rPr lang="sr-Latn-CS" i="1" dirty="0" smtClean="0"/>
              <a:t>– </a:t>
            </a:r>
            <a:r>
              <a:rPr lang="sr-Latn-CS" i="1" dirty="0" smtClean="0"/>
              <a:t>puko moralno važenje nije dovoljno da se obezbedi poštovanje ljuskih prava. </a:t>
            </a:r>
            <a:r>
              <a:rPr lang="sr-Latn-CS" i="1" dirty="0" smtClean="0"/>
              <a:t>Koristi koje ljudi mogu imati od nemoralnog ponašanja mogu se eliminisati samo pomoću spoljnjeg aktera – države.</a:t>
            </a:r>
            <a:endParaRPr lang="sr-Latn-CS" i="1" dirty="0" smtClean="0"/>
          </a:p>
          <a:p>
            <a:pPr marL="0" indent="0">
              <a:buNone/>
            </a:pPr>
            <a:r>
              <a:rPr lang="sr-Latn-CS" i="1" dirty="0" smtClean="0"/>
              <a:t>2. Prosuđivanje</a:t>
            </a:r>
            <a:r>
              <a:rPr lang="sr-Latn-CS" dirty="0" smtClean="0"/>
              <a:t> </a:t>
            </a:r>
            <a:r>
              <a:rPr lang="sr-Latn-CS" dirty="0" smtClean="0"/>
              <a:t>– </a:t>
            </a:r>
            <a:r>
              <a:rPr lang="sr-Latn-CS" dirty="0" smtClean="0"/>
              <a:t>Ljudska prava su apstraktana i ne možemo se pouzdati u individualne procene o tome šta ona zahtevaju i kada dolazi do njihovog kršenja. </a:t>
            </a:r>
            <a:r>
              <a:rPr lang="sr-Latn-CS" dirty="0" smtClean="0"/>
              <a:t>Npr. Da li je smrtna kazna kršenje prava? Da li je krađa lekova ili hrane u slučaju nužde krivično delo?</a:t>
            </a:r>
            <a:endParaRPr lang="sr-Latn-CS" dirty="0" smtClean="0"/>
          </a:p>
          <a:p>
            <a:pPr marL="0" indent="0">
              <a:buNone/>
            </a:pPr>
            <a:r>
              <a:rPr lang="sr-Latn-CS" i="1" dirty="0" smtClean="0"/>
              <a:t>3. Organizacija – za zadovoljavanje određenih prava ne možemo se osloniti na porporu ili milosrđe drugih ljudi. Ma primer, za obezbeđivanje minimalnih sredstava za život svima ioli bezbednosti svih potrebni su složeni mehanizmi koje može organizovati samo država (slopništa za spavanje i održavanje higijene, medicinska zaštita, policija itd.)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59618"/>
          </a:xfrm>
        </p:spPr>
        <p:txBody>
          <a:bodyPr>
            <a:normAutofit/>
          </a:bodyPr>
          <a:lstStyle/>
          <a:p>
            <a:r>
              <a:rPr lang="sr-Latn-RS" dirty="0" smtClean="0"/>
              <a:t>Oblik države i ljudska prava</a:t>
            </a:r>
            <a:endParaRPr lang="en-GB" dirty="0"/>
          </a:p>
        </p:txBody>
      </p:sp>
      <p:sp>
        <p:nvSpPr>
          <p:cNvPr id="3" name="Content Placeholder 2"/>
          <p:cNvSpPr>
            <a:spLocks noGrp="1"/>
          </p:cNvSpPr>
          <p:nvPr>
            <p:ph idx="1"/>
          </p:nvPr>
        </p:nvSpPr>
        <p:spPr>
          <a:xfrm>
            <a:off x="628650" y="1124745"/>
            <a:ext cx="7886700" cy="5328591"/>
          </a:xfrm>
        </p:spPr>
        <p:txBody>
          <a:bodyPr>
            <a:noAutofit/>
          </a:bodyPr>
          <a:lstStyle/>
          <a:p>
            <a:r>
              <a:rPr lang="sr-Latn-RS" sz="1600" dirty="0" smtClean="0"/>
              <a:t>Kako bi se obezdilo poštovanje ljudskih prava oblik države mora da izbalansira tri elementa: zakonodavstvo, sudsku vlast i demokratski politički proces. Aleksi razmatra tri oblika države:</a:t>
            </a:r>
            <a:endParaRPr lang="sr-Latn-RS" sz="1600" dirty="0"/>
          </a:p>
          <a:p>
            <a:pPr marL="0" indent="0">
              <a:buNone/>
            </a:pPr>
            <a:r>
              <a:rPr lang="sr-Latn-RS" sz="1600" dirty="0" smtClean="0"/>
              <a:t>1. </a:t>
            </a:r>
            <a:r>
              <a:rPr lang="x-none" sz="1600" dirty="0" smtClean="0"/>
              <a:t>Formalna </a:t>
            </a:r>
            <a:r>
              <a:rPr lang="x-none" sz="1600" dirty="0" smtClean="0"/>
              <a:t>pravna </a:t>
            </a:r>
            <a:r>
              <a:rPr lang="x-none" sz="1600" dirty="0" smtClean="0"/>
              <a:t>država:</a:t>
            </a:r>
            <a:r>
              <a:rPr lang="sr-Latn-RS" sz="1600" dirty="0" smtClean="0"/>
              <a:t> nije dovoljno da LjP budu samo formalno ozakonjena i imaju snagu formalnog prava ako nisu obezbeđeni uslovi za njihovo sprovođenje.</a:t>
            </a:r>
            <a:r>
              <a:rPr lang="x-none" sz="1600" dirty="0" smtClean="0"/>
              <a:t> </a:t>
            </a:r>
            <a:r>
              <a:rPr lang="sr-Latn-RS" sz="1600" dirty="0" smtClean="0"/>
              <a:t>Stoga formalna pravna država nije dovoljna jer ne garantuje </a:t>
            </a:r>
            <a:r>
              <a:rPr lang="x-none" sz="1600" dirty="0" smtClean="0"/>
              <a:t>podel</a:t>
            </a:r>
            <a:r>
              <a:rPr lang="sr-Latn-RS" sz="1600" dirty="0" smtClean="0"/>
              <a:t>u</a:t>
            </a:r>
            <a:r>
              <a:rPr lang="x-none" sz="1600" dirty="0" smtClean="0"/>
              <a:t> </a:t>
            </a:r>
            <a:r>
              <a:rPr lang="x-none" sz="1600" dirty="0" smtClean="0"/>
              <a:t>vlasti i nezavisnost </a:t>
            </a:r>
            <a:r>
              <a:rPr lang="x-none" sz="1600" dirty="0" smtClean="0"/>
              <a:t>sudstva</a:t>
            </a:r>
            <a:r>
              <a:rPr lang="sr-Latn-RS" sz="1600" dirty="0" smtClean="0"/>
              <a:t> čime LjP prava može staviti u funkciju političkih i drugih interesa. Danas takvo stanje postoji u međunarodnim odnosima ili autoritarnim državama.</a:t>
            </a:r>
            <a:endParaRPr lang="x-none" sz="1600" dirty="0" smtClean="0"/>
          </a:p>
          <a:p>
            <a:pPr marL="0" indent="0">
              <a:buNone/>
            </a:pPr>
            <a:r>
              <a:rPr lang="sr-Latn-RS" sz="1600" dirty="0" smtClean="0"/>
              <a:t>2. </a:t>
            </a:r>
            <a:r>
              <a:rPr lang="x-none" sz="1600" dirty="0" smtClean="0"/>
              <a:t>Demokratska </a:t>
            </a:r>
            <a:r>
              <a:rPr lang="x-none" sz="1600" dirty="0" smtClean="0"/>
              <a:t>pravna država: </a:t>
            </a:r>
            <a:r>
              <a:rPr lang="sr-Latn-RS" sz="1600" dirty="0" smtClean="0"/>
              <a:t>Postoji podela vlasti ali ostaje </a:t>
            </a:r>
            <a:r>
              <a:rPr lang="sr-Latn-CS" sz="1600" dirty="0" smtClean="0"/>
              <a:t>pitanje ko </a:t>
            </a:r>
            <a:r>
              <a:rPr lang="sr-Latn-CS" sz="1600" dirty="0"/>
              <a:t>kontroliše da li se zakonodavac pridržava osnovnih prava. Na to pitanje postoje dva načelna odgovora: demokratski proces ili ustavni sud. </a:t>
            </a:r>
            <a:r>
              <a:rPr lang="sr-Latn-CS" sz="1600" dirty="0" smtClean="0"/>
              <a:t>Demokratska pravna država poklanja daje previše poverenja zakonodavstvu zbog toga što se smatra da se kroz demokratski politički proces može obezbediti legitimnost tako da možemo biti sigurni da skupštine neće donositi zakone koji će kršiti LjP. Opšte iskustvo je da izborni proces može biti toliko korumpiran (nova, posebni interesi, mediji) da ne možemo imati to poverenje.</a:t>
            </a:r>
            <a:endParaRPr lang="en-GB" sz="1600" dirty="0"/>
          </a:p>
          <a:p>
            <a:pPr marL="0" indent="0">
              <a:buNone/>
            </a:pPr>
            <a:r>
              <a:rPr lang="sr-Latn-RS" sz="1600" dirty="0" smtClean="0"/>
              <a:t>3. </a:t>
            </a:r>
            <a:r>
              <a:rPr lang="x-none" sz="1600" dirty="0" smtClean="0"/>
              <a:t>U</a:t>
            </a:r>
            <a:r>
              <a:rPr lang="en-GB" sz="1600" dirty="0" smtClean="0"/>
              <a:t>s</a:t>
            </a:r>
            <a:r>
              <a:rPr lang="x-none" sz="1600" dirty="0" smtClean="0"/>
              <a:t>tavna pravna </a:t>
            </a:r>
            <a:r>
              <a:rPr lang="x-none" sz="1600" dirty="0" smtClean="0"/>
              <a:t>država</a:t>
            </a:r>
            <a:r>
              <a:rPr lang="sr-Latn-RS" sz="1600" dirty="0" smtClean="0"/>
              <a:t>: smatra se da postoji napetost osnovnih prava i demokratije i da stoga nije dobro da se sporovi rešavaju u parlamentima ili na izborima. Zbog toga se kontrola ustavnosti i poštovanja LjP ostavlja u ruke ustavnim sudovima. Opasnost ovakvog sistema raspodele posla jeste da sudovi često ignorišu volju većine i dobijamo tzv. </a:t>
            </a:r>
            <a:r>
              <a:rPr lang="sr-Latn-CS" sz="1600" dirty="0" smtClean="0"/>
              <a:t>ustavnosudski paternalizam ili sudokratiju. Ovo nije idealno rešenje, potrebno je pronaći načine da se obezbedi demokratska odgovornost ustavnih sudova (da to ne bude samo parlamentarna kontrola) i da se, u isto vreme, sačuva nezavisnost sudstva. Ovo je pitanje koje moderne države nisu rešile na odgovarajući način.</a:t>
            </a:r>
          </a:p>
          <a:p>
            <a:pPr marL="0" indent="0">
              <a:buNone/>
            </a:pPr>
            <a:endParaRPr lang="en-GB" sz="1600" dirty="0"/>
          </a:p>
        </p:txBody>
      </p:sp>
    </p:spTree>
  </p:cSld>
  <p:clrMapOvr>
    <a:masterClrMapping/>
  </p:clrMapOvr>
</p:sld>
</file>

<file path=ppt/theme/theme1.xml><?xml version="1.0" encoding="utf-8"?>
<a:theme xmlns:a="http://schemas.openxmlformats.org/drawingml/2006/main" name="3_colormaster">
  <a:themeElements>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lormaster">
  <a:themeElements>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lormaster">
  <a:themeElements>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edu</Template>
  <TotalTime>133</TotalTime>
  <Words>1035</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6</vt:i4>
      </vt:variant>
    </vt:vector>
  </HeadingPairs>
  <TitlesOfParts>
    <vt:vector size="13" baseType="lpstr">
      <vt:lpstr>Arial</vt:lpstr>
      <vt:lpstr>Calibri</vt:lpstr>
      <vt:lpstr>Calibri Light</vt:lpstr>
      <vt:lpstr>3_colormaster</vt:lpstr>
      <vt:lpstr>1_colormaster</vt:lpstr>
      <vt:lpstr>2_colormaster</vt:lpstr>
      <vt:lpstr>Office Theme</vt:lpstr>
      <vt:lpstr>Institucionalizacija ljudskih prava</vt:lpstr>
      <vt:lpstr>Povezana pitanja</vt:lpstr>
      <vt:lpstr>Struktura zakonskih (pozitivnih prava)</vt:lpstr>
      <vt:lpstr>Ljudska prava i ostala važeća (pozitivna) prava</vt:lpstr>
      <vt:lpstr> Transformacija ljudskih prava u pozitivno pravo</vt:lpstr>
      <vt:lpstr>Oblik države i ljudska prava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Institucionalizacija</dc:title>
  <dc:creator>djordje.pavicevic</dc:creator>
  <cp:lastModifiedBy>Windows User</cp:lastModifiedBy>
  <cp:revision>18</cp:revision>
  <dcterms:created xsi:type="dcterms:W3CDTF">2015-05-13T09:25:41Z</dcterms:created>
  <dcterms:modified xsi:type="dcterms:W3CDTF">2020-03-25T13:04:56Z</dcterms:modified>
</cp:coreProperties>
</file>