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C444-23CB-49EB-8DA1-7441AFA2752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AFC-F1F4-4654-8933-42761F9AC3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C444-23CB-49EB-8DA1-7441AFA2752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AFC-F1F4-4654-8933-42761F9AC3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C444-23CB-49EB-8DA1-7441AFA2752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AFC-F1F4-4654-8933-42761F9AC3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C444-23CB-49EB-8DA1-7441AFA2752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AFC-F1F4-4654-8933-42761F9AC3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C444-23CB-49EB-8DA1-7441AFA2752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AFC-F1F4-4654-8933-42761F9AC3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C444-23CB-49EB-8DA1-7441AFA2752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AFC-F1F4-4654-8933-42761F9AC3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C444-23CB-49EB-8DA1-7441AFA2752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AFC-F1F4-4654-8933-42761F9AC3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C444-23CB-49EB-8DA1-7441AFA2752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AFC-F1F4-4654-8933-42761F9AC3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C444-23CB-49EB-8DA1-7441AFA2752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AFC-F1F4-4654-8933-42761F9AC3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C444-23CB-49EB-8DA1-7441AFA2752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AFC-F1F4-4654-8933-42761F9AC3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C444-23CB-49EB-8DA1-7441AFA2752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AFC-F1F4-4654-8933-42761F9AC3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FC444-23CB-49EB-8DA1-7441AFA2752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B0AFC-F1F4-4654-8933-42761F9AC3B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Feminizam, princip građanstva i radikalna demokratska politika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2000" dirty="0" smtClean="0"/>
              <a:t>SPT, 2016. </a:t>
            </a:r>
            <a:endParaRPr lang="en-GB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eaLnBrk="1" hangingPunct="1"/>
            <a:r>
              <a:rPr lang="en-GB" smtClean="0"/>
              <a:t>L</a:t>
            </a:r>
            <a:r>
              <a:rPr lang="en-US" smtClean="0"/>
              <a:t>iberalni feminizam (Vulstonkraft)</a:t>
            </a:r>
          </a:p>
          <a:p>
            <a:pPr eaLnBrk="1" hangingPunct="1"/>
            <a:r>
              <a:rPr lang="en-GB" smtClean="0"/>
              <a:t>E</a:t>
            </a:r>
            <a:r>
              <a:rPr lang="en-US" smtClean="0"/>
              <a:t>tika brige i maternalistkinje (Giligan, Rudik, Elštajn) - ropska moralnost? </a:t>
            </a:r>
          </a:p>
          <a:p>
            <a:pPr eaLnBrk="1" hangingPunct="1"/>
            <a:r>
              <a:rPr lang="en-GB" smtClean="0"/>
              <a:t>R</a:t>
            </a:r>
            <a:r>
              <a:rPr lang="en-US" smtClean="0"/>
              <a:t>adikalni feminizam – polno diferencirano građanstvo (Pejtman)</a:t>
            </a:r>
          </a:p>
          <a:p>
            <a:pPr eaLnBrk="1" hangingPunct="1"/>
            <a:r>
              <a:rPr lang="en-US" smtClean="0"/>
              <a:t>Grupna razlika – grupno diferencirano građanstvo (Jang)</a:t>
            </a:r>
          </a:p>
          <a:p>
            <a:pPr eaLnBrk="1" hangingPunct="1"/>
            <a:r>
              <a:rPr lang="en-GB" smtClean="0"/>
              <a:t>P</a:t>
            </a:r>
            <a:r>
              <a:rPr lang="en-US" smtClean="0"/>
              <a:t>olna razlika stvarno nevažna za novi princip građanstva (Muf)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Princip građanstva i radikalna demokratija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Latn-CS" sz="2800" dirty="0" smtClean="0"/>
              <a:t>“Princip građanstva nije tek jedna od mnogih identifikacija, kao što je to u liberalizmu, niti je dominantni identitet koji prelazi preko svih drugih, kao što je to u građanskom republikanizmu. Umesto toga to je artikulativni princip koji utiče na različite subjektivne pozicije socijalnih agenata, istovremeno omogućavajući pluralitet specifičnih lojalnosti i poštovanje individualne slobode</a:t>
            </a:r>
            <a:r>
              <a:rPr lang="sr-Latn-CS" sz="2800" dirty="0" smtClean="0"/>
              <a:t>.”</a:t>
            </a:r>
          </a:p>
          <a:p>
            <a:pPr eaLnBrk="1" hangingPunct="1">
              <a:lnSpc>
                <a:spcPct val="80000"/>
              </a:lnSpc>
              <a:buNone/>
            </a:pPr>
            <a:endParaRPr lang="sr-Latn-CS" sz="2400" dirty="0" smtClean="0"/>
          </a:p>
          <a:p>
            <a:pPr eaLnBrk="1" hangingPunct="1">
              <a:lnSpc>
                <a:spcPct val="80000"/>
              </a:lnSpc>
            </a:pPr>
            <a:r>
              <a:rPr lang="sr-Latn-CS" sz="2800" dirty="0" smtClean="0"/>
              <a:t>Radikalna </a:t>
            </a:r>
            <a:r>
              <a:rPr lang="sr-Latn-CS" sz="2800" dirty="0" smtClean="0"/>
              <a:t>demokratska interpretacija etičko-političkih principa: </a:t>
            </a:r>
            <a:r>
              <a:rPr lang="sr-Latn-CS" sz="2800" b="1" dirty="0" smtClean="0"/>
              <a:t>građanstvo kao identitet, ne kao pravni status</a:t>
            </a:r>
          </a:p>
          <a:p>
            <a:pPr eaLnBrk="1" hangingPunct="1">
              <a:lnSpc>
                <a:spcPct val="80000"/>
              </a:lnSpc>
            </a:pPr>
            <a:endParaRPr lang="sr-Latn-CS" sz="2400" dirty="0" smtClean="0"/>
          </a:p>
          <a:p>
            <a:pPr eaLnBrk="1" hangingPunct="1">
              <a:lnSpc>
                <a:spcPct val="80000"/>
              </a:lnSpc>
            </a:pPr>
            <a:endParaRPr lang="sr-Latn-C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sr-Latn-CS" smtClean="0"/>
              <a:t>           Šantal Muf</a:t>
            </a:r>
          </a:p>
        </p:txBody>
      </p:sp>
      <p:pic>
        <p:nvPicPr>
          <p:cNvPr id="18435" name="Picture 4" descr="Mouf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538288"/>
            <a:ext cx="691197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clau and Mouf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980728"/>
            <a:ext cx="7158037" cy="52202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787208" cy="1008112"/>
          </a:xfrm>
        </p:spPr>
        <p:txBody>
          <a:bodyPr>
            <a:noAutofit/>
          </a:bodyPr>
          <a:lstStyle/>
          <a:p>
            <a:r>
              <a:rPr lang="sr-Latn-RS" sz="3200" dirty="0" smtClean="0"/>
              <a:t>Ernesto Laclau &amp; Chantal Mouffe, </a:t>
            </a:r>
            <a:r>
              <a:rPr lang="sr-Latn-RS" sz="3200" i="1" dirty="0" smtClean="0"/>
              <a:t>Hegemony and Socialist Strategy: Towards a Radical Democratic Politics, </a:t>
            </a:r>
            <a:r>
              <a:rPr lang="sr-Latn-RS" sz="3200" dirty="0" smtClean="0"/>
              <a:t>1985.</a:t>
            </a:r>
            <a:r>
              <a:rPr lang="en-GB" sz="3200" i="1" dirty="0" smtClean="0"/>
              <a:t/>
            </a:r>
            <a:br>
              <a:rPr lang="en-GB" sz="3200" i="1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GB" sz="2800" i="1" dirty="0" smtClean="0"/>
              <a:t>P</a:t>
            </a:r>
            <a:r>
              <a:rPr lang="sr-Latn-RS" sz="2800" i="1" dirty="0" smtClean="0"/>
              <a:t>ostmarksizam </a:t>
            </a:r>
            <a:r>
              <a:rPr lang="sr-Latn-RS" sz="2800" dirty="0" smtClean="0"/>
              <a:t>(nisu svi demokratski zahtevi nužno buržoaski – kritika redukcionizma)</a:t>
            </a:r>
          </a:p>
          <a:p>
            <a:r>
              <a:rPr lang="en-GB" sz="2800" i="1" dirty="0" smtClean="0"/>
              <a:t>D</a:t>
            </a:r>
            <a:r>
              <a:rPr lang="sr-Latn-RS" sz="2800" i="1" dirty="0" smtClean="0"/>
              <a:t>iskurzivna teorija: </a:t>
            </a:r>
            <a:r>
              <a:rPr lang="sr-Latn-RS" sz="2800" dirty="0" smtClean="0"/>
              <a:t>analogija Sosirovih znaka i identiteta -</a:t>
            </a:r>
            <a:r>
              <a:rPr lang="sr-Latn-RS" sz="2800" i="1" dirty="0" smtClean="0"/>
              <a:t> </a:t>
            </a:r>
            <a:r>
              <a:rPr lang="sr-Latn-RS" sz="2800" dirty="0" smtClean="0"/>
              <a:t>nema nužne veze između strukturalnih pozicija i pozicija subjekta; pozicije subjekta su rezultat hegemonijske normalizacije i otvorene su za </a:t>
            </a:r>
            <a:r>
              <a:rPr lang="sr-Latn-RS" sz="2800" i="1" dirty="0" smtClean="0"/>
              <a:t>redefinisanje</a:t>
            </a:r>
          </a:p>
          <a:p>
            <a:r>
              <a:rPr lang="en-GB" sz="2800" i="1" dirty="0" smtClean="0"/>
              <a:t>E</a:t>
            </a:r>
            <a:r>
              <a:rPr lang="sr-Latn-RS" sz="2800" i="1" dirty="0" smtClean="0"/>
              <a:t>sencija vs čvorna tačka (L&amp;M)</a:t>
            </a:r>
            <a:endParaRPr lang="en-GB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err="1" smtClean="0"/>
              <a:t>Da</a:t>
            </a:r>
            <a:r>
              <a:rPr lang="en-GB" sz="3600" dirty="0" smtClean="0"/>
              <a:t> </a:t>
            </a:r>
            <a:r>
              <a:rPr lang="en-GB" sz="3600" dirty="0" err="1" smtClean="0"/>
              <a:t>li</a:t>
            </a:r>
            <a:r>
              <a:rPr lang="en-GB" sz="3600" dirty="0" smtClean="0"/>
              <a:t> </a:t>
            </a:r>
            <a:r>
              <a:rPr lang="en-GB" sz="3600" dirty="0" err="1" smtClean="0"/>
              <a:t>postoji</a:t>
            </a:r>
            <a:r>
              <a:rPr lang="en-GB" sz="3600" dirty="0" smtClean="0"/>
              <a:t> </a:t>
            </a:r>
            <a:r>
              <a:rPr lang="en-GB" sz="3600" dirty="0" err="1" smtClean="0"/>
              <a:t>skup</a:t>
            </a:r>
            <a:r>
              <a:rPr lang="en-GB" sz="3600" dirty="0" smtClean="0"/>
              <a:t> </a:t>
            </a:r>
            <a:r>
              <a:rPr lang="sr-Latn-RS" sz="3600" dirty="0" smtClean="0"/>
              <a:t>karakteristika zajedničkih za sve žene koje ih ujedinjuju kao grupu?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S</a:t>
            </a:r>
            <a:r>
              <a:rPr lang="sr-Latn-RS" sz="2400" dirty="0" smtClean="0"/>
              <a:t>uštinska – </a:t>
            </a:r>
            <a:r>
              <a:rPr lang="sr-Latn-RS" sz="2400" b="1" dirty="0" smtClean="0"/>
              <a:t>esencijalna</a:t>
            </a:r>
            <a:r>
              <a:rPr lang="sr-Latn-RS" sz="2400" dirty="0" smtClean="0"/>
              <a:t> - svojstva žena? </a:t>
            </a:r>
          </a:p>
          <a:p>
            <a:endParaRPr lang="sr-Latn-RS" sz="2400" dirty="0" smtClean="0"/>
          </a:p>
          <a:p>
            <a:r>
              <a:rPr lang="en-GB" sz="2400" b="1" dirty="0" smtClean="0"/>
              <a:t>U</a:t>
            </a:r>
            <a:r>
              <a:rPr lang="sr-Latn-RS" sz="2400" b="1" dirty="0" smtClean="0"/>
              <a:t>niverzalnost</a:t>
            </a:r>
            <a:r>
              <a:rPr lang="sr-Latn-RS" sz="2400" dirty="0" smtClean="0"/>
              <a:t> žene ili normalizovanje i privilegovanje određene forme ženstvenosti?</a:t>
            </a:r>
          </a:p>
          <a:p>
            <a:endParaRPr lang="sr-Latn-RS" sz="2400" dirty="0" smtClean="0"/>
          </a:p>
          <a:p>
            <a:r>
              <a:rPr lang="sr-Latn-RS" sz="2400" dirty="0" smtClean="0"/>
              <a:t>Antiesencijalizam podriva feminizam kao kritiku društva? </a:t>
            </a:r>
            <a:r>
              <a:rPr lang="en-GB" sz="2400" dirty="0" smtClean="0"/>
              <a:t>E</a:t>
            </a:r>
            <a:r>
              <a:rPr lang="sr-Latn-RS" sz="2400" dirty="0" smtClean="0"/>
              <a:t>sencijalizam potreban za političku borbu?  (strateški esencijalizam)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800" dirty="0" smtClean="0"/>
              <a:t>Identiteti se prihvataju, pregovaraju, odbacuju u diskurzivnim praksama</a:t>
            </a:r>
          </a:p>
          <a:p>
            <a:r>
              <a:rPr lang="sr-Latn-RS" sz="2800" dirty="0" smtClean="0"/>
              <a:t>L&amp;M: identiteti su društveni – odbacuje se zapadnjačko razumevanje pojedinca čiji se identitet shvata kao individualni, izabrani, uvek isto preneti na delovanje bez obzira na kontekst; </a:t>
            </a:r>
          </a:p>
          <a:p>
            <a:r>
              <a:rPr lang="en-GB" sz="2800" dirty="0" smtClean="0"/>
              <a:t>O</a:t>
            </a:r>
            <a:r>
              <a:rPr lang="sr-Latn-RS" sz="2800" dirty="0" smtClean="0"/>
              <a:t>dbacuje se istorijsko-materijalističko razumevanje pojedinca čiji je identitet determinisan bazom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</a:t>
            </a:r>
            <a:r>
              <a:rPr lang="sr-Latn-RS" dirty="0" smtClean="0"/>
              <a:t>rtikulacija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400" dirty="0" smtClean="0"/>
              <a:t>Politički diskursi i identiteti su u potpunosti konstituisani putem artikulacije, “bilo koje prakse koja uspostavlja takav odnos među elementima da oni bivaju modifikovani kao rezultat prakse artikulacije”</a:t>
            </a:r>
            <a:r>
              <a:rPr lang="en-GB" sz="2400" dirty="0" smtClean="0"/>
              <a:t>(</a:t>
            </a:r>
            <a:r>
              <a:rPr lang="en-GB" sz="2400" dirty="0" err="1" smtClean="0"/>
              <a:t>Laclau</a:t>
            </a:r>
            <a:r>
              <a:rPr lang="en-GB" sz="2400" dirty="0" smtClean="0"/>
              <a:t> and </a:t>
            </a:r>
            <a:r>
              <a:rPr lang="en-GB" sz="2400" dirty="0" err="1" smtClean="0"/>
              <a:t>Mouffe</a:t>
            </a:r>
            <a:r>
              <a:rPr lang="en-GB" sz="2400" dirty="0" smtClean="0"/>
              <a:t> 1985:105).</a:t>
            </a:r>
          </a:p>
          <a:p>
            <a:r>
              <a:rPr lang="en-GB" sz="2400" dirty="0" smtClean="0"/>
              <a:t>T</a:t>
            </a:r>
            <a:r>
              <a:rPr lang="sr-Latn-RS" sz="2400" dirty="0" smtClean="0"/>
              <a:t>ransformativna kombinacija (demokratija &amp; socijalizam) ne površna koalicija</a:t>
            </a:r>
          </a:p>
          <a:p>
            <a:r>
              <a:rPr lang="en-GB" sz="2400" dirty="0" smtClean="0"/>
              <a:t>M</a:t>
            </a:r>
            <a:r>
              <a:rPr lang="sr-Latn-RS" sz="2400" dirty="0" smtClean="0"/>
              <a:t>i ne znamo unapred kako će neki naši zahtevi biti artikulisani: teorije koje unapred odrede političku vrednost nekog demokratskog zahteva nisu radikalno demokratske</a:t>
            </a:r>
          </a:p>
          <a:p>
            <a:r>
              <a:rPr lang="en-GB" sz="2400" dirty="0" smtClean="0"/>
              <a:t>M</a:t>
            </a:r>
            <a:r>
              <a:rPr lang="sr-Latn-RS" sz="2400" dirty="0" smtClean="0"/>
              <a:t>ogućnost reapropriacije</a:t>
            </a:r>
            <a:endParaRPr lang="en-GB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Antiesencijalizam</a:t>
            </a:r>
            <a:r>
              <a:rPr lang="sr-Latn-RS" dirty="0" smtClean="0"/>
              <a:t> i razlika</a:t>
            </a:r>
            <a:endParaRPr lang="en-GB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“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pitanje</a:t>
            </a:r>
            <a:r>
              <a:rPr lang="en-US" dirty="0" smtClean="0"/>
              <a:t> </a:t>
            </a:r>
            <a:r>
              <a:rPr lang="en-US" dirty="0" err="1" smtClean="0"/>
              <a:t>kretanja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‘</a:t>
            </a:r>
            <a:r>
              <a:rPr lang="en-US" dirty="0" err="1" smtClean="0"/>
              <a:t>jednog</a:t>
            </a:r>
            <a:r>
              <a:rPr lang="en-US" dirty="0" smtClean="0"/>
              <a:t>, </a:t>
            </a:r>
            <a:r>
              <a:rPr lang="en-US" dirty="0" err="1" smtClean="0"/>
              <a:t>unitarnog</a:t>
            </a:r>
            <a:r>
              <a:rPr lang="en-US" dirty="0" smtClean="0"/>
              <a:t> </a:t>
            </a:r>
            <a:r>
              <a:rPr lang="en-US" dirty="0" err="1" smtClean="0"/>
              <a:t>nesputanog</a:t>
            </a:r>
            <a:r>
              <a:rPr lang="en-US" dirty="0" smtClean="0"/>
              <a:t> </a:t>
            </a:r>
            <a:r>
              <a:rPr lang="en-US" dirty="0" err="1" smtClean="0"/>
              <a:t>sopstva</a:t>
            </a:r>
            <a:r>
              <a:rPr lang="en-US" dirty="0" smtClean="0"/>
              <a:t>’ (</a:t>
            </a:r>
            <a:r>
              <a:rPr lang="en-GB" dirty="0" smtClean="0"/>
              <a:t>unitary unencumbered self</a:t>
            </a:r>
            <a:r>
              <a:rPr lang="en-US" dirty="0" smtClean="0"/>
              <a:t>) ka ‘</a:t>
            </a:r>
            <a:r>
              <a:rPr lang="en-US" dirty="0" err="1" smtClean="0"/>
              <a:t>jednom</a:t>
            </a:r>
            <a:r>
              <a:rPr lang="en-US" dirty="0" smtClean="0"/>
              <a:t> </a:t>
            </a:r>
            <a:r>
              <a:rPr lang="en-US" dirty="0" err="1" smtClean="0"/>
              <a:t>unitarnom</a:t>
            </a:r>
            <a:r>
              <a:rPr lang="en-US" dirty="0" smtClean="0"/>
              <a:t> </a:t>
            </a:r>
            <a:r>
              <a:rPr lang="en-US" dirty="0" err="1" smtClean="0"/>
              <a:t>situiranom</a:t>
            </a:r>
            <a:r>
              <a:rPr lang="en-US" dirty="0" smtClean="0"/>
              <a:t> </a:t>
            </a:r>
            <a:r>
              <a:rPr lang="en-US" dirty="0" err="1" smtClean="0"/>
              <a:t>sopstvu</a:t>
            </a:r>
            <a:r>
              <a:rPr lang="en-US" dirty="0" smtClean="0"/>
              <a:t>’; problem je u </a:t>
            </a:r>
            <a:r>
              <a:rPr lang="en-US" dirty="0" err="1" smtClean="0"/>
              <a:t>samoj</a:t>
            </a:r>
            <a:r>
              <a:rPr lang="en-US" dirty="0" smtClean="0"/>
              <a:t> </a:t>
            </a:r>
            <a:r>
              <a:rPr lang="en-US" dirty="0" err="1" smtClean="0"/>
              <a:t>ideji</a:t>
            </a:r>
            <a:r>
              <a:rPr lang="en-US" dirty="0" smtClean="0"/>
              <a:t> </a:t>
            </a:r>
            <a:r>
              <a:rPr lang="en-US" dirty="0" err="1" smtClean="0"/>
              <a:t>unitarnog</a:t>
            </a:r>
            <a:r>
              <a:rPr lang="en-US" dirty="0" smtClean="0"/>
              <a:t> </a:t>
            </a:r>
            <a:r>
              <a:rPr lang="en-US" dirty="0" err="1" smtClean="0"/>
              <a:t>subjekta</a:t>
            </a:r>
            <a:r>
              <a:rPr lang="en-US" dirty="0" smtClean="0"/>
              <a:t>” (</a:t>
            </a:r>
            <a:r>
              <a:rPr lang="en-US" dirty="0" err="1" smtClean="0"/>
              <a:t>Mouffe</a:t>
            </a:r>
            <a:r>
              <a:rPr lang="en-US" dirty="0" smtClean="0"/>
              <a:t>, 1993)</a:t>
            </a:r>
          </a:p>
          <a:p>
            <a:pPr eaLnBrk="1" hangingPunct="1"/>
            <a:r>
              <a:rPr lang="en-GB" dirty="0" smtClean="0"/>
              <a:t>I</a:t>
            </a:r>
            <a:r>
              <a:rPr lang="en-US" dirty="0" err="1" smtClean="0"/>
              <a:t>storija</a:t>
            </a:r>
            <a:r>
              <a:rPr lang="en-US" dirty="0" smtClean="0"/>
              <a:t> </a:t>
            </a:r>
            <a:r>
              <a:rPr lang="en-US" dirty="0" err="1" smtClean="0"/>
              <a:t>subjekta</a:t>
            </a:r>
            <a:r>
              <a:rPr lang="en-US" dirty="0" smtClean="0"/>
              <a:t> je </a:t>
            </a:r>
            <a:r>
              <a:rPr lang="en-US" dirty="0" err="1" smtClean="0"/>
              <a:t>istorija</a:t>
            </a:r>
            <a:r>
              <a:rPr lang="en-US" dirty="0" smtClean="0"/>
              <a:t> </a:t>
            </a:r>
            <a:r>
              <a:rPr lang="en-US" dirty="0" err="1" smtClean="0"/>
              <a:t>njegovih</a:t>
            </a:r>
            <a:r>
              <a:rPr lang="en-US" dirty="0" smtClean="0"/>
              <a:t>/</a:t>
            </a:r>
            <a:r>
              <a:rPr lang="en-US" dirty="0" err="1" smtClean="0"/>
              <a:t>njenih</a:t>
            </a:r>
            <a:r>
              <a:rPr lang="en-US" dirty="0" smtClean="0"/>
              <a:t> </a:t>
            </a:r>
            <a:r>
              <a:rPr lang="en-US" dirty="0" err="1" smtClean="0"/>
              <a:t>identifikacija</a:t>
            </a:r>
            <a:r>
              <a:rPr lang="en-US" dirty="0" smtClean="0"/>
              <a:t>; ne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centar</a:t>
            </a:r>
            <a:r>
              <a:rPr lang="en-US" dirty="0" smtClean="0"/>
              <a:t> </a:t>
            </a:r>
            <a:r>
              <a:rPr lang="en-US" dirty="0" err="1" smtClean="0"/>
              <a:t>subjektiviteta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prethodni</a:t>
            </a:r>
            <a:r>
              <a:rPr lang="en-US" dirty="0" smtClean="0"/>
              <a:t> </a:t>
            </a:r>
            <a:r>
              <a:rPr lang="en-US" dirty="0" err="1" smtClean="0"/>
              <a:t>identifikacijama</a:t>
            </a:r>
            <a:r>
              <a:rPr lang="en-US" dirty="0" smtClean="0"/>
              <a:t> </a:t>
            </a:r>
            <a:r>
              <a:rPr lang="en-US" dirty="0" err="1" smtClean="0"/>
              <a:t>subjekta</a:t>
            </a:r>
            <a:endParaRPr lang="en-US" dirty="0" smtClean="0"/>
          </a:p>
          <a:p>
            <a:pPr eaLnBrk="1" hangingPunct="1"/>
            <a:r>
              <a:rPr lang="en-GB" dirty="0" smtClean="0"/>
              <a:t>I</a:t>
            </a:r>
            <a:r>
              <a:rPr lang="en-US" dirty="0" err="1" smtClean="0"/>
              <a:t>dentitet</a:t>
            </a:r>
            <a:r>
              <a:rPr lang="en-US" dirty="0" smtClean="0"/>
              <a:t> je </a:t>
            </a:r>
            <a:r>
              <a:rPr lang="en-US" dirty="0" err="1" smtClean="0"/>
              <a:t>uvek</a:t>
            </a:r>
            <a:r>
              <a:rPr lang="en-US" dirty="0" smtClean="0"/>
              <a:t> </a:t>
            </a:r>
            <a:r>
              <a:rPr lang="en-US" dirty="0" err="1" smtClean="0"/>
              <a:t>kontigentan</a:t>
            </a:r>
            <a:r>
              <a:rPr lang="en-US" dirty="0" smtClean="0"/>
              <a:t>, </a:t>
            </a:r>
            <a:r>
              <a:rPr lang="en-US" dirty="0" err="1" smtClean="0"/>
              <a:t>nesiguran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dirty="0" smtClean="0"/>
              <a:t>D</a:t>
            </a:r>
            <a:r>
              <a:rPr lang="en-US" dirty="0" err="1" smtClean="0"/>
              <a:t>ijalektika</a:t>
            </a:r>
            <a:r>
              <a:rPr lang="en-US" dirty="0" smtClean="0"/>
              <a:t> </a:t>
            </a:r>
            <a:r>
              <a:rPr lang="en-US" dirty="0" err="1" smtClean="0"/>
              <a:t>decentriranja</a:t>
            </a:r>
            <a:r>
              <a:rPr lang="en-US" dirty="0" smtClean="0"/>
              <a:t>/</a:t>
            </a:r>
            <a:r>
              <a:rPr lang="en-US" dirty="0" err="1" smtClean="0"/>
              <a:t>recentriranja</a:t>
            </a:r>
            <a:r>
              <a:rPr lang="sr-Latn-RS" dirty="0" smtClean="0"/>
              <a:t> </a:t>
            </a:r>
            <a:r>
              <a:rPr lang="sr-Latn-RS" sz="2400" dirty="0" smtClean="0"/>
              <a:t>(dekonstrukcija esencijalizovanih identiteta/čvorna tačka artikulacijom)</a:t>
            </a:r>
          </a:p>
          <a:p>
            <a:pPr eaLnBrk="1" hangingPunct="1"/>
            <a:r>
              <a:rPr lang="en-GB" sz="2400" dirty="0" err="1" smtClean="0"/>
              <a:t>Znanje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identiteti</a:t>
            </a:r>
            <a:r>
              <a:rPr lang="en-GB" sz="2400" dirty="0" smtClean="0"/>
              <a:t> </a:t>
            </a:r>
            <a:r>
              <a:rPr lang="en-GB" sz="2400" dirty="0" err="1" smtClean="0"/>
              <a:t>su</a:t>
            </a:r>
            <a:r>
              <a:rPr lang="en-GB" sz="2400" dirty="0" smtClean="0"/>
              <a:t> </a:t>
            </a:r>
            <a:r>
              <a:rPr lang="en-GB" sz="2400" dirty="0" err="1" smtClean="0"/>
              <a:t>kontingentni</a:t>
            </a:r>
            <a:r>
              <a:rPr lang="en-GB" sz="2400" dirty="0" smtClean="0"/>
              <a:t> u </a:t>
            </a:r>
            <a:r>
              <a:rPr lang="en-GB" sz="2400" dirty="0" err="1" smtClean="0"/>
              <a:t>principu</a:t>
            </a:r>
            <a:r>
              <a:rPr lang="en-GB" sz="2400" dirty="0" smtClean="0"/>
              <a:t>, </a:t>
            </a:r>
            <a:r>
              <a:rPr lang="en-GB" sz="2400" dirty="0" err="1" smtClean="0"/>
              <a:t>oni</a:t>
            </a:r>
            <a:r>
              <a:rPr lang="en-GB" sz="2400" dirty="0" smtClean="0"/>
              <a:t> </a:t>
            </a:r>
            <a:r>
              <a:rPr lang="en-GB" sz="2400" dirty="0" err="1" smtClean="0"/>
              <a:t>su</a:t>
            </a:r>
            <a:r>
              <a:rPr lang="en-GB" sz="2400" dirty="0" smtClean="0"/>
              <a:t> </a:t>
            </a:r>
            <a:r>
              <a:rPr lang="en-GB" sz="2400" dirty="0" err="1" smtClean="0"/>
              <a:t>uvek</a:t>
            </a:r>
            <a:r>
              <a:rPr lang="en-GB" sz="2400" dirty="0" smtClean="0"/>
              <a:t> </a:t>
            </a:r>
            <a:r>
              <a:rPr lang="en-GB" sz="2400" dirty="0" err="1" smtClean="0"/>
              <a:t>relativno</a:t>
            </a:r>
            <a:r>
              <a:rPr lang="en-GB" sz="2400" dirty="0" smtClean="0"/>
              <a:t> </a:t>
            </a:r>
            <a:r>
              <a:rPr lang="en-GB" sz="2400" dirty="0" err="1" smtClean="0"/>
              <a:t>nefleksibilni</a:t>
            </a:r>
            <a:r>
              <a:rPr lang="en-GB" sz="2400" dirty="0" smtClean="0"/>
              <a:t> u </a:t>
            </a:r>
            <a:r>
              <a:rPr lang="en-GB" sz="2400" dirty="0" err="1" smtClean="0"/>
              <a:t>konkretnim</a:t>
            </a:r>
            <a:r>
              <a:rPr lang="en-GB" sz="2400" dirty="0" smtClean="0"/>
              <a:t> </a:t>
            </a:r>
            <a:r>
              <a:rPr lang="en-GB" sz="2400" dirty="0" err="1" smtClean="0"/>
              <a:t>situacijama</a:t>
            </a:r>
            <a:endParaRPr lang="en-US" sz="2400" dirty="0" smtClean="0"/>
          </a:p>
          <a:p>
            <a:pPr eaLnBrk="1" hangingPunct="1"/>
            <a:r>
              <a:rPr lang="en-GB" dirty="0" smtClean="0"/>
              <a:t>R</a:t>
            </a:r>
            <a:r>
              <a:rPr lang="en-US" dirty="0" err="1" smtClean="0"/>
              <a:t>ušenje</a:t>
            </a:r>
            <a:r>
              <a:rPr lang="en-US" dirty="0" smtClean="0"/>
              <a:t> </a:t>
            </a:r>
            <a:r>
              <a:rPr lang="en-US" dirty="0" err="1" smtClean="0"/>
              <a:t>dileme</a:t>
            </a:r>
            <a:r>
              <a:rPr lang="en-US" dirty="0" smtClean="0"/>
              <a:t> o </a:t>
            </a:r>
            <a:r>
              <a:rPr lang="en-US" dirty="0" err="1" smtClean="0"/>
              <a:t>jednakosti</a:t>
            </a:r>
            <a:r>
              <a:rPr lang="en-US" dirty="0" smtClean="0"/>
              <a:t> vs. </a:t>
            </a:r>
            <a:r>
              <a:rPr lang="en-US" dirty="0" err="1" smtClean="0"/>
              <a:t>razlike</a:t>
            </a:r>
            <a:endParaRPr lang="en-US" dirty="0" smtClean="0"/>
          </a:p>
          <a:p>
            <a:pPr eaLnBrk="1" hangingPunct="1"/>
            <a:r>
              <a:rPr lang="en-US" sz="2400" dirty="0" smtClean="0"/>
              <a:t>“Ali mi </a:t>
            </a:r>
            <a:r>
              <a:rPr lang="en-US" sz="2400" dirty="0" err="1" smtClean="0"/>
              <a:t>smo</a:t>
            </a:r>
            <a:r>
              <a:rPr lang="en-US" sz="2400" dirty="0" smtClean="0"/>
              <a:t> u </a:t>
            </a:r>
            <a:r>
              <a:rPr lang="en-US" sz="2400" dirty="0" err="1" smtClean="0"/>
              <a:t>stvari</a:t>
            </a:r>
            <a:r>
              <a:rPr lang="en-US" sz="2400" dirty="0" smtClean="0"/>
              <a:t> </a:t>
            </a:r>
            <a:r>
              <a:rPr lang="en-US" sz="2400" dirty="0" err="1" smtClean="0"/>
              <a:t>mnogostruki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kontradiktorni</a:t>
            </a:r>
            <a:r>
              <a:rPr lang="en-US" sz="2400" dirty="0" smtClean="0"/>
              <a:t> </a:t>
            </a:r>
            <a:r>
              <a:rPr lang="en-US" sz="2400" dirty="0" err="1" smtClean="0"/>
              <a:t>subjekti</a:t>
            </a:r>
            <a:r>
              <a:rPr lang="en-US" sz="2400" dirty="0" smtClean="0"/>
              <a:t>, </a:t>
            </a:r>
            <a:r>
              <a:rPr lang="en-US" sz="2400" dirty="0" err="1" smtClean="0"/>
              <a:t>naseljenici</a:t>
            </a:r>
            <a:r>
              <a:rPr lang="en-US" sz="2400" dirty="0" smtClean="0"/>
              <a:t> </a:t>
            </a:r>
            <a:r>
              <a:rPr lang="en-US" sz="2400" dirty="0" err="1" smtClean="0"/>
              <a:t>raznovrsnih</a:t>
            </a:r>
            <a:r>
              <a:rPr lang="en-US" sz="2400" dirty="0" smtClean="0"/>
              <a:t> </a:t>
            </a:r>
            <a:r>
              <a:rPr lang="en-US" sz="2400" dirty="0" err="1" smtClean="0"/>
              <a:t>zajednica</a:t>
            </a:r>
            <a:r>
              <a:rPr lang="en-GB" sz="2400" dirty="0" smtClean="0"/>
              <a:t> (</a:t>
            </a:r>
            <a:r>
              <a:rPr lang="en-US" sz="2400" dirty="0" smtClean="0"/>
              <a:t>u </a:t>
            </a:r>
            <a:r>
              <a:rPr lang="en-US" sz="2400" dirty="0" err="1" smtClean="0"/>
              <a:t>onoliko</a:t>
            </a:r>
            <a:r>
              <a:rPr lang="en-GB" sz="2400" dirty="0" smtClean="0"/>
              <a:t>, </a:t>
            </a:r>
            <a:r>
              <a:rPr lang="en-US" sz="2400" dirty="0" err="1" smtClean="0"/>
              <a:t>zapravo</a:t>
            </a:r>
            <a:r>
              <a:rPr lang="en-GB" sz="2400" dirty="0" smtClean="0"/>
              <a:t>, </a:t>
            </a:r>
            <a:r>
              <a:rPr lang="en-US" sz="2400" dirty="0" smtClean="0"/>
              <a:t>u </a:t>
            </a:r>
            <a:r>
              <a:rPr lang="en-US" sz="2400" dirty="0" err="1" smtClean="0"/>
              <a:t>koliko</a:t>
            </a:r>
            <a:r>
              <a:rPr lang="en-US" sz="2400" dirty="0" smtClean="0"/>
              <a:t> </a:t>
            </a:r>
            <a:r>
              <a:rPr lang="en-US" sz="2400" dirty="0" err="1" smtClean="0"/>
              <a:t>društvenih</a:t>
            </a:r>
            <a:r>
              <a:rPr lang="en-US" sz="2400" dirty="0" smtClean="0"/>
              <a:t> </a:t>
            </a:r>
            <a:r>
              <a:rPr lang="en-US" sz="2400" dirty="0" err="1" smtClean="0"/>
              <a:t>odnosa</a:t>
            </a:r>
            <a:r>
              <a:rPr lang="en-US" sz="2400" dirty="0" smtClean="0"/>
              <a:t> </a:t>
            </a:r>
            <a:r>
              <a:rPr lang="en-US" sz="2400" dirty="0" err="1" smtClean="0"/>
              <a:t>učestvujemo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onoliko</a:t>
            </a:r>
            <a:r>
              <a:rPr lang="en-US" sz="2400" dirty="0" smtClean="0"/>
              <a:t> </a:t>
            </a:r>
            <a:r>
              <a:rPr lang="en-US" sz="2400" dirty="0" err="1" smtClean="0"/>
              <a:t>pozicija</a:t>
            </a:r>
            <a:r>
              <a:rPr lang="en-US" sz="2400" dirty="0" smtClean="0"/>
              <a:t> </a:t>
            </a:r>
            <a:r>
              <a:rPr lang="en-US" sz="2400" dirty="0" err="1" smtClean="0"/>
              <a:t>subjekta</a:t>
            </a:r>
            <a:r>
              <a:rPr lang="en-US" sz="2400" dirty="0" smtClean="0"/>
              <a:t> </a:t>
            </a:r>
            <a:r>
              <a:rPr lang="en-US" sz="2400" dirty="0" err="1" smtClean="0"/>
              <a:t>koje</a:t>
            </a:r>
            <a:r>
              <a:rPr lang="en-US" sz="2400" dirty="0" smtClean="0"/>
              <a:t> </a:t>
            </a:r>
            <a:r>
              <a:rPr lang="en-US" sz="2400" dirty="0" err="1" smtClean="0"/>
              <a:t>ti</a:t>
            </a:r>
            <a:r>
              <a:rPr lang="en-US" sz="2400" dirty="0" smtClean="0"/>
              <a:t> </a:t>
            </a:r>
            <a:r>
              <a:rPr lang="en-US" sz="2400" dirty="0" err="1" smtClean="0"/>
              <a:t>odnosi</a:t>
            </a:r>
            <a:r>
              <a:rPr lang="en-US" sz="2400" dirty="0" smtClean="0"/>
              <a:t> </a:t>
            </a:r>
            <a:r>
              <a:rPr lang="en-US" sz="2400" dirty="0" err="1" smtClean="0"/>
              <a:t>definišu</a:t>
            </a:r>
            <a:r>
              <a:rPr lang="en-GB" sz="2400" dirty="0" smtClean="0"/>
              <a:t>), </a:t>
            </a:r>
            <a:r>
              <a:rPr lang="en-US" sz="2400" dirty="0" err="1" smtClean="0"/>
              <a:t>konstruisani</a:t>
            </a:r>
            <a:r>
              <a:rPr lang="en-US" sz="2400" dirty="0" smtClean="0"/>
              <a:t> </a:t>
            </a:r>
            <a:r>
              <a:rPr lang="en-US" sz="2400" dirty="0" err="1" smtClean="0"/>
              <a:t>različitim</a:t>
            </a:r>
            <a:r>
              <a:rPr lang="en-US" sz="2400" dirty="0" smtClean="0"/>
              <a:t> </a:t>
            </a:r>
            <a:r>
              <a:rPr lang="en-US" sz="2400" dirty="0" err="1" smtClean="0"/>
              <a:t>diskursima</a:t>
            </a:r>
            <a:r>
              <a:rPr lang="en-US" sz="2400" dirty="0" smtClean="0"/>
              <a:t>,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nesigurno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trenutno</a:t>
            </a:r>
            <a:r>
              <a:rPr lang="en-US" sz="2400" dirty="0" smtClean="0"/>
              <a:t> </a:t>
            </a:r>
            <a:r>
              <a:rPr lang="en-US" sz="2400" dirty="0" err="1" smtClean="0"/>
              <a:t>povezani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preseku</a:t>
            </a:r>
            <a:r>
              <a:rPr lang="en-US" sz="2400" dirty="0" smtClean="0"/>
              <a:t> </a:t>
            </a:r>
            <a:r>
              <a:rPr lang="en-US" sz="2400" dirty="0" err="1" smtClean="0"/>
              <a:t>pozicija</a:t>
            </a:r>
            <a:r>
              <a:rPr lang="en-US" sz="2400" dirty="0" smtClean="0"/>
              <a:t> </a:t>
            </a:r>
            <a:r>
              <a:rPr lang="en-US" sz="2400" dirty="0" err="1" smtClean="0"/>
              <a:t>subjekta</a:t>
            </a:r>
            <a:r>
              <a:rPr lang="en-US" sz="2400" dirty="0" smtClean="0"/>
              <a:t>” (</a:t>
            </a:r>
            <a:r>
              <a:rPr lang="en-US" sz="2400" dirty="0" err="1" smtClean="0"/>
              <a:t>Mouffe</a:t>
            </a:r>
            <a:r>
              <a:rPr lang="en-US" sz="2400" dirty="0" smtClean="0"/>
              <a:t>, 1993)</a:t>
            </a:r>
            <a:endParaRPr lang="en-GB" sz="2400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550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Feminizam, princip građanstva i radikalna demokratska politika</vt:lpstr>
      <vt:lpstr>           Šantal Muf</vt:lpstr>
      <vt:lpstr>Slide 3</vt:lpstr>
      <vt:lpstr>Ernesto Laclau &amp; Chantal Mouffe, Hegemony and Socialist Strategy: Towards a Radical Democratic Politics, 1985. </vt:lpstr>
      <vt:lpstr>Da li postoji skup karakteristika zajedničkih za sve žene koje ih ujedinjuju kao grupu?</vt:lpstr>
      <vt:lpstr>Slide 6</vt:lpstr>
      <vt:lpstr>Artikulacija </vt:lpstr>
      <vt:lpstr>Antiesencijalizam i razlika</vt:lpstr>
      <vt:lpstr>Slide 9</vt:lpstr>
      <vt:lpstr>Slide 10</vt:lpstr>
      <vt:lpstr>Princip građanstva i radikalna demokratija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Feminizam, princip građanstva i radikalna demokratska politika</dc:title>
  <dc:creator>Biljana Djordjevic</dc:creator>
  <cp:lastModifiedBy>Biljana Djordjevic</cp:lastModifiedBy>
  <cp:revision>2</cp:revision>
  <dcterms:created xsi:type="dcterms:W3CDTF">2016-04-06T05:45:05Z</dcterms:created>
  <dcterms:modified xsi:type="dcterms:W3CDTF">2016-04-06T05:56:16Z</dcterms:modified>
</cp:coreProperties>
</file>