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4" r:id="rId3"/>
    <p:sldId id="262" r:id="rId4"/>
    <p:sldId id="263" r:id="rId5"/>
    <p:sldId id="274" r:id="rId6"/>
    <p:sldId id="261" r:id="rId7"/>
    <p:sldId id="260" r:id="rId8"/>
    <p:sldId id="265" r:id="rId9"/>
    <p:sldId id="266" r:id="rId10"/>
    <p:sldId id="267" r:id="rId11"/>
    <p:sldId id="258" r:id="rId12"/>
    <p:sldId id="268" r:id="rId13"/>
    <p:sldId id="269" r:id="rId14"/>
    <p:sldId id="270" r:id="rId15"/>
    <p:sldId id="257" r:id="rId16"/>
    <p:sldId id="272" r:id="rId17"/>
    <p:sldId id="259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82458" autoAdjust="0"/>
  </p:normalViewPr>
  <p:slideViewPr>
    <p:cSldViewPr>
      <p:cViewPr varScale="1">
        <p:scale>
          <a:sx n="69" d="100"/>
          <a:sy n="69" d="100"/>
        </p:scale>
        <p:origin x="-908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1AEA6-52FB-420E-9050-AD08EB63CA6B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98F6D-1E67-4D87-B5EC-CB6CBB6A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8B46DF-59CB-43F2-AFFB-532E79E44AFF}" type="datetimeFigureOut">
              <a:rPr lang="en-US" smtClean="0"/>
              <a:pPr/>
              <a:t>19-Apr-17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538F00-23B7-4231-85F4-FFD433DE6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Feminizam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90566"/>
          </a:xfrm>
        </p:spPr>
        <p:txBody>
          <a:bodyPr/>
          <a:lstStyle/>
          <a:p>
            <a:pPr algn="ctr"/>
            <a:r>
              <a:rPr lang="sr-Latn-RS" dirty="0" smtClean="0"/>
              <a:t>Savremena politička teorija, april 2017.</a:t>
            </a:r>
            <a:endParaRPr lang="en-US" dirty="0"/>
          </a:p>
        </p:txBody>
      </p:sp>
      <p:sp>
        <p:nvSpPr>
          <p:cNvPr id="3074" name="AutoShape 2" descr="Image result for just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just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Резултат слика за feminism we can do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Резултат слика за feminism we can do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:\Users\Nikola\Desktop\5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286676" cy="34290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Nastavak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Znajući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to </a:t>
            </a:r>
            <a:r>
              <a:rPr lang="en-US" dirty="0" err="1" smtClean="0"/>
              <a:t>verovatno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njihova</a:t>
            </a:r>
            <a:r>
              <a:rPr lang="en-US" dirty="0" smtClean="0"/>
              <a:t> </a:t>
            </a:r>
            <a:r>
              <a:rPr lang="en-US" dirty="0" err="1" smtClean="0"/>
              <a:t>sudbina</a:t>
            </a:r>
            <a:r>
              <a:rPr lang="en-US" dirty="0" smtClean="0"/>
              <a:t>, </a:t>
            </a:r>
            <a:r>
              <a:rPr lang="en-US" dirty="0" err="1" smtClean="0"/>
              <a:t>većina</a:t>
            </a:r>
            <a:r>
              <a:rPr lang="en-US" dirty="0" smtClean="0"/>
              <a:t> </a:t>
            </a:r>
            <a:r>
              <a:rPr lang="en-US" dirty="0" err="1" smtClean="0"/>
              <a:t>devojaka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ne </a:t>
            </a:r>
            <a:r>
              <a:rPr lang="en-US" dirty="0" err="1" smtClean="0"/>
              <a:t>trudi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stekne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bi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omogućile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zaposle</a:t>
            </a:r>
            <a:r>
              <a:rPr lang="en-US" dirty="0" smtClean="0"/>
              <a:t> </a:t>
            </a:r>
            <a:r>
              <a:rPr lang="en-US" dirty="0" err="1" smtClean="0"/>
              <a:t>onoliko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to </a:t>
            </a:r>
            <a:r>
              <a:rPr lang="en-US" dirty="0" err="1" smtClean="0"/>
              <a:t>čine</a:t>
            </a:r>
            <a:r>
              <a:rPr lang="en-US" dirty="0" smtClean="0"/>
              <a:t> </a:t>
            </a:r>
            <a:r>
              <a:rPr lang="en-US" dirty="0" err="1" smtClean="0"/>
              <a:t>mladići</a:t>
            </a:r>
            <a:r>
              <a:rPr lang="en-US" dirty="0" smtClean="0"/>
              <a:t>, 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izbegnu</a:t>
            </a:r>
            <a:r>
              <a:rPr lang="en-US" dirty="0" smtClean="0"/>
              <a:t> </a:t>
            </a:r>
            <a:r>
              <a:rPr lang="en-US" dirty="0" err="1" smtClean="0"/>
              <a:t>trudnoću</a:t>
            </a:r>
            <a:r>
              <a:rPr lang="en-US" dirty="0" smtClean="0"/>
              <a:t>. I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mladići</a:t>
            </a:r>
            <a:r>
              <a:rPr lang="en-US" dirty="0" smtClean="0"/>
              <a:t> </a:t>
            </a:r>
            <a:r>
              <a:rPr lang="en-US" dirty="0" err="1" smtClean="0"/>
              <a:t>nastoje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postignu</a:t>
            </a:r>
            <a:r>
              <a:rPr lang="en-US" dirty="0" smtClean="0"/>
              <a:t> </a:t>
            </a:r>
            <a:r>
              <a:rPr lang="en-US" dirty="0" err="1" smtClean="0"/>
              <a:t>ličnu</a:t>
            </a:r>
            <a:r>
              <a:rPr lang="en-US" dirty="0" smtClean="0"/>
              <a:t> </a:t>
            </a:r>
            <a:r>
              <a:rPr lang="en-US" dirty="0" err="1" smtClean="0"/>
              <a:t>sigurnost</a:t>
            </a:r>
            <a:r>
              <a:rPr lang="en-US" dirty="0" smtClean="0"/>
              <a:t> </a:t>
            </a:r>
            <a:r>
              <a:rPr lang="en-US" dirty="0" err="1" smtClean="0"/>
              <a:t>povećavajući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nalaženje</a:t>
            </a:r>
            <a:r>
              <a:rPr lang="en-US" dirty="0" smtClean="0"/>
              <a:t> </a:t>
            </a:r>
            <a:r>
              <a:rPr lang="en-US" dirty="0" err="1" smtClean="0"/>
              <a:t>posla</a:t>
            </a:r>
            <a:r>
              <a:rPr lang="en-US" dirty="0" smtClean="0"/>
              <a:t>, </a:t>
            </a:r>
            <a:r>
              <a:rPr lang="en-US" dirty="0" err="1" smtClean="0"/>
              <a:t>devojke</a:t>
            </a:r>
            <a:r>
              <a:rPr lang="en-US" dirty="0" smtClean="0"/>
              <a:t> </a:t>
            </a:r>
            <a:r>
              <a:rPr lang="en-US" dirty="0" err="1" smtClean="0"/>
              <a:t>traže</a:t>
            </a:r>
            <a:r>
              <a:rPr lang="en-US" dirty="0" smtClean="0"/>
              <a:t> </a:t>
            </a:r>
            <a:r>
              <a:rPr lang="en-US" dirty="0" err="1" smtClean="0"/>
              <a:t>sigurnost</a:t>
            </a:r>
            <a:r>
              <a:rPr lang="en-US" dirty="0" smtClean="0"/>
              <a:t> </a:t>
            </a:r>
            <a:r>
              <a:rPr lang="en-US" dirty="0" err="1" smtClean="0"/>
              <a:t>povećavajući</a:t>
            </a:r>
            <a:r>
              <a:rPr lang="en-US" dirty="0" smtClean="0"/>
              <a:t> </a:t>
            </a:r>
            <a:r>
              <a:rPr lang="en-US" dirty="0" err="1" smtClean="0"/>
              <a:t>svoju</a:t>
            </a:r>
            <a:r>
              <a:rPr lang="en-US" dirty="0" smtClean="0"/>
              <a:t> </a:t>
            </a:r>
            <a:r>
              <a:rPr lang="en-US" dirty="0" err="1" smtClean="0"/>
              <a:t>privlačnost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Tako</a:t>
            </a:r>
            <a:r>
              <a:rPr lang="en-US" dirty="0" smtClean="0"/>
              <a:t> se </a:t>
            </a:r>
            <a:r>
              <a:rPr lang="en-US" dirty="0" err="1" smtClean="0"/>
              <a:t>stvara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kulturne</a:t>
            </a:r>
            <a:r>
              <a:rPr lang="en-US" dirty="0" smtClean="0"/>
              <a:t> </a:t>
            </a:r>
            <a:r>
              <a:rPr lang="en-US" dirty="0" err="1" smtClean="0"/>
              <a:t>identifikacije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muževnost</a:t>
            </a:r>
            <a:r>
              <a:rPr lang="en-US" dirty="0" smtClean="0"/>
              <a:t> </a:t>
            </a:r>
            <a:r>
              <a:rPr lang="en-US" dirty="0" err="1" smtClean="0"/>
              <a:t>povezuje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ostvarivanjem</a:t>
            </a:r>
            <a:r>
              <a:rPr lang="en-US" dirty="0" smtClean="0"/>
              <a:t> </a:t>
            </a:r>
            <a:r>
              <a:rPr lang="en-US" dirty="0" err="1" smtClean="0"/>
              <a:t>prihoda</a:t>
            </a:r>
            <a:r>
              <a:rPr lang="en-US" dirty="0" smtClean="0"/>
              <a:t>, a </a:t>
            </a:r>
            <a:r>
              <a:rPr lang="en-US" dirty="0" err="1" smtClean="0"/>
              <a:t>ženstvenost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pružanjem</a:t>
            </a:r>
            <a:r>
              <a:rPr lang="en-US" dirty="0" smtClean="0"/>
              <a:t> </a:t>
            </a:r>
            <a:r>
              <a:rPr lang="en-US" dirty="0" err="1" smtClean="0"/>
              <a:t>seksualnih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kućnih</a:t>
            </a:r>
            <a:r>
              <a:rPr lang="en-US" dirty="0" smtClean="0"/>
              <a:t> </a:t>
            </a:r>
            <a:r>
              <a:rPr lang="en-US" dirty="0" err="1" smtClean="0"/>
              <a:t>usluga</a:t>
            </a:r>
            <a:r>
              <a:rPr lang="en-US" dirty="0" smtClean="0"/>
              <a:t> </a:t>
            </a:r>
            <a:r>
              <a:rPr lang="en-US" dirty="0" err="1" smtClean="0"/>
              <a:t>muškarcima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odgajanjem</a:t>
            </a:r>
            <a:r>
              <a:rPr lang="en-US" dirty="0" smtClean="0"/>
              <a:t> </a:t>
            </a:r>
            <a:r>
              <a:rPr lang="en-US" dirty="0" err="1" smtClean="0"/>
              <a:t>dece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muškarci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žene</a:t>
            </a:r>
            <a:r>
              <a:rPr lang="en-US" dirty="0" smtClean="0"/>
              <a:t> </a:t>
            </a:r>
            <a:r>
              <a:rPr lang="en-US" dirty="0" err="1" smtClean="0"/>
              <a:t>ulaze</a:t>
            </a:r>
            <a:r>
              <a:rPr lang="en-US" dirty="0" smtClean="0"/>
              <a:t> u </a:t>
            </a:r>
            <a:r>
              <a:rPr lang="en-US" dirty="0" err="1" smtClean="0"/>
              <a:t>brak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različitim</a:t>
            </a:r>
            <a:r>
              <a:rPr lang="en-US" dirty="0" smtClean="0"/>
              <a:t> </a:t>
            </a:r>
            <a:r>
              <a:rPr lang="en-US" dirty="0" err="1" smtClean="0"/>
              <a:t>potencijalima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ostvarivanje</a:t>
            </a:r>
            <a:r>
              <a:rPr lang="en-US" dirty="0" smtClean="0"/>
              <a:t> </a:t>
            </a:r>
            <a:r>
              <a:rPr lang="en-US" dirty="0" err="1" smtClean="0"/>
              <a:t>prihoda</a:t>
            </a:r>
            <a:r>
              <a:rPr lang="en-US" dirty="0" smtClean="0"/>
              <a:t>, a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disparitet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muškarac</a:t>
            </a:r>
            <a:r>
              <a:rPr lang="en-US" dirty="0" smtClean="0"/>
              <a:t> </a:t>
            </a:r>
            <a:r>
              <a:rPr lang="en-US" dirty="0" err="1" smtClean="0"/>
              <a:t>stiče</a:t>
            </a:r>
            <a:r>
              <a:rPr lang="en-US" dirty="0" smtClean="0"/>
              <a:t> </a:t>
            </a:r>
            <a:r>
              <a:rPr lang="en-US" dirty="0" err="1" smtClean="0"/>
              <a:t>dragoceno</a:t>
            </a:r>
            <a:r>
              <a:rPr lang="en-US" dirty="0" smtClean="0"/>
              <a:t> </a:t>
            </a:r>
            <a:r>
              <a:rPr lang="en-US" dirty="0" err="1" smtClean="0"/>
              <a:t>radno</a:t>
            </a:r>
            <a:r>
              <a:rPr lang="en-US" dirty="0" smtClean="0"/>
              <a:t> </a:t>
            </a:r>
            <a:r>
              <a:rPr lang="en-US" dirty="0" err="1" smtClean="0"/>
              <a:t>iskustvo</a:t>
            </a:r>
            <a:r>
              <a:rPr lang="en-US" dirty="0" smtClean="0"/>
              <a:t>. </a:t>
            </a:r>
            <a:r>
              <a:rPr lang="en-US" dirty="0" err="1" smtClean="0"/>
              <a:t>Budući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ženi</a:t>
            </a:r>
            <a:r>
              <a:rPr lang="en-US" dirty="0" smtClean="0"/>
              <a:t>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izdržava</a:t>
            </a:r>
            <a:r>
              <a:rPr lang="en-US" dirty="0" smtClean="0"/>
              <a:t> </a:t>
            </a:r>
            <a:r>
              <a:rPr lang="en-US" dirty="0" err="1" smtClean="0"/>
              <a:t>izvan</a:t>
            </a:r>
            <a:r>
              <a:rPr lang="en-US" dirty="0" smtClean="0"/>
              <a:t> </a:t>
            </a:r>
            <a:r>
              <a:rPr lang="en-US" dirty="0" err="1" smtClean="0"/>
              <a:t>braka</a:t>
            </a:r>
            <a:r>
              <a:rPr lang="en-US" dirty="0" smtClean="0"/>
              <a:t>,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njegovog</a:t>
            </a:r>
            <a:r>
              <a:rPr lang="en-US" dirty="0" smtClean="0"/>
              <a:t> </a:t>
            </a:r>
            <a:r>
              <a:rPr lang="en-US" dirty="0" err="1" smtClean="0"/>
              <a:t>opstanka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muškarcu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veću</a:t>
            </a:r>
            <a:r>
              <a:rPr lang="en-US" dirty="0" smtClean="0"/>
              <a:t> </a:t>
            </a:r>
            <a:r>
              <a:rPr lang="en-US" dirty="0" err="1" smtClean="0"/>
              <a:t>kontrolu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kola\Desktop\image-0.02.01.9a15a235704bcf1bd60f713f933b7495bbc28af970f86a6203f92f0b8e97ac0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Problem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 algn="ctr">
              <a:buNone/>
            </a:pPr>
            <a:r>
              <a:rPr lang="sr-Latn-RS" dirty="0" smtClean="0"/>
              <a:t>        </a:t>
            </a:r>
            <a:r>
              <a:rPr lang="sr-Latn-RS" sz="2800" dirty="0" smtClean="0"/>
              <a:t>Da li je liberalno odvajanje javne i privatne sfere spojivo sa “oslobađanjem” žena?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la\Desktop\You-Know-You’re-A-Working-Mom-When…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Problem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sz="2800" dirty="0" smtClean="0"/>
              <a:t>Da li je princip građanstva rešenje ili izvor problema?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kola\Desktop\We_Can_Do_It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ikola\Desktop\767px-TOGETHER_WE_CAN_DO_IT_-_KEEP_`EM_FIRING_-_NARA_-_515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85804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txBody>
          <a:bodyPr/>
          <a:lstStyle/>
          <a:p>
            <a:pPr algn="ctr"/>
            <a:r>
              <a:rPr lang="sr-Latn-RS" dirty="0" smtClean="0"/>
              <a:t>Dilema Vulstonkraft</a:t>
            </a:r>
            <a:endParaRPr lang="en-US" dirty="0"/>
          </a:p>
        </p:txBody>
      </p:sp>
      <p:pic>
        <p:nvPicPr>
          <p:cNvPr id="18435" name="Picture 3" descr="C:\Users\Nikola\Desktop\20130914_FBP00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Esencijalistički feminizam (politika razlike; etika brige/staranja)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Umesto utapanja u mušku koncepciju politike, treba insistirati na javnom priznanju esencijalnih (suštinskih) svojstava žena. Postoji jedinstvena, ujedinjavajuća suština žena.</a:t>
            </a:r>
          </a:p>
          <a:p>
            <a:r>
              <a:rPr lang="sr-Latn-RS" dirty="0" smtClean="0"/>
              <a:t>Sara Rudik i Džin Betke Elštajn: materinstvo kao esencijalno svojstvo žena.</a:t>
            </a:r>
          </a:p>
          <a:p>
            <a:r>
              <a:rPr lang="sr-Latn-RS" dirty="0" smtClean="0"/>
              <a:t>Kerol Pejtman: </a:t>
            </a:r>
            <a:r>
              <a:rPr lang="en-US" dirty="0" err="1" smtClean="0"/>
              <a:t>davanje</a:t>
            </a:r>
            <a:r>
              <a:rPr lang="en-US" dirty="0" smtClean="0"/>
              <a:t> </a:t>
            </a:r>
            <a:r>
              <a:rPr lang="en-US" dirty="0" err="1" smtClean="0"/>
              <a:t>političkog</a:t>
            </a:r>
            <a:r>
              <a:rPr lang="en-US" dirty="0" smtClean="0"/>
              <a:t> </a:t>
            </a:r>
            <a:r>
              <a:rPr lang="en-US" dirty="0" err="1" smtClean="0"/>
              <a:t>značaja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muškarci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sr-Latn-RS" dirty="0" smtClean="0"/>
              <a:t> - </a:t>
            </a:r>
            <a:r>
              <a:rPr lang="en-US" dirty="0" err="1" smtClean="0"/>
              <a:t>stvaranju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materinstvu</a:t>
            </a:r>
            <a:r>
              <a:rPr lang="en-US" dirty="0" smtClean="0"/>
              <a:t>. </a:t>
            </a:r>
            <a:r>
              <a:rPr lang="sr-Latn-RS" dirty="0" smtClean="0"/>
              <a:t>Polno-diferencirano građanstvo - </a:t>
            </a:r>
            <a:r>
              <a:rPr lang="en-US" dirty="0" err="1" smtClean="0"/>
              <a:t>uvođenj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tzv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specifičnih</a:t>
            </a:r>
            <a:r>
              <a:rPr lang="en-US" dirty="0" smtClean="0"/>
              <a:t> </a:t>
            </a:r>
            <a:r>
              <a:rPr lang="en-US" dirty="0" err="1" smtClean="0"/>
              <a:t>ženskih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r>
              <a:rPr lang="en-US" dirty="0" smtClean="0"/>
              <a:t> u </a:t>
            </a:r>
            <a:r>
              <a:rPr lang="en-US" dirty="0" err="1" smtClean="0"/>
              <a:t>samu</a:t>
            </a:r>
            <a:r>
              <a:rPr lang="en-US" dirty="0" smtClean="0"/>
              <a:t> </a:t>
            </a:r>
            <a:r>
              <a:rPr lang="en-US" dirty="0" err="1" smtClean="0"/>
              <a:t>definiciju</a:t>
            </a:r>
            <a:r>
              <a:rPr lang="en-US" dirty="0" smtClean="0"/>
              <a:t> </a:t>
            </a:r>
            <a:r>
              <a:rPr lang="en-US" dirty="0" err="1" smtClean="0"/>
              <a:t>principa</a:t>
            </a:r>
            <a:r>
              <a:rPr lang="en-US" dirty="0" smtClean="0"/>
              <a:t> </a:t>
            </a:r>
            <a:r>
              <a:rPr lang="en-US" dirty="0" err="1" smtClean="0"/>
              <a:t>građanstva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Iris Merion Jang: grupno-diferencirano građanstvo – heterogena javna sfera.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Antiesencijalistički feminizam (Šantal Muf)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728224"/>
          </a:xfrm>
        </p:spPr>
        <p:txBody>
          <a:bodyPr/>
          <a:lstStyle/>
          <a:p>
            <a:r>
              <a:rPr lang="sr-Latn-RS" dirty="0" smtClean="0"/>
              <a:t>Esencijalizacija identiteta dovodi do (1) opstanka patrijarhalno utemeljene distinkcije muško-žensko i do (2) nove forme potčinjavanja, ovoga puta unutar ženskog esencijalizovanog identiteta.</a:t>
            </a:r>
          </a:p>
          <a:p>
            <a:r>
              <a:rPr lang="sr-Latn-RS" dirty="0" smtClean="0"/>
              <a:t>Zadatak feminizma: dekonstrukcija esenicijalnih identiteta.</a:t>
            </a:r>
          </a:p>
          <a:p>
            <a:r>
              <a:rPr lang="sr-Latn-RS" dirty="0" smtClean="0"/>
              <a:t>Naši identiteti su mnogostruki, kontradiktorni, kontigentni i nesigurni.</a:t>
            </a:r>
          </a:p>
          <a:p>
            <a:r>
              <a:rPr lang="sr-Latn-RS" dirty="0" smtClean="0"/>
              <a:t>Polna razlika je irelevantna za princip građanstva.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Zagrevanje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99662"/>
          </a:xfrm>
        </p:spPr>
        <p:txBody>
          <a:bodyPr/>
          <a:lstStyle/>
          <a:p>
            <a:r>
              <a:rPr lang="sr-Latn-RS" dirty="0" smtClean="0"/>
              <a:t>Da li podržavate sledeće mere i zašto?</a:t>
            </a:r>
          </a:p>
          <a:p>
            <a:pPr marL="514350" indent="-514350">
              <a:buAutoNum type="arabicPeriod"/>
            </a:pPr>
            <a:r>
              <a:rPr lang="sr-Latn-RS" dirty="0" smtClean="0"/>
              <a:t>Ženske kvote u parlamentu.</a:t>
            </a:r>
          </a:p>
          <a:p>
            <a:pPr marL="514350" indent="-514350">
              <a:buAutoNum type="arabicPeriod"/>
            </a:pPr>
            <a:r>
              <a:rPr lang="sr-Latn-RS" dirty="0" smtClean="0"/>
              <a:t>Zakon kojim bi se ženama plaćao kućni rad.</a:t>
            </a:r>
          </a:p>
          <a:p>
            <a:pPr marL="514350" indent="-514350">
              <a:buAutoNum type="arabicPeriod"/>
            </a:pPr>
            <a:r>
              <a:rPr lang="sr-Latn-RS" dirty="0" smtClean="0"/>
              <a:t>Dojenje dece na javnim mestima.</a:t>
            </a:r>
          </a:p>
          <a:p>
            <a:pPr marL="514350" indent="-514350">
              <a:buAutoNum type="arabicPeriod"/>
            </a:pPr>
            <a:r>
              <a:rPr lang="sr-Latn-RS" dirty="0" smtClean="0"/>
              <a:t>Jednake novčane nagrade za muškarce i žene na teniskim turnirima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pPr algn="ctr"/>
            <a:r>
              <a:rPr lang="sr-Latn-RS" dirty="0" smtClean="0"/>
              <a:t>Statistika (Srbija)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085414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/>
              <a:t>Žene čine </a:t>
            </a:r>
            <a:r>
              <a:rPr lang="en-US" dirty="0" smtClean="0"/>
              <a:t>51</a:t>
            </a:r>
            <a:r>
              <a:rPr lang="en-US" dirty="0" smtClean="0"/>
              <a:t>, 31% </a:t>
            </a:r>
            <a:r>
              <a:rPr lang="en-US" dirty="0" err="1" smtClean="0"/>
              <a:t>ukupne</a:t>
            </a:r>
            <a:r>
              <a:rPr lang="en-US" dirty="0" smtClean="0"/>
              <a:t> </a:t>
            </a:r>
            <a:r>
              <a:rPr lang="en-US" dirty="0" err="1" smtClean="0"/>
              <a:t>populacije</a:t>
            </a:r>
            <a:r>
              <a:rPr lang="sr-Latn-RS" dirty="0" smtClean="0"/>
              <a:t>.</a:t>
            </a:r>
            <a:endParaRPr lang="sr-Latn-RS" dirty="0" smtClean="0"/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Žrtve nasilja (95% žrtava nasilja u porodici čine žene; u proteklih deset godina 19.000 slučajeva prijavljenog nasilja, ubijeno 327).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Diskriminacija na tržištu rada (zaposleni muškarci vs. zaposlene žene 58% : 42%; svakoj drugoj ženi je poslodavac na razgovoru za posao postavljao pitanja o privatnom životu – bračno stanje, trudnoća, </a:t>
            </a:r>
            <a:r>
              <a:rPr lang="sr-Latn-RS" dirty="0" smtClean="0"/>
              <a:t>deca; komentarisanje izgleda i zahtev da izgledaju atraktivno).</a:t>
            </a:r>
            <a:endParaRPr lang="sr-Latn-RS" dirty="0" smtClean="0"/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Feminizacija siromaštva (16% niže plate u odnosu na muškarce; 4 x češće napuštaju posao zbog brige o članovima porodice; preovlađuju na manje plaćenim poslovima, tzv. “sektor brige”: medicinska sestra, tetkica, sekretarica, kafe kuvarica, kućna pomoćnica; ređe se nalaze na pozicijama odlučivanja i upravljanja (preduzetnici, seoska gazdinstva, menadžeri, direktori, dekani...) iako u većem broju u odnosu muškarce završavaju škole i to na svim nivoima obrazovanja; fenomen dvostrukog radnog dana.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Statistika (svet)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996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</a:t>
            </a:r>
            <a:r>
              <a:rPr lang="sr-Latn-RS" dirty="0" smtClean="0"/>
              <a:t>olovina svetske populacije su žene.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Rade 2/3 ukupnih radnih sati.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Primaju 1/10 svetskog </a:t>
            </a:r>
            <a:r>
              <a:rPr lang="sr-Latn-RS" dirty="0" smtClean="0"/>
              <a:t>prihoda.</a:t>
            </a:r>
            <a:endParaRPr lang="sr-Latn-RS" dirty="0" smtClean="0"/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Poseduju manje od 1/100 ukupne imovine u svetu.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r>
              <a:rPr lang="sr-Latn-RS" sz="2800" dirty="0" smtClean="0"/>
              <a:t>O koliko različitih feminizama se govori u tekstovima?</a:t>
            </a:r>
            <a:endParaRPr lang="sr-Latn-R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Liberalni feminizam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Meri Vulstonkraft (18. vek), Herijeta Tejlor Mil i Džon Stjuart Mil (19. vek</a:t>
            </a:r>
            <a:r>
              <a:rPr lang="sr-Latn-RS" dirty="0" smtClean="0"/>
              <a:t>).</a:t>
            </a:r>
          </a:p>
          <a:p>
            <a:r>
              <a:rPr lang="sr-Latn-RS" dirty="0" smtClean="0"/>
              <a:t>Debatuju sa klasičnim liberalima i nastoje da reinterpretiraju njihove teorijske postavke</a:t>
            </a:r>
            <a:r>
              <a:rPr lang="sr-Latn-RS" dirty="0" smtClean="0"/>
              <a:t>.</a:t>
            </a:r>
            <a:endParaRPr lang="sr-Latn-RS" dirty="0" smtClean="0"/>
          </a:p>
          <a:p>
            <a:r>
              <a:rPr lang="sr-Latn-RS" dirty="0" smtClean="0"/>
              <a:t>Tok argumentacije: čovek je razumno biće – žena jeste čovek &gt; žena je razumno biće &gt; muškarci i žene jednako vrede &gt; muškarci i žene treba da imaju jednaka prava (ravnopravnost).</a:t>
            </a:r>
          </a:p>
          <a:p>
            <a:r>
              <a:rPr lang="sr-Latn-RS" dirty="0" smtClean="0"/>
              <a:t>Partikularna </a:t>
            </a:r>
            <a:r>
              <a:rPr lang="sr-Latn-RS" dirty="0" smtClean="0"/>
              <a:t>emotivna priroda žene je rezultat činjenice da je ženama uskraćena mogućnost da u potpunosti razviju svoje racionalne sposobnosti (kritika sistema obrazovanja).</a:t>
            </a:r>
          </a:p>
          <a:p>
            <a:r>
              <a:rPr lang="sr-Latn-RS" dirty="0" smtClean="0"/>
              <a:t>Pol ≠ Rod</a:t>
            </a:r>
          </a:p>
          <a:p>
            <a:r>
              <a:rPr lang="sr-Latn-RS" dirty="0" smtClean="0"/>
              <a:t>Rešenje:  antidiskriminatorno zakonodavstvo.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Nikola\Desktop\alat-decije-igracke-za-decake-minikes-popus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4929190" cy="5429288"/>
          </a:xfrm>
          <a:prstGeom prst="rect">
            <a:avLst/>
          </a:prstGeom>
          <a:noFill/>
        </p:spPr>
      </p:pic>
      <p:pic>
        <p:nvPicPr>
          <p:cNvPr id="1026" name="Picture 2" descr="C:\Users\Nikola\Desktop\8911389310546Kuhinja-721  3250,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14340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Problem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 algn="ctr">
              <a:buNone/>
            </a:pPr>
            <a:r>
              <a:rPr lang="sr-Latn-RS" dirty="0" smtClean="0"/>
              <a:t>  </a:t>
            </a:r>
            <a:r>
              <a:rPr lang="sr-Latn-RS" sz="2800" dirty="0" smtClean="0"/>
              <a:t>Da li je rodno-neutralno zakonodavstvo zaista neutralno?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Zamislite sledeću situaciju...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D</a:t>
            </a:r>
            <a:r>
              <a:rPr lang="en-US" dirty="0" err="1" smtClean="0"/>
              <a:t>ruštvo</a:t>
            </a:r>
            <a:r>
              <a:rPr lang="en-US" dirty="0" smtClean="0"/>
              <a:t> </a:t>
            </a:r>
            <a:r>
              <a:rPr lang="en-US" dirty="0" err="1" smtClean="0"/>
              <a:t>ograničava</a:t>
            </a:r>
            <a:r>
              <a:rPr lang="en-US" dirty="0" smtClean="0"/>
              <a:t>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upotrebu</a:t>
            </a:r>
            <a:r>
              <a:rPr lang="en-US" dirty="0" smtClean="0"/>
              <a:t> </a:t>
            </a:r>
            <a:r>
              <a:rPr lang="en-US" dirty="0" err="1" smtClean="0"/>
              <a:t>sredstava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kontracepciju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abortuse</a:t>
            </a:r>
            <a:r>
              <a:rPr lang="en-US" dirty="0" smtClean="0"/>
              <a:t>, </a:t>
            </a:r>
            <a:r>
              <a:rPr lang="en-US" dirty="0" err="1" smtClean="0"/>
              <a:t>plaćene</a:t>
            </a:r>
            <a:r>
              <a:rPr lang="en-US" dirty="0" smtClean="0"/>
              <a:t> </a:t>
            </a:r>
            <a:r>
              <a:rPr lang="en-US" dirty="0" err="1" smtClean="0"/>
              <a:t>poslove</a:t>
            </a:r>
            <a:r>
              <a:rPr lang="en-US" dirty="0" smtClean="0"/>
              <a:t> </a:t>
            </a:r>
            <a:r>
              <a:rPr lang="en-US" dirty="0" err="1" smtClean="0"/>
              <a:t>definiše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ne </a:t>
            </a:r>
            <a:r>
              <a:rPr lang="en-US" dirty="0" err="1" smtClean="0"/>
              <a:t>budu</a:t>
            </a:r>
            <a:r>
              <a:rPr lang="en-US" dirty="0" smtClean="0"/>
              <a:t> </a:t>
            </a:r>
            <a:r>
              <a:rPr lang="en-US" dirty="0" err="1" smtClean="0"/>
              <a:t>spojivi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rađanjem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podizanjem</a:t>
            </a:r>
            <a:r>
              <a:rPr lang="en-US" dirty="0" smtClean="0"/>
              <a:t> </a:t>
            </a:r>
            <a:r>
              <a:rPr lang="en-US" dirty="0" err="1" smtClean="0"/>
              <a:t>dece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ne </a:t>
            </a:r>
            <a:r>
              <a:rPr lang="en-US" dirty="0" err="1" smtClean="0"/>
              <a:t>obezbeđuje</a:t>
            </a:r>
            <a:r>
              <a:rPr lang="en-US" dirty="0" smtClean="0"/>
              <a:t> </a:t>
            </a:r>
            <a:r>
              <a:rPr lang="en-US" dirty="0" err="1" smtClean="0"/>
              <a:t>ekonomsku</a:t>
            </a:r>
            <a:r>
              <a:rPr lang="en-US" dirty="0" smtClean="0"/>
              <a:t> </a:t>
            </a:r>
            <a:r>
              <a:rPr lang="en-US" dirty="0" err="1" smtClean="0"/>
              <a:t>nadoknadu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kućni</a:t>
            </a:r>
            <a:r>
              <a:rPr lang="en-US" dirty="0" smtClean="0"/>
              <a:t> rad. </a:t>
            </a:r>
            <a:endParaRPr lang="sr-Latn-RS" dirty="0" smtClean="0"/>
          </a:p>
          <a:p>
            <a:r>
              <a:rPr lang="en-US" dirty="0" err="1" smtClean="0"/>
              <a:t>Žene</a:t>
            </a:r>
            <a:r>
              <a:rPr lang="en-US" dirty="0" smtClean="0"/>
              <a:t> u </a:t>
            </a:r>
            <a:r>
              <a:rPr lang="en-US" dirty="0" err="1" smtClean="0"/>
              <a:t>takvom</a:t>
            </a:r>
            <a:r>
              <a:rPr lang="en-US" dirty="0" smtClean="0"/>
              <a:t> </a:t>
            </a:r>
            <a:r>
              <a:rPr lang="en-US" dirty="0" err="1" smtClean="0"/>
              <a:t>društvu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zakonska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bi </a:t>
            </a:r>
            <a:r>
              <a:rPr lang="en-US" dirty="0" err="1" smtClean="0"/>
              <a:t>osigurala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ne </a:t>
            </a:r>
            <a:r>
              <a:rPr lang="en-US" dirty="0" err="1" smtClean="0"/>
              <a:t>dobiju</a:t>
            </a:r>
            <a:r>
              <a:rPr lang="en-US" dirty="0" smtClean="0"/>
              <a:t> </a:t>
            </a:r>
            <a:r>
              <a:rPr lang="en-US" dirty="0" err="1" smtClean="0"/>
              <a:t>decu</a:t>
            </a:r>
            <a:r>
              <a:rPr lang="en-US" dirty="0" smtClean="0"/>
              <a:t>, a </a:t>
            </a:r>
            <a:r>
              <a:rPr lang="en-US" dirty="0" err="1" smtClean="0"/>
              <a:t>pritom</a:t>
            </a:r>
            <a:r>
              <a:rPr lang="en-US" dirty="0" smtClean="0"/>
              <a:t> ne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 smtClean="0"/>
              <a:t>podižu</a:t>
            </a:r>
            <a:r>
              <a:rPr lang="en-US" dirty="0" smtClean="0"/>
              <a:t> </a:t>
            </a:r>
            <a:r>
              <a:rPr lang="en-US" dirty="0" err="1" smtClean="0"/>
              <a:t>decu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rade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platu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Kao </a:t>
            </a:r>
            <a:r>
              <a:rPr lang="en-US" dirty="0" err="1" smtClean="0"/>
              <a:t>rezultat</a:t>
            </a:r>
            <a:r>
              <a:rPr lang="en-US" dirty="0" smtClean="0"/>
              <a:t> toga one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ekonomski</a:t>
            </a:r>
            <a:r>
              <a:rPr lang="en-US" dirty="0" smtClean="0"/>
              <a:t> </a:t>
            </a:r>
            <a:r>
              <a:rPr lang="en-US" dirty="0" err="1" smtClean="0"/>
              <a:t>zavisne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stabilne</a:t>
            </a:r>
            <a:r>
              <a:rPr lang="en-US" dirty="0" smtClean="0"/>
              <a:t> </a:t>
            </a:r>
            <a:r>
              <a:rPr lang="en-US" dirty="0" err="1" smtClean="0"/>
              <a:t>prihode</a:t>
            </a:r>
            <a:r>
              <a:rPr lang="en-US" dirty="0" smtClean="0"/>
              <a:t> (</a:t>
            </a:r>
            <a:r>
              <a:rPr lang="en-US" dirty="0" err="1" smtClean="0"/>
              <a:t>muškarca</a:t>
            </a:r>
            <a:r>
              <a:rPr lang="en-US" dirty="0" smtClean="0"/>
              <a:t>).</a:t>
            </a:r>
            <a:endParaRPr lang="sr-Latn-RS" dirty="0" smtClean="0"/>
          </a:p>
          <a:p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sebi</a:t>
            </a:r>
            <a:r>
              <a:rPr lang="en-US" dirty="0" smtClean="0"/>
              <a:t> </a:t>
            </a:r>
            <a:r>
              <a:rPr lang="en-US" dirty="0" err="1" smtClean="0"/>
              <a:t>obezbedile</a:t>
            </a:r>
            <a:r>
              <a:rPr lang="en-US" dirty="0" smtClean="0"/>
              <a:t> </a:t>
            </a:r>
            <a:r>
              <a:rPr lang="en-US" dirty="0" err="1" smtClean="0"/>
              <a:t>takvu</a:t>
            </a:r>
            <a:r>
              <a:rPr lang="en-US" dirty="0" smtClean="0"/>
              <a:t> </a:t>
            </a:r>
            <a:r>
              <a:rPr lang="en-US" dirty="0" err="1" smtClean="0"/>
              <a:t>podršku</a:t>
            </a:r>
            <a:r>
              <a:rPr lang="en-US" dirty="0" smtClean="0"/>
              <a:t>, </a:t>
            </a:r>
            <a:r>
              <a:rPr lang="en-US" dirty="0" err="1" smtClean="0"/>
              <a:t>žene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budu</a:t>
            </a:r>
            <a:r>
              <a:rPr lang="en-US" dirty="0" smtClean="0"/>
              <a:t> </a:t>
            </a:r>
            <a:r>
              <a:rPr lang="en-US" dirty="0" err="1" smtClean="0"/>
              <a:t>seksualno</a:t>
            </a:r>
            <a:r>
              <a:rPr lang="en-US" dirty="0" smtClean="0"/>
              <a:t> </a:t>
            </a:r>
            <a:r>
              <a:rPr lang="en-US" dirty="0" err="1" smtClean="0"/>
              <a:t>privlačne</a:t>
            </a:r>
            <a:r>
              <a:rPr lang="en-US" dirty="0" smtClean="0"/>
              <a:t> </a:t>
            </a:r>
            <a:r>
              <a:rPr lang="en-US" dirty="0" err="1" smtClean="0"/>
              <a:t>muškarcima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5580</TotalTime>
  <Words>801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Feminizam</vt:lpstr>
      <vt:lpstr>Zagrevanje</vt:lpstr>
      <vt:lpstr>Statistika (Srbija)</vt:lpstr>
      <vt:lpstr>Statistika (svet)</vt:lpstr>
      <vt:lpstr>Slide 5</vt:lpstr>
      <vt:lpstr>Liberalni feminizam</vt:lpstr>
      <vt:lpstr>Slide 7</vt:lpstr>
      <vt:lpstr>Problem (1)</vt:lpstr>
      <vt:lpstr>Zamislite sledeću situaciju...</vt:lpstr>
      <vt:lpstr>Nastavak</vt:lpstr>
      <vt:lpstr>Slide 11</vt:lpstr>
      <vt:lpstr>Problem (2)</vt:lpstr>
      <vt:lpstr>Slide 13</vt:lpstr>
      <vt:lpstr>Problem (3)</vt:lpstr>
      <vt:lpstr>Slide 15</vt:lpstr>
      <vt:lpstr>Slide 16</vt:lpstr>
      <vt:lpstr>Dilema Vulstonkraft</vt:lpstr>
      <vt:lpstr>Esencijalistički feminizam (politika razlike; etika brige/staranja)</vt:lpstr>
      <vt:lpstr>Antiesencijalistički feminizam (Šantal Muf)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Pravda</dc:title>
  <dc:creator>Nikolina</dc:creator>
  <cp:lastModifiedBy>Nikola</cp:lastModifiedBy>
  <cp:revision>465</cp:revision>
  <dcterms:created xsi:type="dcterms:W3CDTF">2015-07-15T17:50:10Z</dcterms:created>
  <dcterms:modified xsi:type="dcterms:W3CDTF">2017-04-19T10:18:30Z</dcterms:modified>
</cp:coreProperties>
</file>