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Tinos" charset="0"/>
      <p:regular r:id="rId27"/>
      <p:bold r:id="rId28"/>
      <p:italic r:id="rId29"/>
      <p:boldItalic r:id="rId30"/>
    </p:embeddedFont>
    <p:embeddedFont>
      <p:font typeface="Impact" pitchFamily="34" charset="0"/>
      <p:regular r:id="rId31"/>
    </p:embeddedFont>
    <p:embeddedFont>
      <p:font typeface="Roboto"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47" d="100"/>
          <a:sy n="147" d="100"/>
        </p:scale>
        <p:origin x="-582"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2bef20670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2bef206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2eed391c1_0_3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72eed391c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2e0f1fa06_5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72e0f1fa06_5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72bef20670_0_1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72bef2067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2bee2156a_2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2bee2156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72bef20670_0_2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72bef2067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72bee2156a_2_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72bee2156a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highlight>
                <a:srgbClr val="F5F5F5"/>
              </a:highlight>
              <a:latin typeface="Roboto"/>
              <a:ea typeface="Roboto"/>
              <a:cs typeface="Roboto"/>
              <a:sym typeface="Robo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72fa645d1e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72fa645d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opciono</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72eed391c1_0_4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72eed391c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72eed391c1_0_5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72eed391c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35ed75ccf_0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72f3e7ea24_0_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72f3e7ea2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2e0f1fa06_0_3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2e0f1fa0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2e0f1fa06_0_5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2e0f1fa0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2e0f1fa06_0_23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2e0f1fa06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opciono</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2e0f1fa06_5_17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2e0f1fa06_5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opciono</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2bef204a9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2bef204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2e0f1fa06_0_19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72e0f1fa06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72eed391c1_0_2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72eed391c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030800" y="1030700"/>
            <a:ext cx="7082400" cy="30822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400000">
            <a:off x="3449925" y="-39825"/>
            <a:ext cx="2244000" cy="13974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4087183" y="290068"/>
            <a:ext cx="970187" cy="737616"/>
            <a:chOff x="519000" y="238125"/>
            <a:chExt cx="6582000" cy="5238750"/>
          </a:xfrm>
        </p:grpSpPr>
        <p:sp>
          <p:nvSpPr>
            <p:cNvPr id="13" name="Google Shape;13;p2"/>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1557275" y="1341650"/>
            <a:ext cx="6029400" cy="2771100"/>
          </a:xfrm>
          <a:prstGeom prst="rect">
            <a:avLst/>
          </a:prstGeom>
        </p:spPr>
        <p:txBody>
          <a:bodyPr spcFirstLastPara="1" wrap="square" lIns="0" tIns="0" rIns="0" bIns="0" anchor="ctr" anchorCtr="0">
            <a:noAutofit/>
          </a:bodyPr>
          <a:lstStyle>
            <a:lvl1pPr lvl="0" algn="ctr">
              <a:spcBef>
                <a:spcPts val="0"/>
              </a:spcBef>
              <a:spcAft>
                <a:spcPts val="0"/>
              </a:spcAft>
              <a:buClr>
                <a:schemeClr val="dk1"/>
              </a:buClr>
              <a:buSzPts val="4800"/>
              <a:buNone/>
              <a:defRPr sz="4800">
                <a:solidFill>
                  <a:schemeClr val="dk1"/>
                </a:solidFill>
              </a:defRPr>
            </a:lvl1pPr>
            <a:lvl2pPr lvl="1" algn="ctr">
              <a:spcBef>
                <a:spcPts val="0"/>
              </a:spcBef>
              <a:spcAft>
                <a:spcPts val="0"/>
              </a:spcAft>
              <a:buClr>
                <a:schemeClr val="dk1"/>
              </a:buClr>
              <a:buSzPts val="4800"/>
              <a:buNone/>
              <a:defRPr sz="4800">
                <a:solidFill>
                  <a:schemeClr val="dk1"/>
                </a:solidFill>
              </a:defRPr>
            </a:lvl2pPr>
            <a:lvl3pPr lvl="2" algn="ctr">
              <a:spcBef>
                <a:spcPts val="0"/>
              </a:spcBef>
              <a:spcAft>
                <a:spcPts val="0"/>
              </a:spcAft>
              <a:buClr>
                <a:schemeClr val="dk1"/>
              </a:buClr>
              <a:buSzPts val="4800"/>
              <a:buNone/>
              <a:defRPr sz="4800">
                <a:solidFill>
                  <a:schemeClr val="dk1"/>
                </a:solidFill>
              </a:defRPr>
            </a:lvl3pPr>
            <a:lvl4pPr lvl="3" algn="ctr">
              <a:spcBef>
                <a:spcPts val="0"/>
              </a:spcBef>
              <a:spcAft>
                <a:spcPts val="0"/>
              </a:spcAft>
              <a:buClr>
                <a:schemeClr val="dk1"/>
              </a:buClr>
              <a:buSzPts val="4800"/>
              <a:buNone/>
              <a:defRPr sz="4800">
                <a:solidFill>
                  <a:schemeClr val="dk1"/>
                </a:solidFill>
              </a:defRPr>
            </a:lvl4pPr>
            <a:lvl5pPr lvl="4" algn="ctr">
              <a:spcBef>
                <a:spcPts val="0"/>
              </a:spcBef>
              <a:spcAft>
                <a:spcPts val="0"/>
              </a:spcAft>
              <a:buClr>
                <a:schemeClr val="dk1"/>
              </a:buClr>
              <a:buSzPts val="4800"/>
              <a:buNone/>
              <a:defRPr sz="4800">
                <a:solidFill>
                  <a:schemeClr val="dk1"/>
                </a:solidFill>
              </a:defRPr>
            </a:lvl5pPr>
            <a:lvl6pPr lvl="5" algn="ctr">
              <a:spcBef>
                <a:spcPts val="0"/>
              </a:spcBef>
              <a:spcAft>
                <a:spcPts val="0"/>
              </a:spcAft>
              <a:buClr>
                <a:schemeClr val="dk1"/>
              </a:buClr>
              <a:buSzPts val="4800"/>
              <a:buNone/>
              <a:defRPr sz="4800">
                <a:solidFill>
                  <a:schemeClr val="dk1"/>
                </a:solidFill>
              </a:defRPr>
            </a:lvl6pPr>
            <a:lvl7pPr lvl="6" algn="ctr">
              <a:spcBef>
                <a:spcPts val="0"/>
              </a:spcBef>
              <a:spcAft>
                <a:spcPts val="0"/>
              </a:spcAft>
              <a:buClr>
                <a:schemeClr val="dk1"/>
              </a:buClr>
              <a:buSzPts val="4800"/>
              <a:buNone/>
              <a:defRPr sz="4800">
                <a:solidFill>
                  <a:schemeClr val="dk1"/>
                </a:solidFill>
              </a:defRPr>
            </a:lvl7pPr>
            <a:lvl8pPr lvl="7" algn="ctr">
              <a:spcBef>
                <a:spcPts val="0"/>
              </a:spcBef>
              <a:spcAft>
                <a:spcPts val="0"/>
              </a:spcAft>
              <a:buClr>
                <a:schemeClr val="dk1"/>
              </a:buClr>
              <a:buSzPts val="4800"/>
              <a:buNone/>
              <a:defRPr sz="4800">
                <a:solidFill>
                  <a:schemeClr val="dk1"/>
                </a:solidFill>
              </a:defRPr>
            </a:lvl8pPr>
            <a:lvl9pPr lvl="8" algn="ctr">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letely blank">
  <p:cSld name="BLANK_2">
    <p:spTree>
      <p:nvGrpSpPr>
        <p:cNvPr id="1" name="Shape 106"/>
        <p:cNvGrpSpPr/>
        <p:nvPr/>
      </p:nvGrpSpPr>
      <p:grpSpPr>
        <a:xfrm>
          <a:off x="0" y="0"/>
          <a:ext cx="0" cy="0"/>
          <a:chOff x="0" y="0"/>
          <a:chExt cx="0" cy="0"/>
        </a:xfrm>
      </p:grpSpPr>
      <p:sp>
        <p:nvSpPr>
          <p:cNvPr id="107" name="Google Shape;107;p11"/>
          <p:cNvSpPr txBox="1">
            <a:spLocks noGrp="1"/>
          </p:cNvSpPr>
          <p:nvPr>
            <p:ph type="sldNum" idx="12"/>
          </p:nvPr>
        </p:nvSpPr>
        <p:spPr>
          <a:xfrm>
            <a:off x="4063200" y="4783800"/>
            <a:ext cx="1017600" cy="359700"/>
          </a:xfrm>
          <a:prstGeom prst="rect">
            <a:avLst/>
          </a:prstGeom>
        </p:spPr>
        <p:txBody>
          <a:bodyPr spcFirstLastPara="1" wrap="square" lIns="0" tIns="0" rIns="0" bIns="0" anchor="ctr" anchorCtr="0">
            <a:noAutofit/>
          </a:bodyPr>
          <a:lstStyle>
            <a:lvl1pPr lvl="0" rtl="0">
              <a:buNone/>
              <a:defRPr>
                <a:solidFill>
                  <a:srgbClr val="AD0B2D"/>
                </a:solidFill>
              </a:defRPr>
            </a:lvl1pPr>
            <a:lvl2pPr lvl="1" rtl="0">
              <a:buNone/>
              <a:defRPr>
                <a:solidFill>
                  <a:srgbClr val="AD0B2D"/>
                </a:solidFill>
              </a:defRPr>
            </a:lvl2pPr>
            <a:lvl3pPr lvl="2" rtl="0">
              <a:buNone/>
              <a:defRPr>
                <a:solidFill>
                  <a:srgbClr val="AD0B2D"/>
                </a:solidFill>
              </a:defRPr>
            </a:lvl3pPr>
            <a:lvl4pPr lvl="3" rtl="0">
              <a:buNone/>
              <a:defRPr>
                <a:solidFill>
                  <a:srgbClr val="AD0B2D"/>
                </a:solidFill>
              </a:defRPr>
            </a:lvl4pPr>
            <a:lvl5pPr lvl="4" rtl="0">
              <a:buNone/>
              <a:defRPr>
                <a:solidFill>
                  <a:srgbClr val="AD0B2D"/>
                </a:solidFill>
              </a:defRPr>
            </a:lvl5pPr>
            <a:lvl6pPr lvl="5" rtl="0">
              <a:buNone/>
              <a:defRPr>
                <a:solidFill>
                  <a:srgbClr val="AD0B2D"/>
                </a:solidFill>
              </a:defRPr>
            </a:lvl6pPr>
            <a:lvl7pPr lvl="6" rtl="0">
              <a:buNone/>
              <a:defRPr>
                <a:solidFill>
                  <a:srgbClr val="AD0B2D"/>
                </a:solidFill>
              </a:defRPr>
            </a:lvl7pPr>
            <a:lvl8pPr lvl="7" rtl="0">
              <a:buNone/>
              <a:defRPr>
                <a:solidFill>
                  <a:srgbClr val="AD0B2D"/>
                </a:solidFill>
              </a:defRPr>
            </a:lvl8pPr>
            <a:lvl9pPr lvl="8" rtl="0">
              <a:buNone/>
              <a:defRPr>
                <a:solidFill>
                  <a:srgbClr val="AD0B2D"/>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with left ribbon">
  <p:cSld name="BLANK_2_1">
    <p:spTree>
      <p:nvGrpSpPr>
        <p:cNvPr id="1" name="Shape 108"/>
        <p:cNvGrpSpPr/>
        <p:nvPr/>
      </p:nvGrpSpPr>
      <p:grpSpPr>
        <a:xfrm>
          <a:off x="0" y="0"/>
          <a:ext cx="0" cy="0"/>
          <a:chOff x="0" y="0"/>
          <a:chExt cx="0" cy="0"/>
        </a:xfrm>
      </p:grpSpPr>
      <p:sp>
        <p:nvSpPr>
          <p:cNvPr id="109" name="Google Shape;109;p12"/>
          <p:cNvSpPr/>
          <p:nvPr/>
        </p:nvSpPr>
        <p:spPr>
          <a:xfrm rot="-5400000">
            <a:off x="-262350" y="291375"/>
            <a:ext cx="2261700" cy="10176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12"/>
          <p:cNvGrpSpPr/>
          <p:nvPr/>
        </p:nvGrpSpPr>
        <p:grpSpPr>
          <a:xfrm>
            <a:off x="515476" y="363010"/>
            <a:ext cx="706249" cy="536972"/>
            <a:chOff x="519000" y="238125"/>
            <a:chExt cx="6582000" cy="5238750"/>
          </a:xfrm>
        </p:grpSpPr>
        <p:sp>
          <p:nvSpPr>
            <p:cNvPr id="111" name="Google Shape;111;p12"/>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2"/>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2"/>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2"/>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background">
  <p:cSld name="BLANK_1">
    <p:spTree>
      <p:nvGrpSpPr>
        <p:cNvPr id="1" name="Shape 117"/>
        <p:cNvGrpSpPr/>
        <p:nvPr/>
      </p:nvGrpSpPr>
      <p:grpSpPr>
        <a:xfrm>
          <a:off x="0" y="0"/>
          <a:ext cx="0" cy="0"/>
          <a:chOff x="0" y="0"/>
          <a:chExt cx="0" cy="0"/>
        </a:xfrm>
      </p:grpSpPr>
      <p:sp>
        <p:nvSpPr>
          <p:cNvPr id="118" name="Google Shape;118;p13"/>
          <p:cNvSpPr/>
          <p:nvPr/>
        </p:nvSpPr>
        <p:spPr>
          <a:xfrm>
            <a:off x="0" y="0"/>
            <a:ext cx="9144000" cy="5143500"/>
          </a:xfrm>
          <a:prstGeom prst="frame">
            <a:avLst>
              <a:gd name="adj1" fmla="val 2794"/>
            </a:avLst>
          </a:prstGeom>
          <a:solidFill>
            <a:srgbClr val="2F0411">
              <a:alpha val="292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txBox="1">
            <a:spLocks noGrp="1"/>
          </p:cNvSpPr>
          <p:nvPr>
            <p:ph type="sldNum" idx="12"/>
          </p:nvPr>
        </p:nvSpPr>
        <p:spPr>
          <a:xfrm>
            <a:off x="4063200" y="4623900"/>
            <a:ext cx="1017600" cy="379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120" name="Google Shape;120;p13"/>
          <p:cNvSpPr/>
          <p:nvPr/>
        </p:nvSpPr>
        <p:spPr>
          <a:xfrm rot="-5400000">
            <a:off x="3723900" y="8700"/>
            <a:ext cx="1696200" cy="10176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13"/>
          <p:cNvGrpSpPr/>
          <p:nvPr/>
        </p:nvGrpSpPr>
        <p:grpSpPr>
          <a:xfrm>
            <a:off x="4218876" y="249023"/>
            <a:ext cx="706249" cy="536972"/>
            <a:chOff x="519000" y="238125"/>
            <a:chExt cx="6582000" cy="5238750"/>
          </a:xfrm>
        </p:grpSpPr>
        <p:sp>
          <p:nvSpPr>
            <p:cNvPr id="122" name="Google Shape;122;p13"/>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9"/>
        <p:cNvGrpSpPr/>
        <p:nvPr/>
      </p:nvGrpSpPr>
      <p:grpSpPr>
        <a:xfrm>
          <a:off x="0" y="0"/>
          <a:ext cx="0" cy="0"/>
          <a:chOff x="0" y="0"/>
          <a:chExt cx="0" cy="0"/>
        </a:xfrm>
      </p:grpSpPr>
      <p:sp>
        <p:nvSpPr>
          <p:cNvPr id="20" name="Google Shape;20;p3"/>
          <p:cNvSpPr/>
          <p:nvPr/>
        </p:nvSpPr>
        <p:spPr>
          <a:xfrm>
            <a:off x="1030800" y="1030700"/>
            <a:ext cx="7082400" cy="30822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ctrTitle"/>
          </p:nvPr>
        </p:nvSpPr>
        <p:spPr>
          <a:xfrm>
            <a:off x="1461450" y="1811950"/>
            <a:ext cx="6221100" cy="1159800"/>
          </a:xfrm>
          <a:prstGeom prst="rect">
            <a:avLst/>
          </a:prstGeom>
        </p:spPr>
        <p:txBody>
          <a:bodyPr spcFirstLastPara="1" wrap="square" lIns="0" tIns="0" rIns="0" bIns="0" anchor="b" anchorCtr="0">
            <a:noAutofit/>
          </a:bodyPr>
          <a:lstStyle>
            <a:lvl1pPr lvl="0" algn="ctr" rtl="0">
              <a:spcBef>
                <a:spcPts val="0"/>
              </a:spcBef>
              <a:spcAft>
                <a:spcPts val="0"/>
              </a:spcAft>
              <a:buClr>
                <a:schemeClr val="dk1"/>
              </a:buClr>
              <a:buSzPts val="3200"/>
              <a:buNone/>
              <a:defRPr sz="3200">
                <a:solidFill>
                  <a:schemeClr val="dk1"/>
                </a:solidFill>
              </a:defRPr>
            </a:lvl1pPr>
            <a:lvl2pPr lvl="1" algn="ctr" rtl="0">
              <a:spcBef>
                <a:spcPts val="0"/>
              </a:spcBef>
              <a:spcAft>
                <a:spcPts val="0"/>
              </a:spcAft>
              <a:buClr>
                <a:schemeClr val="dk1"/>
              </a:buClr>
              <a:buSzPts val="3200"/>
              <a:buNone/>
              <a:defRPr sz="3200">
                <a:solidFill>
                  <a:schemeClr val="dk1"/>
                </a:solidFill>
              </a:defRPr>
            </a:lvl2pPr>
            <a:lvl3pPr lvl="2" algn="ctr" rtl="0">
              <a:spcBef>
                <a:spcPts val="0"/>
              </a:spcBef>
              <a:spcAft>
                <a:spcPts val="0"/>
              </a:spcAft>
              <a:buClr>
                <a:schemeClr val="dk1"/>
              </a:buClr>
              <a:buSzPts val="3200"/>
              <a:buNone/>
              <a:defRPr sz="3200">
                <a:solidFill>
                  <a:schemeClr val="dk1"/>
                </a:solidFill>
              </a:defRPr>
            </a:lvl3pPr>
            <a:lvl4pPr lvl="3" algn="ctr" rtl="0">
              <a:spcBef>
                <a:spcPts val="0"/>
              </a:spcBef>
              <a:spcAft>
                <a:spcPts val="0"/>
              </a:spcAft>
              <a:buClr>
                <a:schemeClr val="dk1"/>
              </a:buClr>
              <a:buSzPts val="3200"/>
              <a:buNone/>
              <a:defRPr sz="3200">
                <a:solidFill>
                  <a:schemeClr val="dk1"/>
                </a:solidFill>
              </a:defRPr>
            </a:lvl4pPr>
            <a:lvl5pPr lvl="4" algn="ctr" rtl="0">
              <a:spcBef>
                <a:spcPts val="0"/>
              </a:spcBef>
              <a:spcAft>
                <a:spcPts val="0"/>
              </a:spcAft>
              <a:buClr>
                <a:schemeClr val="dk1"/>
              </a:buClr>
              <a:buSzPts val="3200"/>
              <a:buNone/>
              <a:defRPr sz="3200">
                <a:solidFill>
                  <a:schemeClr val="dk1"/>
                </a:solidFill>
              </a:defRPr>
            </a:lvl5pPr>
            <a:lvl6pPr lvl="5" algn="ctr" rtl="0">
              <a:spcBef>
                <a:spcPts val="0"/>
              </a:spcBef>
              <a:spcAft>
                <a:spcPts val="0"/>
              </a:spcAft>
              <a:buClr>
                <a:schemeClr val="dk1"/>
              </a:buClr>
              <a:buSzPts val="3200"/>
              <a:buNone/>
              <a:defRPr sz="3200">
                <a:solidFill>
                  <a:schemeClr val="dk1"/>
                </a:solidFill>
              </a:defRPr>
            </a:lvl6pPr>
            <a:lvl7pPr lvl="6" algn="ctr" rtl="0">
              <a:spcBef>
                <a:spcPts val="0"/>
              </a:spcBef>
              <a:spcAft>
                <a:spcPts val="0"/>
              </a:spcAft>
              <a:buClr>
                <a:schemeClr val="dk1"/>
              </a:buClr>
              <a:buSzPts val="3200"/>
              <a:buNone/>
              <a:defRPr sz="3200">
                <a:solidFill>
                  <a:schemeClr val="dk1"/>
                </a:solidFill>
              </a:defRPr>
            </a:lvl7pPr>
            <a:lvl8pPr lvl="7" algn="ctr" rtl="0">
              <a:spcBef>
                <a:spcPts val="0"/>
              </a:spcBef>
              <a:spcAft>
                <a:spcPts val="0"/>
              </a:spcAft>
              <a:buClr>
                <a:schemeClr val="dk1"/>
              </a:buClr>
              <a:buSzPts val="3200"/>
              <a:buNone/>
              <a:defRPr sz="3200">
                <a:solidFill>
                  <a:schemeClr val="dk1"/>
                </a:solidFill>
              </a:defRPr>
            </a:lvl8pPr>
            <a:lvl9pPr lvl="8" algn="ctr" rtl="0">
              <a:spcBef>
                <a:spcPts val="0"/>
              </a:spcBef>
              <a:spcAft>
                <a:spcPts val="0"/>
              </a:spcAft>
              <a:buClr>
                <a:schemeClr val="dk1"/>
              </a:buClr>
              <a:buSzPts val="3200"/>
              <a:buNone/>
              <a:defRPr sz="3200">
                <a:solidFill>
                  <a:schemeClr val="dk1"/>
                </a:solidFill>
              </a:defRPr>
            </a:lvl9pPr>
          </a:lstStyle>
          <a:p>
            <a:endParaRPr/>
          </a:p>
        </p:txBody>
      </p:sp>
      <p:sp>
        <p:nvSpPr>
          <p:cNvPr id="22" name="Google Shape;22;p3"/>
          <p:cNvSpPr txBox="1">
            <a:spLocks noGrp="1"/>
          </p:cNvSpPr>
          <p:nvPr>
            <p:ph type="subTitle" idx="1"/>
          </p:nvPr>
        </p:nvSpPr>
        <p:spPr>
          <a:xfrm>
            <a:off x="1461450" y="3068654"/>
            <a:ext cx="6221100" cy="784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2000"/>
              <a:buNone/>
              <a:defRPr sz="2000">
                <a:solidFill>
                  <a:schemeClr val="accent1"/>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23" name="Google Shape;23;p3"/>
          <p:cNvSpPr/>
          <p:nvPr/>
        </p:nvSpPr>
        <p:spPr>
          <a:xfrm rot="-5400000">
            <a:off x="3441150" y="291375"/>
            <a:ext cx="2261700" cy="10176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4"/>
        <p:cNvGrpSpPr/>
        <p:nvPr/>
      </p:nvGrpSpPr>
      <p:grpSpPr>
        <a:xfrm>
          <a:off x="0" y="0"/>
          <a:ext cx="0" cy="0"/>
          <a:chOff x="0" y="0"/>
          <a:chExt cx="0" cy="0"/>
        </a:xfrm>
      </p:grpSpPr>
      <p:sp>
        <p:nvSpPr>
          <p:cNvPr id="25" name="Google Shape;25;p4"/>
          <p:cNvSpPr/>
          <p:nvPr/>
        </p:nvSpPr>
        <p:spPr>
          <a:xfrm>
            <a:off x="2244075" y="-100"/>
            <a:ext cx="4655700" cy="51435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2635400" y="790625"/>
            <a:ext cx="3873300" cy="4032900"/>
          </a:xfrm>
          <a:prstGeom prst="rect">
            <a:avLst/>
          </a:prstGeom>
        </p:spPr>
        <p:txBody>
          <a:bodyPr spcFirstLastPara="1" wrap="square" lIns="0" tIns="0" rIns="0" bIns="0" anchor="ctr" anchorCtr="0">
            <a:noAutofit/>
          </a:bodyPr>
          <a:lstStyle>
            <a:lvl1pPr marL="457200" lvl="0" indent="-393700" algn="ctr" rtl="0">
              <a:spcBef>
                <a:spcPts val="600"/>
              </a:spcBef>
              <a:spcAft>
                <a:spcPts val="0"/>
              </a:spcAft>
              <a:buSzPts val="2600"/>
              <a:buChar char="◈"/>
              <a:defRPr i="1"/>
            </a:lvl1pPr>
            <a:lvl2pPr marL="914400" lvl="1" indent="-393700" algn="ctr" rtl="0">
              <a:spcBef>
                <a:spcPts val="0"/>
              </a:spcBef>
              <a:spcAft>
                <a:spcPts val="0"/>
              </a:spcAft>
              <a:buSzPts val="2600"/>
              <a:buChar char="⬩"/>
              <a:defRPr i="1"/>
            </a:lvl2pPr>
            <a:lvl3pPr marL="1371600" lvl="2" indent="-393700" algn="ctr" rtl="0">
              <a:spcBef>
                <a:spcPts val="0"/>
              </a:spcBef>
              <a:spcAft>
                <a:spcPts val="0"/>
              </a:spcAft>
              <a:buSzPts val="2600"/>
              <a:buChar char="⬩"/>
              <a:defRPr i="1"/>
            </a:lvl3pPr>
            <a:lvl4pPr marL="1828800" lvl="3" indent="-393700" algn="ctr" rtl="0">
              <a:spcBef>
                <a:spcPts val="0"/>
              </a:spcBef>
              <a:spcAft>
                <a:spcPts val="0"/>
              </a:spcAft>
              <a:buSzPts val="2600"/>
              <a:buChar char="⬩"/>
              <a:defRPr i="1"/>
            </a:lvl4pPr>
            <a:lvl5pPr marL="2286000" lvl="4" indent="-393700" algn="ctr" rtl="0">
              <a:spcBef>
                <a:spcPts val="0"/>
              </a:spcBef>
              <a:spcAft>
                <a:spcPts val="0"/>
              </a:spcAft>
              <a:buSzPts val="2600"/>
              <a:buChar char="⬩"/>
              <a:defRPr i="1"/>
            </a:lvl5pPr>
            <a:lvl6pPr marL="2743200" lvl="5" indent="-393700" algn="ctr" rtl="0">
              <a:spcBef>
                <a:spcPts val="0"/>
              </a:spcBef>
              <a:spcAft>
                <a:spcPts val="0"/>
              </a:spcAft>
              <a:buSzPts val="2600"/>
              <a:buChar char="⬩"/>
              <a:defRPr i="1"/>
            </a:lvl6pPr>
            <a:lvl7pPr marL="3200400" lvl="6" indent="-393700" algn="ctr" rtl="0">
              <a:spcBef>
                <a:spcPts val="0"/>
              </a:spcBef>
              <a:spcAft>
                <a:spcPts val="0"/>
              </a:spcAft>
              <a:buSzPts val="2600"/>
              <a:buChar char="⬩"/>
              <a:defRPr i="1"/>
            </a:lvl7pPr>
            <a:lvl8pPr marL="3657600" lvl="7" indent="-393700" algn="ctr" rtl="0">
              <a:spcBef>
                <a:spcPts val="0"/>
              </a:spcBef>
              <a:spcAft>
                <a:spcPts val="0"/>
              </a:spcAft>
              <a:buSzPts val="2600"/>
              <a:buChar char="⬩"/>
              <a:defRPr i="1"/>
            </a:lvl8pPr>
            <a:lvl9pPr marL="4114800" lvl="8" indent="-393700" algn="ctr">
              <a:spcBef>
                <a:spcPts val="0"/>
              </a:spcBef>
              <a:spcAft>
                <a:spcPts val="0"/>
              </a:spcAft>
              <a:buSzPts val="2600"/>
              <a:buChar char="⬩"/>
              <a:defRPr i="1"/>
            </a:lvl9pPr>
          </a:lstStyle>
          <a:p>
            <a:endParaRPr/>
          </a:p>
        </p:txBody>
      </p:sp>
      <p:sp>
        <p:nvSpPr>
          <p:cNvPr id="27" name="Google Shape;27;p4"/>
          <p:cNvSpPr txBox="1">
            <a:spLocks noGrp="1"/>
          </p:cNvSpPr>
          <p:nvPr>
            <p:ph type="sldNum" idx="12"/>
          </p:nvPr>
        </p:nvSpPr>
        <p:spPr>
          <a:xfrm>
            <a:off x="4063242" y="4681575"/>
            <a:ext cx="1017600" cy="393600"/>
          </a:xfrm>
          <a:prstGeom prst="rect">
            <a:avLst/>
          </a:prstGeom>
        </p:spPr>
        <p:txBody>
          <a:bodyPr spcFirstLastPara="1" wrap="square" lIns="0" tIns="0" rIns="0" bIns="0" anchor="ctr" anchorCtr="0">
            <a:noAutofit/>
          </a:bodyPr>
          <a:lstStyle>
            <a:lvl1pPr lvl="0">
              <a:buNone/>
              <a:defRPr>
                <a:solidFill>
                  <a:srgbClr val="AD0B2D"/>
                </a:solidFill>
              </a:defRPr>
            </a:lvl1pPr>
            <a:lvl2pPr lvl="1">
              <a:buNone/>
              <a:defRPr>
                <a:solidFill>
                  <a:srgbClr val="AD0B2D"/>
                </a:solidFill>
              </a:defRPr>
            </a:lvl2pPr>
            <a:lvl3pPr lvl="2">
              <a:buNone/>
              <a:defRPr>
                <a:solidFill>
                  <a:srgbClr val="AD0B2D"/>
                </a:solidFill>
              </a:defRPr>
            </a:lvl3pPr>
            <a:lvl4pPr lvl="3">
              <a:buNone/>
              <a:defRPr>
                <a:solidFill>
                  <a:srgbClr val="AD0B2D"/>
                </a:solidFill>
              </a:defRPr>
            </a:lvl4pPr>
            <a:lvl5pPr lvl="4">
              <a:buNone/>
              <a:defRPr>
                <a:solidFill>
                  <a:srgbClr val="AD0B2D"/>
                </a:solidFill>
              </a:defRPr>
            </a:lvl5pPr>
            <a:lvl6pPr lvl="5">
              <a:buNone/>
              <a:defRPr>
                <a:solidFill>
                  <a:srgbClr val="AD0B2D"/>
                </a:solidFill>
              </a:defRPr>
            </a:lvl6pPr>
            <a:lvl7pPr lvl="6">
              <a:buNone/>
              <a:defRPr>
                <a:solidFill>
                  <a:srgbClr val="AD0B2D"/>
                </a:solidFill>
              </a:defRPr>
            </a:lvl7pPr>
            <a:lvl8pPr lvl="7">
              <a:buNone/>
              <a:defRPr>
                <a:solidFill>
                  <a:srgbClr val="AD0B2D"/>
                </a:solidFill>
              </a:defRPr>
            </a:lvl8pPr>
            <a:lvl9pPr lvl="8">
              <a:buNone/>
              <a:defRPr>
                <a:solidFill>
                  <a:srgbClr val="AD0B2D"/>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28" name="Google Shape;28;p4"/>
          <p:cNvSpPr/>
          <p:nvPr/>
        </p:nvSpPr>
        <p:spPr>
          <a:xfrm rot="-5400000">
            <a:off x="3723900" y="8700"/>
            <a:ext cx="1696200" cy="10176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txBox="1"/>
          <p:nvPr/>
        </p:nvSpPr>
        <p:spPr>
          <a:xfrm>
            <a:off x="4063200" y="190650"/>
            <a:ext cx="10176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7200">
                <a:solidFill>
                  <a:srgbClr val="FFFFFF"/>
                </a:solidFill>
                <a:latin typeface="Tinos"/>
                <a:ea typeface="Tinos"/>
                <a:cs typeface="Tinos"/>
                <a:sym typeface="Tinos"/>
              </a:rPr>
              <a:t>“</a:t>
            </a:r>
            <a:endParaRPr sz="7200">
              <a:solidFill>
                <a:srgbClr val="FFFFFF"/>
              </a:solidFill>
              <a:latin typeface="Tinos"/>
              <a:ea typeface="Tinos"/>
              <a:cs typeface="Tinos"/>
              <a:sym typeface="Tino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0"/>
        <p:cNvGrpSpPr/>
        <p:nvPr/>
      </p:nvGrpSpPr>
      <p:grpSpPr>
        <a:xfrm>
          <a:off x="0" y="0"/>
          <a:ext cx="0" cy="0"/>
          <a:chOff x="0" y="0"/>
          <a:chExt cx="0" cy="0"/>
        </a:xfrm>
      </p:grpSpPr>
      <p:sp>
        <p:nvSpPr>
          <p:cNvPr id="31" name="Google Shape;31;p5"/>
          <p:cNvSpPr/>
          <p:nvPr/>
        </p:nvSpPr>
        <p:spPr>
          <a:xfrm>
            <a:off x="1737000" y="359700"/>
            <a:ext cx="7407000" cy="44241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 name="Google Shape;32;p5"/>
          <p:cNvCxnSpPr/>
          <p:nvPr/>
        </p:nvCxnSpPr>
        <p:spPr>
          <a:xfrm>
            <a:off x="2100325" y="1022209"/>
            <a:ext cx="7067700" cy="0"/>
          </a:xfrm>
          <a:prstGeom prst="straightConnector1">
            <a:avLst/>
          </a:prstGeom>
          <a:noFill/>
          <a:ln w="9525" cap="flat" cmpd="sng">
            <a:solidFill>
              <a:srgbClr val="E2D7D0"/>
            </a:solidFill>
            <a:prstDash val="solid"/>
            <a:round/>
            <a:headEnd type="none" w="med" len="med"/>
            <a:tailEnd type="none" w="med" len="med"/>
          </a:ln>
        </p:spPr>
      </p:cxnSp>
      <p:sp>
        <p:nvSpPr>
          <p:cNvPr id="33" name="Google Shape;33;p5"/>
          <p:cNvSpPr/>
          <p:nvPr/>
        </p:nvSpPr>
        <p:spPr>
          <a:xfrm rot="-5400000">
            <a:off x="-262350" y="291375"/>
            <a:ext cx="2261700" cy="10176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5"/>
          <p:cNvGrpSpPr/>
          <p:nvPr/>
        </p:nvGrpSpPr>
        <p:grpSpPr>
          <a:xfrm>
            <a:off x="515476" y="363010"/>
            <a:ext cx="706249" cy="536972"/>
            <a:chOff x="519000" y="238125"/>
            <a:chExt cx="6582000" cy="5238750"/>
          </a:xfrm>
        </p:grpSpPr>
        <p:sp>
          <p:nvSpPr>
            <p:cNvPr id="35" name="Google Shape;35;p5"/>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1" name="Google Shape;41;p5"/>
          <p:cNvSpPr txBox="1">
            <a:spLocks noGrp="1"/>
          </p:cNvSpPr>
          <p:nvPr>
            <p:ph type="body" idx="1"/>
          </p:nvPr>
        </p:nvSpPr>
        <p:spPr>
          <a:xfrm>
            <a:off x="2096700" y="1173950"/>
            <a:ext cx="6687600" cy="3249900"/>
          </a:xfrm>
          <a:prstGeom prst="rect">
            <a:avLst/>
          </a:prstGeom>
        </p:spPr>
        <p:txBody>
          <a:bodyPr spcFirstLastPara="1" wrap="square" lIns="0" tIns="0" rIns="0" bIns="0" anchor="t" anchorCtr="0">
            <a:noAutofit/>
          </a:bodyPr>
          <a:lstStyle>
            <a:lvl1pPr marL="457200" lvl="0" indent="-393700">
              <a:spcBef>
                <a:spcPts val="600"/>
              </a:spcBef>
              <a:spcAft>
                <a:spcPts val="0"/>
              </a:spcAft>
              <a:buSzPts val="2600"/>
              <a:buChar char="◈"/>
              <a:defRPr/>
            </a:lvl1pPr>
            <a:lvl2pPr marL="914400" lvl="1" indent="-393700">
              <a:spcBef>
                <a:spcPts val="0"/>
              </a:spcBef>
              <a:spcAft>
                <a:spcPts val="0"/>
              </a:spcAft>
              <a:buSzPts val="2600"/>
              <a:buChar char="⬩"/>
              <a:defRPr/>
            </a:lvl2pPr>
            <a:lvl3pPr marL="1371600" lvl="2" indent="-393700">
              <a:spcBef>
                <a:spcPts val="0"/>
              </a:spcBef>
              <a:spcAft>
                <a:spcPts val="0"/>
              </a:spcAft>
              <a:buSzPts val="2600"/>
              <a:buChar char="⬩"/>
              <a:defRPr/>
            </a:lvl3pPr>
            <a:lvl4pPr marL="1828800" lvl="3" indent="-393700">
              <a:spcBef>
                <a:spcPts val="0"/>
              </a:spcBef>
              <a:spcAft>
                <a:spcPts val="0"/>
              </a:spcAft>
              <a:buSzPts val="2600"/>
              <a:buChar char="⬩"/>
              <a:defRPr/>
            </a:lvl4pPr>
            <a:lvl5pPr marL="2286000" lvl="4" indent="-393700">
              <a:spcBef>
                <a:spcPts val="0"/>
              </a:spcBef>
              <a:spcAft>
                <a:spcPts val="0"/>
              </a:spcAft>
              <a:buSzPts val="2600"/>
              <a:buChar char="⬩"/>
              <a:defRPr/>
            </a:lvl5pPr>
            <a:lvl6pPr marL="2743200" lvl="5" indent="-393700">
              <a:spcBef>
                <a:spcPts val="0"/>
              </a:spcBef>
              <a:spcAft>
                <a:spcPts val="0"/>
              </a:spcAft>
              <a:buSzPts val="2600"/>
              <a:buChar char="⬩"/>
              <a:defRPr/>
            </a:lvl6pPr>
            <a:lvl7pPr marL="3200400" lvl="6" indent="-393700">
              <a:spcBef>
                <a:spcPts val="0"/>
              </a:spcBef>
              <a:spcAft>
                <a:spcPts val="0"/>
              </a:spcAft>
              <a:buSzPts val="2600"/>
              <a:buChar char="⬩"/>
              <a:defRPr/>
            </a:lvl7pPr>
            <a:lvl8pPr marL="3657600" lvl="7" indent="-393700">
              <a:spcBef>
                <a:spcPts val="0"/>
              </a:spcBef>
              <a:spcAft>
                <a:spcPts val="0"/>
              </a:spcAft>
              <a:buSzPts val="2600"/>
              <a:buChar char="⬩"/>
              <a:defRPr/>
            </a:lvl8pPr>
            <a:lvl9pPr marL="4114800" lvl="8" indent="-393700">
              <a:spcBef>
                <a:spcPts val="0"/>
              </a:spcBef>
              <a:spcAft>
                <a:spcPts val="0"/>
              </a:spcAft>
              <a:buSzPts val="2600"/>
              <a:buChar char="⬩"/>
              <a:defRPr/>
            </a:lvl9pPr>
          </a:lstStyle>
          <a:p>
            <a:endParaRPr/>
          </a:p>
        </p:txBody>
      </p:sp>
      <p:sp>
        <p:nvSpPr>
          <p:cNvPr id="42" name="Google Shape;42;p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3"/>
        <p:cNvGrpSpPr/>
        <p:nvPr/>
      </p:nvGrpSpPr>
      <p:grpSpPr>
        <a:xfrm>
          <a:off x="0" y="0"/>
          <a:ext cx="0" cy="0"/>
          <a:chOff x="0" y="0"/>
          <a:chExt cx="0" cy="0"/>
        </a:xfrm>
      </p:grpSpPr>
      <p:sp>
        <p:nvSpPr>
          <p:cNvPr id="44" name="Google Shape;44;p6"/>
          <p:cNvSpPr/>
          <p:nvPr/>
        </p:nvSpPr>
        <p:spPr>
          <a:xfrm>
            <a:off x="1737000" y="359700"/>
            <a:ext cx="7407000" cy="44241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 name="Google Shape;45;p6"/>
          <p:cNvCxnSpPr/>
          <p:nvPr/>
        </p:nvCxnSpPr>
        <p:spPr>
          <a:xfrm>
            <a:off x="2100325" y="1022209"/>
            <a:ext cx="7067700" cy="0"/>
          </a:xfrm>
          <a:prstGeom prst="straightConnector1">
            <a:avLst/>
          </a:prstGeom>
          <a:noFill/>
          <a:ln w="9525" cap="flat" cmpd="sng">
            <a:solidFill>
              <a:srgbClr val="E2D7D0"/>
            </a:solidFill>
            <a:prstDash val="solid"/>
            <a:round/>
            <a:headEnd type="none" w="med" len="med"/>
            <a:tailEnd type="none" w="med" len="med"/>
          </a:ln>
        </p:spPr>
      </p:cxnSp>
      <p:sp>
        <p:nvSpPr>
          <p:cNvPr id="46" name="Google Shape;46;p6"/>
          <p:cNvSpPr/>
          <p:nvPr/>
        </p:nvSpPr>
        <p:spPr>
          <a:xfrm rot="-5400000">
            <a:off x="-262350" y="291375"/>
            <a:ext cx="2261700" cy="10176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6"/>
          <p:cNvGrpSpPr/>
          <p:nvPr/>
        </p:nvGrpSpPr>
        <p:grpSpPr>
          <a:xfrm>
            <a:off x="515476" y="363010"/>
            <a:ext cx="706249" cy="536972"/>
            <a:chOff x="519000" y="238125"/>
            <a:chExt cx="6582000" cy="5238750"/>
          </a:xfrm>
        </p:grpSpPr>
        <p:sp>
          <p:nvSpPr>
            <p:cNvPr id="48" name="Google Shape;48;p6"/>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6"/>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54" name="Google Shape;54;p6"/>
          <p:cNvSpPr txBox="1">
            <a:spLocks noGrp="1"/>
          </p:cNvSpPr>
          <p:nvPr>
            <p:ph type="body" idx="1"/>
          </p:nvPr>
        </p:nvSpPr>
        <p:spPr>
          <a:xfrm>
            <a:off x="2096750" y="1200150"/>
            <a:ext cx="3067800" cy="32481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55" name="Google Shape;55;p6"/>
          <p:cNvSpPr txBox="1">
            <a:spLocks noGrp="1"/>
          </p:cNvSpPr>
          <p:nvPr>
            <p:ph type="body" idx="2"/>
          </p:nvPr>
        </p:nvSpPr>
        <p:spPr>
          <a:xfrm>
            <a:off x="5716510" y="1200150"/>
            <a:ext cx="3067800" cy="32481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56" name="Google Shape;56;p6"/>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7"/>
        <p:cNvGrpSpPr/>
        <p:nvPr/>
      </p:nvGrpSpPr>
      <p:grpSpPr>
        <a:xfrm>
          <a:off x="0" y="0"/>
          <a:ext cx="0" cy="0"/>
          <a:chOff x="0" y="0"/>
          <a:chExt cx="0" cy="0"/>
        </a:xfrm>
      </p:grpSpPr>
      <p:sp>
        <p:nvSpPr>
          <p:cNvPr id="58" name="Google Shape;58;p7"/>
          <p:cNvSpPr/>
          <p:nvPr/>
        </p:nvSpPr>
        <p:spPr>
          <a:xfrm>
            <a:off x="1737000" y="359700"/>
            <a:ext cx="7407000" cy="44241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 name="Google Shape;59;p7"/>
          <p:cNvCxnSpPr/>
          <p:nvPr/>
        </p:nvCxnSpPr>
        <p:spPr>
          <a:xfrm>
            <a:off x="2100325" y="1022209"/>
            <a:ext cx="7067700" cy="0"/>
          </a:xfrm>
          <a:prstGeom prst="straightConnector1">
            <a:avLst/>
          </a:prstGeom>
          <a:noFill/>
          <a:ln w="9525" cap="flat" cmpd="sng">
            <a:solidFill>
              <a:srgbClr val="E2D7D0"/>
            </a:solidFill>
            <a:prstDash val="solid"/>
            <a:round/>
            <a:headEnd type="none" w="med" len="med"/>
            <a:tailEnd type="none" w="med" len="med"/>
          </a:ln>
        </p:spPr>
      </p:cxnSp>
      <p:sp>
        <p:nvSpPr>
          <p:cNvPr id="60" name="Google Shape;60;p7"/>
          <p:cNvSpPr/>
          <p:nvPr/>
        </p:nvSpPr>
        <p:spPr>
          <a:xfrm rot="-5400000">
            <a:off x="-262350" y="291375"/>
            <a:ext cx="2261700" cy="10176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7"/>
          <p:cNvGrpSpPr/>
          <p:nvPr/>
        </p:nvGrpSpPr>
        <p:grpSpPr>
          <a:xfrm>
            <a:off x="515476" y="363010"/>
            <a:ext cx="706249" cy="536972"/>
            <a:chOff x="519000" y="238125"/>
            <a:chExt cx="6582000" cy="5238750"/>
          </a:xfrm>
        </p:grpSpPr>
        <p:sp>
          <p:nvSpPr>
            <p:cNvPr id="62" name="Google Shape;62;p7"/>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7"/>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7"/>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8" name="Google Shape;68;p7"/>
          <p:cNvSpPr txBox="1">
            <a:spLocks noGrp="1"/>
          </p:cNvSpPr>
          <p:nvPr>
            <p:ph type="body" idx="1"/>
          </p:nvPr>
        </p:nvSpPr>
        <p:spPr>
          <a:xfrm>
            <a:off x="2096725" y="1200150"/>
            <a:ext cx="2024700" cy="3256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69" name="Google Shape;69;p7"/>
          <p:cNvSpPr txBox="1">
            <a:spLocks noGrp="1"/>
          </p:cNvSpPr>
          <p:nvPr>
            <p:ph type="body" idx="2"/>
          </p:nvPr>
        </p:nvSpPr>
        <p:spPr>
          <a:xfrm>
            <a:off x="4428164" y="1200150"/>
            <a:ext cx="2024700" cy="3256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70" name="Google Shape;70;p7"/>
          <p:cNvSpPr txBox="1">
            <a:spLocks noGrp="1"/>
          </p:cNvSpPr>
          <p:nvPr>
            <p:ph type="body" idx="3"/>
          </p:nvPr>
        </p:nvSpPr>
        <p:spPr>
          <a:xfrm>
            <a:off x="6759604" y="1200150"/>
            <a:ext cx="2024700" cy="3256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71" name="Google Shape;71;p7"/>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8"/>
          <p:cNvSpPr/>
          <p:nvPr/>
        </p:nvSpPr>
        <p:spPr>
          <a:xfrm>
            <a:off x="1737000" y="359700"/>
            <a:ext cx="7407000" cy="44241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 name="Google Shape;74;p8"/>
          <p:cNvCxnSpPr/>
          <p:nvPr/>
        </p:nvCxnSpPr>
        <p:spPr>
          <a:xfrm>
            <a:off x="2100325" y="1022209"/>
            <a:ext cx="7067700" cy="0"/>
          </a:xfrm>
          <a:prstGeom prst="straightConnector1">
            <a:avLst/>
          </a:prstGeom>
          <a:noFill/>
          <a:ln w="9525" cap="flat" cmpd="sng">
            <a:solidFill>
              <a:srgbClr val="E2D7D0"/>
            </a:solidFill>
            <a:prstDash val="solid"/>
            <a:round/>
            <a:headEnd type="none" w="med" len="med"/>
            <a:tailEnd type="none" w="med" len="med"/>
          </a:ln>
        </p:spPr>
      </p:cxnSp>
      <p:sp>
        <p:nvSpPr>
          <p:cNvPr id="75" name="Google Shape;75;p8"/>
          <p:cNvSpPr/>
          <p:nvPr/>
        </p:nvSpPr>
        <p:spPr>
          <a:xfrm rot="-5400000">
            <a:off x="-262350" y="291375"/>
            <a:ext cx="2261700" cy="10176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8"/>
          <p:cNvGrpSpPr/>
          <p:nvPr/>
        </p:nvGrpSpPr>
        <p:grpSpPr>
          <a:xfrm>
            <a:off x="515476" y="363010"/>
            <a:ext cx="706249" cy="536972"/>
            <a:chOff x="519000" y="238125"/>
            <a:chExt cx="6582000" cy="5238750"/>
          </a:xfrm>
        </p:grpSpPr>
        <p:sp>
          <p:nvSpPr>
            <p:cNvPr id="77" name="Google Shape;77;p8"/>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8"/>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83" name="Google Shape;83;p8"/>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4"/>
        <p:cNvGrpSpPr/>
        <p:nvPr/>
      </p:nvGrpSpPr>
      <p:grpSpPr>
        <a:xfrm>
          <a:off x="0" y="0"/>
          <a:ext cx="0" cy="0"/>
          <a:chOff x="0" y="0"/>
          <a:chExt cx="0" cy="0"/>
        </a:xfrm>
      </p:grpSpPr>
      <p:sp>
        <p:nvSpPr>
          <p:cNvPr id="85" name="Google Shape;85;p9"/>
          <p:cNvSpPr/>
          <p:nvPr/>
        </p:nvSpPr>
        <p:spPr>
          <a:xfrm>
            <a:off x="359700" y="359700"/>
            <a:ext cx="8424600" cy="44241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9"/>
          <p:cNvSpPr txBox="1">
            <a:spLocks noGrp="1"/>
          </p:cNvSpPr>
          <p:nvPr>
            <p:ph type="body" idx="1"/>
          </p:nvPr>
        </p:nvSpPr>
        <p:spPr>
          <a:xfrm>
            <a:off x="457200" y="4352375"/>
            <a:ext cx="8229600" cy="359700"/>
          </a:xfrm>
          <a:prstGeom prst="rect">
            <a:avLst/>
          </a:prstGeom>
        </p:spPr>
        <p:txBody>
          <a:bodyPr spcFirstLastPara="1" wrap="square" lIns="0" tIns="0" rIns="0" bIns="0" anchor="ctr" anchorCtr="0">
            <a:noAutofit/>
          </a:bodyPr>
          <a:lstStyle>
            <a:lvl1pPr marL="457200" lvl="0" indent="-228600" algn="ctr">
              <a:spcBef>
                <a:spcPts val="360"/>
              </a:spcBef>
              <a:spcAft>
                <a:spcPts val="0"/>
              </a:spcAft>
              <a:buSzPts val="1200"/>
              <a:buNone/>
              <a:defRPr sz="1200" i="1"/>
            </a:lvl1pPr>
          </a:lstStyle>
          <a:p>
            <a:endParaRPr/>
          </a:p>
        </p:txBody>
      </p:sp>
      <p:sp>
        <p:nvSpPr>
          <p:cNvPr id="87" name="Google Shape;87;p9"/>
          <p:cNvSpPr/>
          <p:nvPr/>
        </p:nvSpPr>
        <p:spPr>
          <a:xfrm rot="-5400000">
            <a:off x="3934600" y="-555"/>
            <a:ext cx="1274700" cy="7647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9"/>
          <p:cNvGrpSpPr/>
          <p:nvPr/>
        </p:nvGrpSpPr>
        <p:grpSpPr>
          <a:xfrm>
            <a:off x="4306578" y="179988"/>
            <a:ext cx="530509" cy="403908"/>
            <a:chOff x="519000" y="238125"/>
            <a:chExt cx="6582000" cy="5238750"/>
          </a:xfrm>
        </p:grpSpPr>
        <p:sp>
          <p:nvSpPr>
            <p:cNvPr id="89" name="Google Shape;89;p9"/>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9"/>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9"/>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9"/>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9"/>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4" name="Google Shape;94;p9"/>
          <p:cNvCxnSpPr/>
          <p:nvPr/>
        </p:nvCxnSpPr>
        <p:spPr>
          <a:xfrm>
            <a:off x="766650" y="4352375"/>
            <a:ext cx="7610700" cy="0"/>
          </a:xfrm>
          <a:prstGeom prst="straightConnector1">
            <a:avLst/>
          </a:prstGeom>
          <a:noFill/>
          <a:ln w="9525" cap="flat" cmpd="sng">
            <a:solidFill>
              <a:srgbClr val="E2D7D0"/>
            </a:solidFill>
            <a:prstDash val="solid"/>
            <a:round/>
            <a:headEnd type="none" w="med" len="med"/>
            <a:tailEnd type="none" w="med" len="med"/>
          </a:ln>
        </p:spPr>
      </p:cxnSp>
      <p:sp>
        <p:nvSpPr>
          <p:cNvPr id="95" name="Google Shape;95;p9"/>
          <p:cNvSpPr txBox="1">
            <a:spLocks noGrp="1"/>
          </p:cNvSpPr>
          <p:nvPr>
            <p:ph type="sldNum" idx="12"/>
          </p:nvPr>
        </p:nvSpPr>
        <p:spPr>
          <a:xfrm>
            <a:off x="4063200" y="4783800"/>
            <a:ext cx="1017600" cy="359700"/>
          </a:xfrm>
          <a:prstGeom prst="rect">
            <a:avLst/>
          </a:prstGeom>
        </p:spPr>
        <p:txBody>
          <a:bodyPr spcFirstLastPara="1" wrap="square" lIns="0" tIns="0" rIns="0" bIns="0" anchor="ctr" anchorCtr="0">
            <a:noAutofit/>
          </a:bodyPr>
          <a:lstStyle>
            <a:lvl1pPr lvl="0" rtl="0">
              <a:buNone/>
              <a:defRPr>
                <a:solidFill>
                  <a:srgbClr val="AD0B2D"/>
                </a:solidFill>
              </a:defRPr>
            </a:lvl1pPr>
            <a:lvl2pPr lvl="1" rtl="0">
              <a:buNone/>
              <a:defRPr>
                <a:solidFill>
                  <a:srgbClr val="AD0B2D"/>
                </a:solidFill>
              </a:defRPr>
            </a:lvl2pPr>
            <a:lvl3pPr lvl="2" rtl="0">
              <a:buNone/>
              <a:defRPr>
                <a:solidFill>
                  <a:srgbClr val="AD0B2D"/>
                </a:solidFill>
              </a:defRPr>
            </a:lvl3pPr>
            <a:lvl4pPr lvl="3" rtl="0">
              <a:buNone/>
              <a:defRPr>
                <a:solidFill>
                  <a:srgbClr val="AD0B2D"/>
                </a:solidFill>
              </a:defRPr>
            </a:lvl4pPr>
            <a:lvl5pPr lvl="4" rtl="0">
              <a:buNone/>
              <a:defRPr>
                <a:solidFill>
                  <a:srgbClr val="AD0B2D"/>
                </a:solidFill>
              </a:defRPr>
            </a:lvl5pPr>
            <a:lvl6pPr lvl="5" rtl="0">
              <a:buNone/>
              <a:defRPr>
                <a:solidFill>
                  <a:srgbClr val="AD0B2D"/>
                </a:solidFill>
              </a:defRPr>
            </a:lvl6pPr>
            <a:lvl7pPr lvl="6" rtl="0">
              <a:buNone/>
              <a:defRPr>
                <a:solidFill>
                  <a:srgbClr val="AD0B2D"/>
                </a:solidFill>
              </a:defRPr>
            </a:lvl7pPr>
            <a:lvl8pPr lvl="7" rtl="0">
              <a:buNone/>
              <a:defRPr>
                <a:solidFill>
                  <a:srgbClr val="AD0B2D"/>
                </a:solidFill>
              </a:defRPr>
            </a:lvl8pPr>
            <a:lvl9pPr lvl="8" rtl="0">
              <a:buNone/>
              <a:defRPr>
                <a:solidFill>
                  <a:srgbClr val="AD0B2D"/>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0"/>
          <p:cNvSpPr/>
          <p:nvPr/>
        </p:nvSpPr>
        <p:spPr>
          <a:xfrm>
            <a:off x="359700" y="359700"/>
            <a:ext cx="8424600" cy="44241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0"/>
          <p:cNvSpPr txBox="1">
            <a:spLocks noGrp="1"/>
          </p:cNvSpPr>
          <p:nvPr>
            <p:ph type="sldNum" idx="12"/>
          </p:nvPr>
        </p:nvSpPr>
        <p:spPr>
          <a:xfrm>
            <a:off x="4063200" y="4783800"/>
            <a:ext cx="1017600" cy="359700"/>
          </a:xfrm>
          <a:prstGeom prst="rect">
            <a:avLst/>
          </a:prstGeom>
        </p:spPr>
        <p:txBody>
          <a:bodyPr spcFirstLastPara="1" wrap="square" lIns="0" tIns="0" rIns="0" bIns="0" anchor="ctr" anchorCtr="0">
            <a:noAutofit/>
          </a:bodyPr>
          <a:lstStyle>
            <a:lvl1pPr lvl="0">
              <a:buNone/>
              <a:defRPr>
                <a:solidFill>
                  <a:srgbClr val="AD0B2D"/>
                </a:solidFill>
              </a:defRPr>
            </a:lvl1pPr>
            <a:lvl2pPr lvl="1">
              <a:buNone/>
              <a:defRPr>
                <a:solidFill>
                  <a:srgbClr val="AD0B2D"/>
                </a:solidFill>
              </a:defRPr>
            </a:lvl2pPr>
            <a:lvl3pPr lvl="2">
              <a:buNone/>
              <a:defRPr>
                <a:solidFill>
                  <a:srgbClr val="AD0B2D"/>
                </a:solidFill>
              </a:defRPr>
            </a:lvl3pPr>
            <a:lvl4pPr lvl="3">
              <a:buNone/>
              <a:defRPr>
                <a:solidFill>
                  <a:srgbClr val="AD0B2D"/>
                </a:solidFill>
              </a:defRPr>
            </a:lvl4pPr>
            <a:lvl5pPr lvl="4">
              <a:buNone/>
              <a:defRPr>
                <a:solidFill>
                  <a:srgbClr val="AD0B2D"/>
                </a:solidFill>
              </a:defRPr>
            </a:lvl5pPr>
            <a:lvl6pPr lvl="5">
              <a:buNone/>
              <a:defRPr>
                <a:solidFill>
                  <a:srgbClr val="AD0B2D"/>
                </a:solidFill>
              </a:defRPr>
            </a:lvl6pPr>
            <a:lvl7pPr lvl="6">
              <a:buNone/>
              <a:defRPr>
                <a:solidFill>
                  <a:srgbClr val="AD0B2D"/>
                </a:solidFill>
              </a:defRPr>
            </a:lvl7pPr>
            <a:lvl8pPr lvl="7">
              <a:buNone/>
              <a:defRPr>
                <a:solidFill>
                  <a:srgbClr val="AD0B2D"/>
                </a:solidFill>
              </a:defRPr>
            </a:lvl8pPr>
            <a:lvl9pPr lvl="8">
              <a:buNone/>
              <a:defRPr>
                <a:solidFill>
                  <a:srgbClr val="AD0B2D"/>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99" name="Google Shape;99;p10"/>
          <p:cNvSpPr/>
          <p:nvPr/>
        </p:nvSpPr>
        <p:spPr>
          <a:xfrm rot="-5400000">
            <a:off x="3934600" y="-555"/>
            <a:ext cx="1274700" cy="7647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10"/>
          <p:cNvGrpSpPr/>
          <p:nvPr/>
        </p:nvGrpSpPr>
        <p:grpSpPr>
          <a:xfrm>
            <a:off x="4306578" y="179988"/>
            <a:ext cx="530509" cy="403908"/>
            <a:chOff x="519000" y="238125"/>
            <a:chExt cx="6582000" cy="5238750"/>
          </a:xfrm>
        </p:grpSpPr>
        <p:sp>
          <p:nvSpPr>
            <p:cNvPr id="101" name="Google Shape;101;p10"/>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0"/>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0"/>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096700" y="669775"/>
            <a:ext cx="6687600" cy="39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1pPr>
            <a:lvl2pPr lvl="1">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2pPr>
            <a:lvl3pPr lvl="2">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3pPr>
            <a:lvl4pPr lvl="3">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4pPr>
            <a:lvl5pPr lvl="4">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5pPr>
            <a:lvl6pPr lvl="5">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6pPr>
            <a:lvl7pPr lvl="6">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7pPr>
            <a:lvl8pPr lvl="7">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8pPr>
            <a:lvl9pPr lvl="8">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9pPr>
          </a:lstStyle>
          <a:p>
            <a:endParaRPr/>
          </a:p>
        </p:txBody>
      </p:sp>
      <p:sp>
        <p:nvSpPr>
          <p:cNvPr id="7" name="Google Shape;7;p1"/>
          <p:cNvSpPr txBox="1">
            <a:spLocks noGrp="1"/>
          </p:cNvSpPr>
          <p:nvPr>
            <p:ph type="body" idx="1"/>
          </p:nvPr>
        </p:nvSpPr>
        <p:spPr>
          <a:xfrm>
            <a:off x="2096700" y="1173950"/>
            <a:ext cx="6687600" cy="3249900"/>
          </a:xfrm>
          <a:prstGeom prst="rect">
            <a:avLst/>
          </a:prstGeom>
          <a:noFill/>
          <a:ln>
            <a:noFill/>
          </a:ln>
        </p:spPr>
        <p:txBody>
          <a:bodyPr spcFirstLastPara="1" wrap="square" lIns="0" tIns="0" rIns="0" bIns="0" anchor="t" anchorCtr="0">
            <a:noAutofit/>
          </a:bodyPr>
          <a:lstStyle>
            <a:lvl1pPr marL="457200" lvl="0" indent="-393700">
              <a:spcBef>
                <a:spcPts val="600"/>
              </a:spcBef>
              <a:spcAft>
                <a:spcPts val="0"/>
              </a:spcAft>
              <a:buClr>
                <a:schemeClr val="accent6"/>
              </a:buClr>
              <a:buSzPts val="2600"/>
              <a:buFont typeface="Tinos"/>
              <a:buChar char="◈"/>
              <a:defRPr sz="2600">
                <a:solidFill>
                  <a:schemeClr val="dk1"/>
                </a:solidFill>
                <a:latin typeface="Tinos"/>
                <a:ea typeface="Tinos"/>
                <a:cs typeface="Tinos"/>
                <a:sym typeface="Tinos"/>
              </a:defRPr>
            </a:lvl1pPr>
            <a:lvl2pPr marL="914400" lvl="1" indent="-393700">
              <a:spcBef>
                <a:spcPts val="0"/>
              </a:spcBef>
              <a:spcAft>
                <a:spcPts val="0"/>
              </a:spcAft>
              <a:buClr>
                <a:schemeClr val="accent6"/>
              </a:buClr>
              <a:buSzPts val="2600"/>
              <a:buFont typeface="Tinos"/>
              <a:buChar char="⬩"/>
              <a:defRPr sz="2600">
                <a:solidFill>
                  <a:schemeClr val="dk1"/>
                </a:solidFill>
                <a:latin typeface="Tinos"/>
                <a:ea typeface="Tinos"/>
                <a:cs typeface="Tinos"/>
                <a:sym typeface="Tinos"/>
              </a:defRPr>
            </a:lvl2pPr>
            <a:lvl3pPr marL="1371600" lvl="2" indent="-393700">
              <a:spcBef>
                <a:spcPts val="0"/>
              </a:spcBef>
              <a:spcAft>
                <a:spcPts val="0"/>
              </a:spcAft>
              <a:buClr>
                <a:schemeClr val="accent6"/>
              </a:buClr>
              <a:buSzPts val="2600"/>
              <a:buFont typeface="Tinos"/>
              <a:buChar char="⬩"/>
              <a:defRPr sz="2600">
                <a:solidFill>
                  <a:schemeClr val="dk1"/>
                </a:solidFill>
                <a:latin typeface="Tinos"/>
                <a:ea typeface="Tinos"/>
                <a:cs typeface="Tinos"/>
                <a:sym typeface="Tinos"/>
              </a:defRPr>
            </a:lvl3pPr>
            <a:lvl4pPr marL="1828800" lvl="3"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4pPr>
            <a:lvl5pPr marL="2286000" lvl="4"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5pPr>
            <a:lvl6pPr marL="2743200" lvl="5"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6pPr>
            <a:lvl7pPr marL="3200400" lvl="6"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7pPr>
            <a:lvl8pPr marL="3657600" lvl="7"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8pPr>
            <a:lvl9pPr marL="4114800" lvl="8"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9pPr>
          </a:lstStyle>
          <a:p>
            <a:endParaRPr/>
          </a:p>
        </p:txBody>
      </p:sp>
      <p:sp>
        <p:nvSpPr>
          <p:cNvPr id="8" name="Google Shape;8;p1"/>
          <p:cNvSpPr txBox="1">
            <a:spLocks noGrp="1"/>
          </p:cNvSpPr>
          <p:nvPr>
            <p:ph type="sldNum" idx="12"/>
          </p:nvPr>
        </p:nvSpPr>
        <p:spPr>
          <a:xfrm>
            <a:off x="359692" y="1023975"/>
            <a:ext cx="1017600" cy="393600"/>
          </a:xfrm>
          <a:prstGeom prst="rect">
            <a:avLst/>
          </a:prstGeom>
          <a:noFill/>
          <a:ln>
            <a:noFill/>
          </a:ln>
        </p:spPr>
        <p:txBody>
          <a:bodyPr spcFirstLastPara="1" wrap="square" lIns="0" tIns="0" rIns="0" bIns="0" anchor="ctr" anchorCtr="0">
            <a:noAutofit/>
          </a:bodyPr>
          <a:lstStyle>
            <a:lvl1pPr lvl="0" algn="ctr">
              <a:buNone/>
              <a:defRPr sz="1300">
                <a:solidFill>
                  <a:schemeClr val="lt1"/>
                </a:solidFill>
                <a:latin typeface="Tinos"/>
                <a:ea typeface="Tinos"/>
                <a:cs typeface="Tinos"/>
                <a:sym typeface="Tinos"/>
              </a:defRPr>
            </a:lvl1pPr>
            <a:lvl2pPr lvl="1" algn="ctr">
              <a:buNone/>
              <a:defRPr sz="1300">
                <a:solidFill>
                  <a:schemeClr val="lt1"/>
                </a:solidFill>
                <a:latin typeface="Tinos"/>
                <a:ea typeface="Tinos"/>
                <a:cs typeface="Tinos"/>
                <a:sym typeface="Tinos"/>
              </a:defRPr>
            </a:lvl2pPr>
            <a:lvl3pPr lvl="2" algn="ctr">
              <a:buNone/>
              <a:defRPr sz="1300">
                <a:solidFill>
                  <a:schemeClr val="lt1"/>
                </a:solidFill>
                <a:latin typeface="Tinos"/>
                <a:ea typeface="Tinos"/>
                <a:cs typeface="Tinos"/>
                <a:sym typeface="Tinos"/>
              </a:defRPr>
            </a:lvl3pPr>
            <a:lvl4pPr lvl="3" algn="ctr">
              <a:buNone/>
              <a:defRPr sz="1300">
                <a:solidFill>
                  <a:schemeClr val="lt1"/>
                </a:solidFill>
                <a:latin typeface="Tinos"/>
                <a:ea typeface="Tinos"/>
                <a:cs typeface="Tinos"/>
                <a:sym typeface="Tinos"/>
              </a:defRPr>
            </a:lvl4pPr>
            <a:lvl5pPr lvl="4" algn="ctr">
              <a:buNone/>
              <a:defRPr sz="1300">
                <a:solidFill>
                  <a:schemeClr val="lt1"/>
                </a:solidFill>
                <a:latin typeface="Tinos"/>
                <a:ea typeface="Tinos"/>
                <a:cs typeface="Tinos"/>
                <a:sym typeface="Tinos"/>
              </a:defRPr>
            </a:lvl5pPr>
            <a:lvl6pPr lvl="5" algn="ctr">
              <a:buNone/>
              <a:defRPr sz="1300">
                <a:solidFill>
                  <a:schemeClr val="lt1"/>
                </a:solidFill>
                <a:latin typeface="Tinos"/>
                <a:ea typeface="Tinos"/>
                <a:cs typeface="Tinos"/>
                <a:sym typeface="Tinos"/>
              </a:defRPr>
            </a:lvl6pPr>
            <a:lvl7pPr lvl="6" algn="ctr">
              <a:buNone/>
              <a:defRPr sz="1300">
                <a:solidFill>
                  <a:schemeClr val="lt1"/>
                </a:solidFill>
                <a:latin typeface="Tinos"/>
                <a:ea typeface="Tinos"/>
                <a:cs typeface="Tinos"/>
                <a:sym typeface="Tinos"/>
              </a:defRPr>
            </a:lvl7pPr>
            <a:lvl8pPr lvl="7" algn="ctr">
              <a:buNone/>
              <a:defRPr sz="1300">
                <a:solidFill>
                  <a:schemeClr val="lt1"/>
                </a:solidFill>
                <a:latin typeface="Tinos"/>
                <a:ea typeface="Tinos"/>
                <a:cs typeface="Tinos"/>
                <a:sym typeface="Tinos"/>
              </a:defRPr>
            </a:lvl8pPr>
            <a:lvl9pPr lvl="8" algn="ctr">
              <a:buNone/>
              <a:defRPr sz="1300">
                <a:solidFill>
                  <a:schemeClr val="lt1"/>
                </a:solidFill>
                <a:latin typeface="Tinos"/>
                <a:ea typeface="Tinos"/>
                <a:cs typeface="Tinos"/>
                <a:sym typeface="Tinos"/>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hyperlink" Target="https://www.flickr.com/photos/kheelcente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www.elfak.ni.ac.rs/downloads/akta/zakon-o-radu.pdf"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hyperlink" Target="https://pescanik.net/nema-dna/" TargetMode="External"/><Relationship Id="rId4" Type="http://schemas.openxmlformats.org/officeDocument/2006/relationships/hyperlink" Target="https://www.paragraf.rs/izmene_i_dopune/171217-zakon-o-izmenama-i-dopunama-zakona-o-radu.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elfak.ni.ac.rs/downloads/akta/zakon-o-radu.pdf" TargetMode="External"/><Relationship Id="rId3" Type="http://schemas.openxmlformats.org/officeDocument/2006/relationships/hyperlink" Target="https://www.flickr.com/photos/kheelcenter/" TargetMode="External"/><Relationship Id="rId7" Type="http://schemas.openxmlformats.org/officeDocument/2006/relationships/hyperlink" Target="https://makechocolatefair.org/issues/cocoa-nutshell"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hyperlink" Target="https://laborrights.org" TargetMode="External"/><Relationship Id="rId11" Type="http://schemas.openxmlformats.org/officeDocument/2006/relationships/hyperlink" Target="https://ilostat.ilo.org/data/" TargetMode="External"/><Relationship Id="rId5" Type="http://schemas.openxmlformats.org/officeDocument/2006/relationships/hyperlink" Target="https://www.ilo.org/global/standards/lang--en/index.htm" TargetMode="External"/><Relationship Id="rId10" Type="http://schemas.openxmlformats.org/officeDocument/2006/relationships/hyperlink" Target="https://pescanik.net/nema-dna/" TargetMode="External"/><Relationship Id="rId4" Type="http://schemas.openxmlformats.org/officeDocument/2006/relationships/hyperlink" Target="https://en.wikipedia.org/wiki/List_of_International_Labour_Organization_Conventions" TargetMode="External"/><Relationship Id="rId9" Type="http://schemas.openxmlformats.org/officeDocument/2006/relationships/hyperlink" Target="https://www.paragraf.rs/izmene_i_dopune/171217-zakon-o-izmenama-i-dopunama-zakona-o-radu.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131" name="Google Shape;131;p14"/>
          <p:cNvSpPr txBox="1"/>
          <p:nvPr/>
        </p:nvSpPr>
        <p:spPr>
          <a:xfrm>
            <a:off x="482850" y="4503175"/>
            <a:ext cx="3401100" cy="28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highlight>
                  <a:srgbClr val="980000"/>
                </a:highlight>
                <a:latin typeface="Tinos"/>
                <a:ea typeface="Tinos"/>
                <a:cs typeface="Tinos"/>
                <a:sym typeface="Tinos"/>
              </a:rPr>
              <a:t> </a:t>
            </a:r>
            <a:r>
              <a:rPr lang="en" sz="1200">
                <a:highlight>
                  <a:srgbClr val="980000"/>
                </a:highlight>
                <a:uFill>
                  <a:noFill/>
                </a:uFill>
                <a:latin typeface="Tinos"/>
                <a:ea typeface="Tinos"/>
                <a:cs typeface="Tinos"/>
                <a:sym typeface="Tinos"/>
                <a:hlinkClick r:id="rId4"/>
              </a:rPr>
              <a:t>Kheel Center, Cornell University Library</a:t>
            </a:r>
            <a:endParaRPr sz="1200">
              <a:highlight>
                <a:srgbClr val="980000"/>
              </a:highlight>
              <a:latin typeface="Tinos"/>
              <a:ea typeface="Tinos"/>
              <a:cs typeface="Tinos"/>
              <a:sym typeface="Tinos"/>
            </a:endParaRPr>
          </a:p>
        </p:txBody>
      </p:sp>
      <p:sp>
        <p:nvSpPr>
          <p:cNvPr id="132" name="Google Shape;132;p14"/>
          <p:cNvSpPr txBox="1"/>
          <p:nvPr/>
        </p:nvSpPr>
        <p:spPr>
          <a:xfrm>
            <a:off x="5983325" y="3536300"/>
            <a:ext cx="2212800" cy="62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highlight>
                  <a:srgbClr val="980000"/>
                </a:highlight>
                <a:latin typeface="Impact"/>
                <a:ea typeface="Impact"/>
                <a:cs typeface="Impact"/>
                <a:sym typeface="Impact"/>
              </a:rPr>
              <a:t> Pravo na rad  </a:t>
            </a:r>
            <a:endParaRPr sz="3000" b="1">
              <a:highlight>
                <a:srgbClr val="980000"/>
              </a:highlight>
              <a:latin typeface="Impact"/>
              <a:ea typeface="Impact"/>
              <a:cs typeface="Impact"/>
              <a:sym typeface="Impact"/>
            </a:endParaRPr>
          </a:p>
        </p:txBody>
      </p:sp>
      <p:sp>
        <p:nvSpPr>
          <p:cNvPr id="133" name="Google Shape;133;p14"/>
          <p:cNvSpPr txBox="1"/>
          <p:nvPr/>
        </p:nvSpPr>
        <p:spPr>
          <a:xfrm>
            <a:off x="6308675" y="4419125"/>
            <a:ext cx="2319900" cy="28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highlight>
                  <a:srgbClr val="980000"/>
                </a:highlight>
                <a:latin typeface="Tinos"/>
                <a:ea typeface="Tinos"/>
                <a:cs typeface="Tinos"/>
                <a:sym typeface="Tinos"/>
              </a:rPr>
              <a:t>Emilija Milošević  843/15</a:t>
            </a:r>
            <a:endParaRPr sz="1200">
              <a:highlight>
                <a:srgbClr val="980000"/>
              </a:highlight>
              <a:latin typeface="Tinos"/>
              <a:ea typeface="Tinos"/>
              <a:cs typeface="Tinos"/>
              <a:sym typeface="Tinos"/>
            </a:endParaRPr>
          </a:p>
          <a:p>
            <a:pPr marL="0" lvl="0" indent="0" algn="l" rtl="0">
              <a:spcBef>
                <a:spcPts val="0"/>
              </a:spcBef>
              <a:spcAft>
                <a:spcPts val="0"/>
              </a:spcAft>
              <a:buNone/>
            </a:pPr>
            <a:r>
              <a:rPr lang="en" sz="1200">
                <a:highlight>
                  <a:srgbClr val="980000"/>
                </a:highlight>
                <a:latin typeface="Tinos"/>
                <a:ea typeface="Tinos"/>
                <a:cs typeface="Tinos"/>
                <a:sym typeface="Tinos"/>
              </a:rPr>
              <a:t>Ksenija Petrović 617/15</a:t>
            </a:r>
            <a:endParaRPr sz="1200">
              <a:highlight>
                <a:srgbClr val="980000"/>
              </a:highlight>
              <a:latin typeface="Tinos"/>
              <a:ea typeface="Tinos"/>
              <a:cs typeface="Tinos"/>
              <a:sym typeface="Tino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3"/>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6.2</a:t>
            </a:r>
            <a:endParaRPr/>
          </a:p>
        </p:txBody>
      </p:sp>
      <p:sp>
        <p:nvSpPr>
          <p:cNvPr id="225" name="Google Shape;225;p23"/>
          <p:cNvSpPr txBox="1"/>
          <p:nvPr/>
        </p:nvSpPr>
        <p:spPr>
          <a:xfrm>
            <a:off x="1611550" y="-188025"/>
            <a:ext cx="3182700" cy="4338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1200"/>
              </a:spcBef>
              <a:spcAft>
                <a:spcPts val="0"/>
              </a:spcAft>
              <a:buNone/>
            </a:pPr>
            <a:r>
              <a:rPr lang="en" b="1" i="1">
                <a:latin typeface="Tinos"/>
                <a:ea typeface="Tinos"/>
                <a:cs typeface="Tinos"/>
                <a:sym typeface="Tinos"/>
              </a:rPr>
              <a:t>Stari i pravo na rad:</a:t>
            </a:r>
            <a:endParaRPr b="1" i="1">
              <a:latin typeface="Tinos"/>
              <a:ea typeface="Tinos"/>
              <a:cs typeface="Tinos"/>
              <a:sym typeface="Tinos"/>
            </a:endParaRPr>
          </a:p>
          <a:p>
            <a:pPr marL="0" lvl="0" indent="0" algn="l" rtl="0">
              <a:lnSpc>
                <a:spcPct val="150000"/>
              </a:lnSpc>
              <a:spcBef>
                <a:spcPts val="1200"/>
              </a:spcBef>
              <a:spcAft>
                <a:spcPts val="0"/>
              </a:spcAft>
              <a:buNone/>
            </a:pPr>
            <a:r>
              <a:rPr lang="en" i="1">
                <a:latin typeface="Tinos"/>
                <a:ea typeface="Tinos"/>
                <a:cs typeface="Tinos"/>
                <a:sym typeface="Tinos"/>
              </a:rPr>
              <a:t>Komitet se ponovo poziva na svoj komentar, tačku br. 6. o ekonomskim, socijalnim i kulturnim pravima starijih osoba, a posebno potrebu da se preduzmu mere kojima bi se sprečila storosna diskriminacija. </a:t>
            </a:r>
            <a:endParaRPr i="1">
              <a:latin typeface="Tinos"/>
              <a:ea typeface="Tinos"/>
              <a:cs typeface="Tinos"/>
              <a:sym typeface="Tinos"/>
            </a:endParaRPr>
          </a:p>
          <a:p>
            <a:pPr marL="457200" lvl="0" indent="-317500" algn="l" rtl="0">
              <a:lnSpc>
                <a:spcPct val="100000"/>
              </a:lnSpc>
              <a:spcBef>
                <a:spcPts val="1200"/>
              </a:spcBef>
              <a:spcAft>
                <a:spcPts val="0"/>
              </a:spcAft>
              <a:buSzPts val="1400"/>
              <a:buFont typeface="Tinos"/>
              <a:buChar char="●"/>
            </a:pPr>
            <a:r>
              <a:rPr lang="en" b="1" i="1">
                <a:latin typeface="Tinos"/>
                <a:ea typeface="Tinos"/>
                <a:cs typeface="Tinos"/>
                <a:sym typeface="Tinos"/>
              </a:rPr>
              <a:t>Stope zaposlenosti prema starosnim grupama u 2017. godini </a:t>
            </a:r>
            <a:endParaRPr b="1" i="1">
              <a:latin typeface="Tinos"/>
              <a:ea typeface="Tinos"/>
              <a:cs typeface="Tinos"/>
              <a:sym typeface="Tinos"/>
            </a:endParaRPr>
          </a:p>
          <a:p>
            <a:pPr marL="457200" lvl="0" indent="0" algn="l" rtl="0">
              <a:lnSpc>
                <a:spcPct val="100000"/>
              </a:lnSpc>
              <a:spcBef>
                <a:spcPts val="1200"/>
              </a:spcBef>
              <a:spcAft>
                <a:spcPts val="0"/>
              </a:spcAft>
              <a:buNone/>
            </a:pPr>
            <a:endParaRPr b="1" i="1">
              <a:latin typeface="Tinos"/>
              <a:ea typeface="Tinos"/>
              <a:cs typeface="Tinos"/>
              <a:sym typeface="Tinos"/>
            </a:endParaRPr>
          </a:p>
          <a:p>
            <a:pPr marL="0" lvl="0" indent="0" algn="l" rtl="0">
              <a:spcBef>
                <a:spcPts val="1200"/>
              </a:spcBef>
              <a:spcAft>
                <a:spcPts val="0"/>
              </a:spcAft>
              <a:buNone/>
            </a:pPr>
            <a:endParaRPr>
              <a:latin typeface="Tinos"/>
              <a:ea typeface="Tinos"/>
              <a:cs typeface="Tinos"/>
              <a:sym typeface="Tinos"/>
            </a:endParaRPr>
          </a:p>
        </p:txBody>
      </p:sp>
      <p:pic>
        <p:nvPicPr>
          <p:cNvPr id="226" name="Google Shape;226;p23"/>
          <p:cNvPicPr preferRelativeResize="0"/>
          <p:nvPr/>
        </p:nvPicPr>
        <p:blipFill>
          <a:blip r:embed="rId3">
            <a:alphaModFix/>
          </a:blip>
          <a:stretch>
            <a:fillRect/>
          </a:stretch>
        </p:blipFill>
        <p:spPr>
          <a:xfrm>
            <a:off x="1611550" y="3295650"/>
            <a:ext cx="3182700" cy="1847850"/>
          </a:xfrm>
          <a:prstGeom prst="rect">
            <a:avLst/>
          </a:prstGeom>
          <a:noFill/>
          <a:ln>
            <a:noFill/>
          </a:ln>
        </p:spPr>
      </p:pic>
      <p:sp>
        <p:nvSpPr>
          <p:cNvPr id="227" name="Google Shape;227;p23"/>
          <p:cNvSpPr txBox="1"/>
          <p:nvPr/>
        </p:nvSpPr>
        <p:spPr>
          <a:xfrm>
            <a:off x="5398650" y="-188025"/>
            <a:ext cx="3745200" cy="51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Tinos"/>
              <a:ea typeface="Tinos"/>
              <a:cs typeface="Tinos"/>
              <a:sym typeface="Tinos"/>
            </a:endParaRPr>
          </a:p>
          <a:p>
            <a:pPr marL="0" lvl="0" indent="0" algn="l" rtl="0">
              <a:lnSpc>
                <a:spcPct val="150000"/>
              </a:lnSpc>
              <a:spcBef>
                <a:spcPts val="0"/>
              </a:spcBef>
              <a:spcAft>
                <a:spcPts val="0"/>
              </a:spcAft>
              <a:buNone/>
            </a:pPr>
            <a:r>
              <a:rPr lang="en" b="1" i="1">
                <a:latin typeface="Tinos"/>
                <a:ea typeface="Tinos"/>
                <a:cs typeface="Tinos"/>
                <a:sym typeface="Tinos"/>
              </a:rPr>
              <a:t>Osobe sa invaliditetom i pravo na rad:</a:t>
            </a:r>
            <a:endParaRPr b="1" i="1">
              <a:latin typeface="Tinos"/>
              <a:ea typeface="Tinos"/>
              <a:cs typeface="Tinos"/>
              <a:sym typeface="Tinos"/>
            </a:endParaRPr>
          </a:p>
          <a:p>
            <a:pPr marL="0" lvl="0" indent="0" algn="l" rtl="0">
              <a:lnSpc>
                <a:spcPct val="150000"/>
              </a:lnSpc>
              <a:spcBef>
                <a:spcPts val="0"/>
              </a:spcBef>
              <a:spcAft>
                <a:spcPts val="0"/>
              </a:spcAft>
              <a:buNone/>
            </a:pPr>
            <a:r>
              <a:rPr lang="en" i="1">
                <a:latin typeface="Tinos"/>
                <a:ea typeface="Tinos"/>
                <a:cs typeface="Tinos"/>
                <a:sym typeface="Tinos"/>
              </a:rPr>
              <a:t>Komitet za ekonomska, socijlna i kulturna prava smatra da pravo svakoga da zarađuje poslom koji sam izabere ili prihvati, nije realizovano ukoliko je jedina šansa za ostvarenje toga, rad po nestandardnim uslovima koji su neuobičajeni za osobe koje nemaju nikakav invaliditet. </a:t>
            </a:r>
            <a:endParaRPr i="1">
              <a:latin typeface="Tinos"/>
              <a:ea typeface="Tinos"/>
              <a:cs typeface="Tinos"/>
              <a:sym typeface="Tinos"/>
            </a:endParaRPr>
          </a:p>
          <a:p>
            <a:pPr marL="0" lvl="0" indent="0" algn="l" rtl="0">
              <a:lnSpc>
                <a:spcPct val="150000"/>
              </a:lnSpc>
              <a:spcBef>
                <a:spcPts val="0"/>
              </a:spcBef>
              <a:spcAft>
                <a:spcPts val="0"/>
              </a:spcAft>
              <a:buNone/>
            </a:pPr>
            <a:endParaRPr i="1">
              <a:latin typeface="Tinos"/>
              <a:ea typeface="Tinos"/>
              <a:cs typeface="Tinos"/>
              <a:sym typeface="Tinos"/>
            </a:endParaRPr>
          </a:p>
          <a:p>
            <a:pPr marL="0" lvl="0" indent="0" algn="l" rtl="0">
              <a:lnSpc>
                <a:spcPct val="150000"/>
              </a:lnSpc>
              <a:spcBef>
                <a:spcPts val="0"/>
              </a:spcBef>
              <a:spcAft>
                <a:spcPts val="0"/>
              </a:spcAft>
              <a:buNone/>
            </a:pPr>
            <a:r>
              <a:rPr lang="en" b="1" i="1">
                <a:latin typeface="Tinos"/>
                <a:ea typeface="Tinos"/>
                <a:cs typeface="Tinos"/>
                <a:sym typeface="Tinos"/>
              </a:rPr>
              <a:t>Migranti i pravo na rad:</a:t>
            </a:r>
            <a:endParaRPr b="1" i="1">
              <a:latin typeface="Tinos"/>
              <a:ea typeface="Tinos"/>
              <a:cs typeface="Tinos"/>
              <a:sym typeface="Tinos"/>
            </a:endParaRPr>
          </a:p>
          <a:p>
            <a:pPr marL="0" lvl="0" indent="0" algn="l" rtl="0">
              <a:lnSpc>
                <a:spcPct val="150000"/>
              </a:lnSpc>
              <a:spcBef>
                <a:spcPts val="0"/>
              </a:spcBef>
              <a:spcAft>
                <a:spcPts val="0"/>
              </a:spcAft>
              <a:buNone/>
            </a:pPr>
            <a:r>
              <a:rPr lang="en" i="1">
                <a:latin typeface="Tinos"/>
                <a:ea typeface="Tinos"/>
                <a:cs typeface="Tinos"/>
                <a:sym typeface="Tinos"/>
              </a:rPr>
              <a:t>Princip nediskriminacije, kako je navedeno u članu 7 ICRMW-a, treba se primeniti na migrante i članove njihovih porodica. U vezi s tim, Komitet naglašava potrebu za nacionalnim planom akcije, koji bi poštovao i promovisao ovakve principe.  </a:t>
            </a:r>
            <a:endParaRPr i="1">
              <a:latin typeface="Tinos"/>
              <a:ea typeface="Tinos"/>
              <a:cs typeface="Tinos"/>
              <a:sym typeface="Tinos"/>
            </a:endParaRPr>
          </a:p>
          <a:p>
            <a:pPr marL="0" lvl="0" indent="0" algn="l" rtl="0">
              <a:lnSpc>
                <a:spcPct val="150000"/>
              </a:lnSpc>
              <a:spcBef>
                <a:spcPts val="0"/>
              </a:spcBef>
              <a:spcAft>
                <a:spcPts val="0"/>
              </a:spcAft>
              <a:buNone/>
            </a:pPr>
            <a:endParaRPr b="1" i="1">
              <a:latin typeface="Tinos"/>
              <a:ea typeface="Tinos"/>
              <a:cs typeface="Tinos"/>
              <a:sym typeface="Tino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4"/>
          <p:cNvSpPr txBox="1">
            <a:spLocks noGrp="1"/>
          </p:cNvSpPr>
          <p:nvPr>
            <p:ph type="ctrTitle" idx="4294967295"/>
          </p:nvPr>
        </p:nvSpPr>
        <p:spPr>
          <a:xfrm>
            <a:off x="685800" y="2269142"/>
            <a:ext cx="7772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200"/>
              <a:t>Poznati primeri nepoštovanja prava radnika </a:t>
            </a:r>
            <a:endParaRPr sz="2200"/>
          </a:p>
        </p:txBody>
      </p:sp>
      <p:sp>
        <p:nvSpPr>
          <p:cNvPr id="233" name="Google Shape;233;p24"/>
          <p:cNvSpPr txBox="1">
            <a:spLocks noGrp="1"/>
          </p:cNvSpPr>
          <p:nvPr>
            <p:ph type="sldNum" idx="12"/>
          </p:nvPr>
        </p:nvSpPr>
        <p:spPr>
          <a:xfrm>
            <a:off x="4063200" y="4783800"/>
            <a:ext cx="1017600" cy="359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11</a:t>
            </a:fld>
            <a:endParaRPr/>
          </a:p>
        </p:txBody>
      </p:sp>
      <p:grpSp>
        <p:nvGrpSpPr>
          <p:cNvPr id="234" name="Google Shape;234;p24"/>
          <p:cNvGrpSpPr/>
          <p:nvPr/>
        </p:nvGrpSpPr>
        <p:grpSpPr>
          <a:xfrm>
            <a:off x="2579886" y="2684246"/>
            <a:ext cx="413486" cy="261354"/>
            <a:chOff x="3241525" y="3039450"/>
            <a:chExt cx="494600" cy="312625"/>
          </a:xfrm>
        </p:grpSpPr>
        <p:sp>
          <p:nvSpPr>
            <p:cNvPr id="235" name="Google Shape;235;p24"/>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4"/>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24"/>
          <p:cNvGrpSpPr/>
          <p:nvPr/>
        </p:nvGrpSpPr>
        <p:grpSpPr>
          <a:xfrm>
            <a:off x="4408686" y="652946"/>
            <a:ext cx="413486" cy="261354"/>
            <a:chOff x="3241525" y="3039450"/>
            <a:chExt cx="494600" cy="312625"/>
          </a:xfrm>
        </p:grpSpPr>
        <p:sp>
          <p:nvSpPr>
            <p:cNvPr id="238" name="Google Shape;238;p24"/>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4"/>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24"/>
          <p:cNvGrpSpPr/>
          <p:nvPr/>
        </p:nvGrpSpPr>
        <p:grpSpPr>
          <a:xfrm>
            <a:off x="3037086" y="1057596"/>
            <a:ext cx="413486" cy="261354"/>
            <a:chOff x="3241525" y="3039450"/>
            <a:chExt cx="494600" cy="312625"/>
          </a:xfrm>
        </p:grpSpPr>
        <p:sp>
          <p:nvSpPr>
            <p:cNvPr id="241" name="Google Shape;241;p24"/>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4"/>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24"/>
          <p:cNvGrpSpPr/>
          <p:nvPr/>
        </p:nvGrpSpPr>
        <p:grpSpPr>
          <a:xfrm>
            <a:off x="6217661" y="1629871"/>
            <a:ext cx="413486" cy="261354"/>
            <a:chOff x="3241525" y="3039450"/>
            <a:chExt cx="494600" cy="312625"/>
          </a:xfrm>
        </p:grpSpPr>
        <p:sp>
          <p:nvSpPr>
            <p:cNvPr id="244" name="Google Shape;244;p24"/>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4"/>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24"/>
          <p:cNvGrpSpPr/>
          <p:nvPr/>
        </p:nvGrpSpPr>
        <p:grpSpPr>
          <a:xfrm>
            <a:off x="1803886" y="1477871"/>
            <a:ext cx="413486" cy="261354"/>
            <a:chOff x="3241525" y="3039450"/>
            <a:chExt cx="494600" cy="312625"/>
          </a:xfrm>
        </p:grpSpPr>
        <p:sp>
          <p:nvSpPr>
            <p:cNvPr id="247" name="Google Shape;247;p24"/>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4"/>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24"/>
          <p:cNvGrpSpPr/>
          <p:nvPr/>
        </p:nvGrpSpPr>
        <p:grpSpPr>
          <a:xfrm>
            <a:off x="3341886" y="3446246"/>
            <a:ext cx="413486" cy="261354"/>
            <a:chOff x="3241525" y="3039450"/>
            <a:chExt cx="494600" cy="312625"/>
          </a:xfrm>
        </p:grpSpPr>
        <p:sp>
          <p:nvSpPr>
            <p:cNvPr id="250" name="Google Shape;250;p24"/>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4"/>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4"/>
          <p:cNvGrpSpPr/>
          <p:nvPr/>
        </p:nvGrpSpPr>
        <p:grpSpPr>
          <a:xfrm>
            <a:off x="460686" y="1216521"/>
            <a:ext cx="413486" cy="261354"/>
            <a:chOff x="3241525" y="3039450"/>
            <a:chExt cx="494600" cy="312625"/>
          </a:xfrm>
        </p:grpSpPr>
        <p:sp>
          <p:nvSpPr>
            <p:cNvPr id="253" name="Google Shape;253;p24"/>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4"/>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24"/>
          <p:cNvGrpSpPr/>
          <p:nvPr/>
        </p:nvGrpSpPr>
        <p:grpSpPr>
          <a:xfrm>
            <a:off x="1757236" y="3958871"/>
            <a:ext cx="413486" cy="261354"/>
            <a:chOff x="3241525" y="3039450"/>
            <a:chExt cx="494600" cy="312625"/>
          </a:xfrm>
        </p:grpSpPr>
        <p:sp>
          <p:nvSpPr>
            <p:cNvPr id="256" name="Google Shape;256;p24"/>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4"/>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24"/>
          <p:cNvGrpSpPr/>
          <p:nvPr/>
        </p:nvGrpSpPr>
        <p:grpSpPr>
          <a:xfrm>
            <a:off x="93661" y="4208246"/>
            <a:ext cx="413486" cy="261354"/>
            <a:chOff x="3241525" y="3039450"/>
            <a:chExt cx="494600" cy="312625"/>
          </a:xfrm>
        </p:grpSpPr>
        <p:sp>
          <p:nvSpPr>
            <p:cNvPr id="259" name="Google Shape;259;p24"/>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4"/>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24"/>
          <p:cNvGrpSpPr/>
          <p:nvPr/>
        </p:nvGrpSpPr>
        <p:grpSpPr>
          <a:xfrm>
            <a:off x="6558136" y="465896"/>
            <a:ext cx="413486" cy="261354"/>
            <a:chOff x="3241525" y="3039450"/>
            <a:chExt cx="494600" cy="312625"/>
          </a:xfrm>
        </p:grpSpPr>
        <p:sp>
          <p:nvSpPr>
            <p:cNvPr id="262" name="Google Shape;262;p24"/>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4"/>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24"/>
          <p:cNvGrpSpPr/>
          <p:nvPr/>
        </p:nvGrpSpPr>
        <p:grpSpPr>
          <a:xfrm>
            <a:off x="3907786" y="2684246"/>
            <a:ext cx="413486" cy="261354"/>
            <a:chOff x="3241525" y="3039450"/>
            <a:chExt cx="494600" cy="312625"/>
          </a:xfrm>
        </p:grpSpPr>
        <p:sp>
          <p:nvSpPr>
            <p:cNvPr id="265" name="Google Shape;265;p24"/>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4"/>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24"/>
          <p:cNvGrpSpPr/>
          <p:nvPr/>
        </p:nvGrpSpPr>
        <p:grpSpPr>
          <a:xfrm>
            <a:off x="4256286" y="4360646"/>
            <a:ext cx="413486" cy="261354"/>
            <a:chOff x="3241525" y="3039450"/>
            <a:chExt cx="494600" cy="312625"/>
          </a:xfrm>
        </p:grpSpPr>
        <p:sp>
          <p:nvSpPr>
            <p:cNvPr id="268" name="Google Shape;268;p24"/>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4"/>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24"/>
          <p:cNvGrpSpPr/>
          <p:nvPr/>
        </p:nvGrpSpPr>
        <p:grpSpPr>
          <a:xfrm>
            <a:off x="2579886" y="4469596"/>
            <a:ext cx="413486" cy="261354"/>
            <a:chOff x="3241525" y="3039450"/>
            <a:chExt cx="494600" cy="312625"/>
          </a:xfrm>
        </p:grpSpPr>
        <p:sp>
          <p:nvSpPr>
            <p:cNvPr id="271" name="Google Shape;271;p24"/>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4"/>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24"/>
          <p:cNvGrpSpPr/>
          <p:nvPr/>
        </p:nvGrpSpPr>
        <p:grpSpPr>
          <a:xfrm>
            <a:off x="4669786" y="2125171"/>
            <a:ext cx="413486" cy="261354"/>
            <a:chOff x="3241525" y="3039450"/>
            <a:chExt cx="494600" cy="312625"/>
          </a:xfrm>
        </p:grpSpPr>
        <p:sp>
          <p:nvSpPr>
            <p:cNvPr id="274" name="Google Shape;274;p24"/>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4"/>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24"/>
          <p:cNvGrpSpPr/>
          <p:nvPr/>
        </p:nvGrpSpPr>
        <p:grpSpPr>
          <a:xfrm>
            <a:off x="4713486" y="4817846"/>
            <a:ext cx="413486" cy="261354"/>
            <a:chOff x="3241525" y="3039450"/>
            <a:chExt cx="494600" cy="312625"/>
          </a:xfrm>
        </p:grpSpPr>
        <p:sp>
          <p:nvSpPr>
            <p:cNvPr id="277" name="Google Shape;277;p24"/>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4"/>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 name="Google Shape;279;p24"/>
          <p:cNvGrpSpPr/>
          <p:nvPr/>
        </p:nvGrpSpPr>
        <p:grpSpPr>
          <a:xfrm>
            <a:off x="7385136" y="4208246"/>
            <a:ext cx="413486" cy="261354"/>
            <a:chOff x="3241525" y="3039450"/>
            <a:chExt cx="494600" cy="312625"/>
          </a:xfrm>
        </p:grpSpPr>
        <p:sp>
          <p:nvSpPr>
            <p:cNvPr id="280" name="Google Shape;280;p24"/>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4"/>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24"/>
          <p:cNvGrpSpPr/>
          <p:nvPr/>
        </p:nvGrpSpPr>
        <p:grpSpPr>
          <a:xfrm>
            <a:off x="6971636" y="1795096"/>
            <a:ext cx="413486" cy="261354"/>
            <a:chOff x="3241525" y="3039450"/>
            <a:chExt cx="494600" cy="312625"/>
          </a:xfrm>
        </p:grpSpPr>
        <p:sp>
          <p:nvSpPr>
            <p:cNvPr id="283" name="Google Shape;283;p24"/>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4"/>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8"/>
        <p:cNvGrpSpPr/>
        <p:nvPr/>
      </p:nvGrpSpPr>
      <p:grpSpPr>
        <a:xfrm>
          <a:off x="0" y="0"/>
          <a:ext cx="0" cy="0"/>
          <a:chOff x="0" y="0"/>
          <a:chExt cx="0" cy="0"/>
        </a:xfrm>
      </p:grpSpPr>
      <p:sp>
        <p:nvSpPr>
          <p:cNvPr id="289" name="Google Shape;289;p2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7.1.</a:t>
            </a:r>
            <a:endParaRPr/>
          </a:p>
        </p:txBody>
      </p:sp>
      <p:sp>
        <p:nvSpPr>
          <p:cNvPr id="290" name="Google Shape;290;p25"/>
          <p:cNvSpPr txBox="1"/>
          <p:nvPr/>
        </p:nvSpPr>
        <p:spPr>
          <a:xfrm>
            <a:off x="482850" y="4503175"/>
            <a:ext cx="3401100" cy="28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highlight>
                  <a:srgbClr val="980000"/>
                </a:highlight>
                <a:latin typeface="Tinos"/>
                <a:ea typeface="Tinos"/>
                <a:cs typeface="Tinos"/>
                <a:sym typeface="Tinos"/>
              </a:rPr>
              <a:t>raconteur.net</a:t>
            </a:r>
            <a:endParaRPr sz="1200">
              <a:highlight>
                <a:srgbClr val="980000"/>
              </a:highlight>
              <a:latin typeface="Tinos"/>
              <a:ea typeface="Tinos"/>
              <a:cs typeface="Tinos"/>
              <a:sym typeface="Tino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6"/>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457200" lvl="0" indent="0" algn="l" rtl="0">
              <a:spcBef>
                <a:spcPts val="480"/>
              </a:spcBef>
              <a:spcAft>
                <a:spcPts val="0"/>
              </a:spcAft>
              <a:buNone/>
            </a:pPr>
            <a:r>
              <a:rPr lang="en" sz="1600">
                <a:solidFill>
                  <a:schemeClr val="dk1"/>
                </a:solidFill>
              </a:rPr>
              <a:t>Stogodišnja istorija prisilnog i dečijeg rada u industriji čokolade</a:t>
            </a:r>
            <a:endParaRPr sz="1600">
              <a:solidFill>
                <a:schemeClr val="dk1"/>
              </a:solidFill>
            </a:endParaRPr>
          </a:p>
          <a:p>
            <a:pPr marL="0" lvl="0" indent="0" algn="l" rtl="0">
              <a:spcBef>
                <a:spcPts val="1000"/>
              </a:spcBef>
              <a:spcAft>
                <a:spcPts val="0"/>
              </a:spcAft>
              <a:buNone/>
            </a:pPr>
            <a:endParaRPr sz="1200" b="0">
              <a:solidFill>
                <a:schemeClr val="dk1"/>
              </a:solidFill>
            </a:endParaRPr>
          </a:p>
        </p:txBody>
      </p:sp>
      <p:sp>
        <p:nvSpPr>
          <p:cNvPr id="296" name="Google Shape;296;p26"/>
          <p:cNvSpPr txBox="1">
            <a:spLocks noGrp="1"/>
          </p:cNvSpPr>
          <p:nvPr>
            <p:ph type="body" idx="1"/>
          </p:nvPr>
        </p:nvSpPr>
        <p:spPr>
          <a:xfrm>
            <a:off x="2096700" y="1173950"/>
            <a:ext cx="6687600" cy="3249900"/>
          </a:xfrm>
          <a:prstGeom prst="rect">
            <a:avLst/>
          </a:prstGeom>
        </p:spPr>
        <p:txBody>
          <a:bodyPr spcFirstLastPara="1" wrap="square" lIns="0" tIns="0" rIns="0" bIns="0" anchor="t" anchorCtr="0">
            <a:noAutofit/>
          </a:bodyPr>
          <a:lstStyle/>
          <a:p>
            <a:pPr marL="0" lvl="0" indent="0" algn="just" rtl="0">
              <a:lnSpc>
                <a:spcPct val="115000"/>
              </a:lnSpc>
              <a:spcBef>
                <a:spcPts val="600"/>
              </a:spcBef>
              <a:spcAft>
                <a:spcPts val="0"/>
              </a:spcAft>
              <a:buClr>
                <a:schemeClr val="dk1"/>
              </a:buClr>
              <a:buSzPts val="1100"/>
              <a:buFont typeface="Arial"/>
              <a:buNone/>
            </a:pPr>
            <a:r>
              <a:rPr lang="en" sz="1300" b="1"/>
              <a:t>Kakao</a:t>
            </a:r>
            <a:r>
              <a:rPr lang="en" sz="1200"/>
              <a:t> je ključi sastojak u proizvodnji čokolade. Više polovine svetskih proizvođača čokolade kakao otkupljuje od zapadnoafričkih zemalja </a:t>
            </a:r>
            <a:r>
              <a:rPr lang="en" sz="1200" b="1"/>
              <a:t>Gane</a:t>
            </a:r>
            <a:r>
              <a:rPr lang="en" sz="1200"/>
              <a:t> i </a:t>
            </a:r>
            <a:r>
              <a:rPr lang="en" sz="1200" b="1"/>
              <a:t>Obale Slonovače</a:t>
            </a:r>
            <a:r>
              <a:rPr lang="en" sz="1200"/>
              <a:t>. Ko su proizvođači kakaa? Najčešće mala porodična imanja. Proizvodnja kakaa izdržava između 40 i 50 miliona poljoprivrednika, gotovo 90% njih ima ovaj izvor prihoda kao primarni. Proizvodnja kakaa je veoma </a:t>
            </a:r>
            <a:r>
              <a:rPr lang="en" sz="1200" b="1"/>
              <a:t>težak rad</a:t>
            </a:r>
            <a:r>
              <a:rPr lang="en" sz="1200"/>
              <a:t> i iako su prihodi od proizvodnje čokolade visoki, poljoprivrednici imaju sve manje udela u prihodu. </a:t>
            </a:r>
            <a:endParaRPr sz="1200"/>
          </a:p>
          <a:p>
            <a:pPr marL="0" lvl="0" indent="0" algn="just" rtl="0">
              <a:lnSpc>
                <a:spcPct val="115000"/>
              </a:lnSpc>
              <a:spcBef>
                <a:spcPts val="600"/>
              </a:spcBef>
              <a:spcAft>
                <a:spcPts val="0"/>
              </a:spcAft>
              <a:buClr>
                <a:schemeClr val="dk1"/>
              </a:buClr>
              <a:buSzPts val="1100"/>
              <a:buFont typeface="Arial"/>
              <a:buNone/>
            </a:pPr>
            <a:r>
              <a:rPr lang="en" sz="1200"/>
              <a:t>Prihod poljoprivrednika je sve niži, radni uslovi su opasni jer se zrna otvaraju mačetama uz prekovremeni rad. Osiromašenje poljoprivrednika ih prisiljava da nađu načine da smanje troškove proizvodnje te su skloni upotrebi </a:t>
            </a:r>
            <a:r>
              <a:rPr lang="en" sz="1200" b="1"/>
              <a:t>dečijeg rada</a:t>
            </a:r>
            <a:r>
              <a:rPr lang="en" sz="1200"/>
              <a:t>, čime se deca izlažu opasnosti i udaljavaju od obrazovanja. Postoje dokazi da trgovina decom na prisilan rad još uvek postoji u regionima koji uzgajaju kakao, naročito u Obali Slonovače. Deca iz susednih zemalja kupuju se po niskim cenama i iskorišćavaju kao jeftina radna snaga. </a:t>
            </a:r>
            <a:endParaRPr sz="1200"/>
          </a:p>
          <a:p>
            <a:pPr marL="0" lvl="0" indent="0" algn="just" rtl="0">
              <a:lnSpc>
                <a:spcPct val="115000"/>
              </a:lnSpc>
              <a:spcBef>
                <a:spcPts val="600"/>
              </a:spcBef>
              <a:spcAft>
                <a:spcPts val="0"/>
              </a:spcAft>
              <a:buClr>
                <a:schemeClr val="dk1"/>
              </a:buClr>
              <a:buSzPts val="1100"/>
              <a:buFont typeface="Arial"/>
              <a:buNone/>
            </a:pPr>
            <a:r>
              <a:rPr lang="en" sz="1200"/>
              <a:t>Zlostavljanje dece i trgovina decom ozbiljna su kršenja međunarodnih standarda ljudskih prava i zabranjeni su međunarodnim radnim zakonom (propisi 182 i 138 ILO) i Konvencijom UN o pravima djeteta (32/1). Industrija kakaa i čokolade je 2001. godine pristala da prekine eksploatativni dečji rad do 2005. godine potpisivanjem dobrovoljnog </a:t>
            </a:r>
            <a:r>
              <a:rPr lang="en" sz="1200" b="1"/>
              <a:t>Harkin-Engel protokola</a:t>
            </a:r>
            <a:r>
              <a:rPr lang="en" sz="1200"/>
              <a:t>. Rok je produžen nekoliko puta. Trenutni cilj protokola je smanjiti najgore oblike dječijeg rada za 70% do 2020. Godine.</a:t>
            </a:r>
            <a:endParaRPr sz="1200"/>
          </a:p>
          <a:p>
            <a:pPr marL="0" lvl="0" indent="0" algn="just" rtl="0">
              <a:lnSpc>
                <a:spcPct val="115000"/>
              </a:lnSpc>
              <a:spcBef>
                <a:spcPts val="600"/>
              </a:spcBef>
              <a:spcAft>
                <a:spcPts val="0"/>
              </a:spcAft>
              <a:buClr>
                <a:schemeClr val="dk1"/>
              </a:buClr>
              <a:buSzPts val="1100"/>
              <a:buFont typeface="Arial"/>
              <a:buNone/>
            </a:pPr>
            <a:r>
              <a:rPr lang="en" sz="1200" i="1"/>
              <a:t>Pogledajte prilog na sledećem slajdu.</a:t>
            </a:r>
            <a:endParaRPr sz="1200" i="1"/>
          </a:p>
          <a:p>
            <a:pPr marL="0" lvl="0" indent="0" algn="just" rtl="0">
              <a:lnSpc>
                <a:spcPct val="115000"/>
              </a:lnSpc>
              <a:spcBef>
                <a:spcPts val="600"/>
              </a:spcBef>
              <a:spcAft>
                <a:spcPts val="0"/>
              </a:spcAft>
              <a:buClr>
                <a:schemeClr val="dk1"/>
              </a:buClr>
              <a:buSzPts val="1100"/>
              <a:buFont typeface="Arial"/>
              <a:buNone/>
            </a:pPr>
            <a:endParaRPr sz="1200"/>
          </a:p>
        </p:txBody>
      </p:sp>
      <p:sp>
        <p:nvSpPr>
          <p:cNvPr id="297" name="Google Shape;297;p26"/>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7.1.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7"/>
        <p:cNvGrpSpPr/>
        <p:nvPr/>
      </p:nvGrpSpPr>
      <p:grpSpPr>
        <a:xfrm>
          <a:off x="0" y="0"/>
          <a:ext cx="0" cy="0"/>
          <a:chOff x="0" y="0"/>
          <a:chExt cx="0" cy="0"/>
        </a:xfrm>
      </p:grpSpPr>
      <p:sp>
        <p:nvSpPr>
          <p:cNvPr id="308" name="Google Shape;308;p28"/>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7.2.</a:t>
            </a:r>
            <a:endParaRPr/>
          </a:p>
        </p:txBody>
      </p:sp>
      <p:sp>
        <p:nvSpPr>
          <p:cNvPr id="309" name="Google Shape;309;p28"/>
          <p:cNvSpPr txBox="1"/>
          <p:nvPr/>
        </p:nvSpPr>
        <p:spPr>
          <a:xfrm>
            <a:off x="482850" y="4503175"/>
            <a:ext cx="3401100" cy="28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highlight>
                  <a:srgbClr val="980000"/>
                </a:highlight>
                <a:latin typeface="Tinos"/>
                <a:ea typeface="Tinos"/>
                <a:cs typeface="Tinos"/>
                <a:sym typeface="Tinos"/>
              </a:rPr>
              <a:t>labs.theguardian.com</a:t>
            </a:r>
            <a:endParaRPr sz="1200">
              <a:highlight>
                <a:srgbClr val="980000"/>
              </a:highlight>
              <a:latin typeface="Tinos"/>
              <a:ea typeface="Tinos"/>
              <a:cs typeface="Tinos"/>
              <a:sym typeface="Tino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9"/>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457200" lvl="0" indent="0" algn="l" rtl="0">
              <a:spcBef>
                <a:spcPts val="480"/>
              </a:spcBef>
              <a:spcAft>
                <a:spcPts val="0"/>
              </a:spcAft>
              <a:buNone/>
            </a:pPr>
            <a:r>
              <a:rPr lang="en" sz="1600">
                <a:solidFill>
                  <a:schemeClr val="dk1"/>
                </a:solidFill>
              </a:rPr>
              <a:t>Industrija pamuka u Uzbekistanu </a:t>
            </a:r>
            <a:endParaRPr sz="1600">
              <a:solidFill>
                <a:schemeClr val="dk1"/>
              </a:solidFill>
            </a:endParaRPr>
          </a:p>
          <a:p>
            <a:pPr marL="0" lvl="0" indent="0" algn="l" rtl="0">
              <a:spcBef>
                <a:spcPts val="1000"/>
              </a:spcBef>
              <a:spcAft>
                <a:spcPts val="0"/>
              </a:spcAft>
              <a:buNone/>
            </a:pPr>
            <a:endParaRPr sz="1200" b="0">
              <a:solidFill>
                <a:schemeClr val="dk1"/>
              </a:solidFill>
            </a:endParaRPr>
          </a:p>
        </p:txBody>
      </p:sp>
      <p:sp>
        <p:nvSpPr>
          <p:cNvPr id="315" name="Google Shape;315;p29"/>
          <p:cNvSpPr txBox="1">
            <a:spLocks noGrp="1"/>
          </p:cNvSpPr>
          <p:nvPr>
            <p:ph type="body" idx="1"/>
          </p:nvPr>
        </p:nvSpPr>
        <p:spPr>
          <a:xfrm>
            <a:off x="2096700" y="1162900"/>
            <a:ext cx="6687600" cy="3249900"/>
          </a:xfrm>
          <a:prstGeom prst="rect">
            <a:avLst/>
          </a:prstGeom>
        </p:spPr>
        <p:txBody>
          <a:bodyPr spcFirstLastPara="1" wrap="square" lIns="0" tIns="0" rIns="0" bIns="0" anchor="t" anchorCtr="0">
            <a:noAutofit/>
          </a:bodyPr>
          <a:lstStyle/>
          <a:p>
            <a:pPr marL="0" lvl="0" indent="0" algn="l" rtl="0">
              <a:lnSpc>
                <a:spcPct val="150000"/>
              </a:lnSpc>
              <a:spcBef>
                <a:spcPts val="600"/>
              </a:spcBef>
              <a:spcAft>
                <a:spcPts val="0"/>
              </a:spcAft>
              <a:buClr>
                <a:schemeClr val="dk1"/>
              </a:buClr>
              <a:buSzPts val="1100"/>
              <a:buFont typeface="Arial"/>
              <a:buNone/>
            </a:pPr>
            <a:r>
              <a:rPr lang="en" sz="1200" b="1" i="1"/>
              <a:t>U modnoj industriji </a:t>
            </a:r>
            <a:r>
              <a:rPr lang="en" sz="1200" i="1"/>
              <a:t>- deca rade u svim fazama lanca snabdevanja: od proizvodnje semena u Beninu, žetve u Uzbekistanu, predenja u Indiji pa do faza šivenja odeće širom Bangladeša.</a:t>
            </a:r>
            <a:r>
              <a:rPr lang="en" sz="1200"/>
              <a:t> </a:t>
            </a:r>
            <a:endParaRPr sz="1200"/>
          </a:p>
          <a:p>
            <a:pPr marL="0" lvl="0" indent="0" algn="l" rtl="0">
              <a:lnSpc>
                <a:spcPct val="150000"/>
              </a:lnSpc>
              <a:spcBef>
                <a:spcPts val="600"/>
              </a:spcBef>
              <a:spcAft>
                <a:spcPts val="0"/>
              </a:spcAft>
              <a:buClr>
                <a:schemeClr val="dk1"/>
              </a:buClr>
              <a:buSzPts val="1100"/>
              <a:buFont typeface="Arial"/>
              <a:buNone/>
            </a:pPr>
            <a:r>
              <a:rPr lang="en" sz="1200"/>
              <a:t>Glavni izazov je </a:t>
            </a:r>
            <a:r>
              <a:rPr lang="en" sz="1200" b="1"/>
              <a:t>kompleksnost lanca snabdevanja</a:t>
            </a:r>
            <a:r>
              <a:rPr lang="en" sz="1200"/>
              <a:t> jer čak i kad brendovi kontrolišu dobavljače kontrola uglavnom ne seže dalje od fabrika za šivenje odeće, niži sloj u lancu proizvodnje: </a:t>
            </a:r>
            <a:r>
              <a:rPr lang="en" sz="1200" b="1"/>
              <a:t>proizvodnja pamuka</a:t>
            </a:r>
            <a:r>
              <a:rPr lang="en" sz="1200"/>
              <a:t>. </a:t>
            </a:r>
            <a:endParaRPr sz="1200"/>
          </a:p>
          <a:p>
            <a:pPr marL="0" lvl="0" indent="0" algn="l" rtl="0">
              <a:lnSpc>
                <a:spcPct val="150000"/>
              </a:lnSpc>
              <a:spcBef>
                <a:spcPts val="600"/>
              </a:spcBef>
              <a:spcAft>
                <a:spcPts val="0"/>
              </a:spcAft>
              <a:buClr>
                <a:schemeClr val="dk1"/>
              </a:buClr>
              <a:buSzPts val="1100"/>
              <a:buFont typeface="Arial"/>
              <a:buNone/>
            </a:pPr>
            <a:r>
              <a:rPr lang="en" sz="1200"/>
              <a:t>Poslodavci prilikom branja pamuka radije angažuju decu zbog sitnih prstiju koje ne oštećuju urod. Jedan od najvećih izazova u borbi sa dečijim radom u modnom lancu je složen lanac snabdevanja za svaki odevni predmet. Čaki i kada brendovi imaju snažne smernice za dobavljače, posao se često podugovara u drugim fabrikama za koje kupac možda i ne zna. </a:t>
            </a:r>
            <a:endParaRPr sz="1200"/>
          </a:p>
          <a:p>
            <a:pPr marL="0" lvl="0" indent="0" algn="l" rtl="0">
              <a:lnSpc>
                <a:spcPct val="150000"/>
              </a:lnSpc>
              <a:spcBef>
                <a:spcPts val="600"/>
              </a:spcBef>
              <a:spcAft>
                <a:spcPts val="0"/>
              </a:spcAft>
              <a:buClr>
                <a:schemeClr val="dk1"/>
              </a:buClr>
              <a:buSzPts val="1100"/>
              <a:buFont typeface="Arial"/>
              <a:buNone/>
            </a:pPr>
            <a:r>
              <a:rPr lang="en" sz="1200"/>
              <a:t>Rešavanje dečijeg rada je dodatno komplikovano činjenicom da je samo </a:t>
            </a:r>
            <a:r>
              <a:rPr lang="en" sz="1200" b="1"/>
              <a:t>simptom većih problema</a:t>
            </a:r>
            <a:r>
              <a:rPr lang="en" sz="1200"/>
              <a:t>. Tamo gde postoji ekstremno siromaštvo, naći će se deca spremna da rade. </a:t>
            </a:r>
            <a:endParaRPr sz="1200"/>
          </a:p>
          <a:p>
            <a:pPr marL="0" lvl="0" indent="0" algn="l" rtl="0">
              <a:lnSpc>
                <a:spcPct val="150000"/>
              </a:lnSpc>
              <a:spcBef>
                <a:spcPts val="600"/>
              </a:spcBef>
              <a:spcAft>
                <a:spcPts val="0"/>
              </a:spcAft>
              <a:buClr>
                <a:schemeClr val="dk1"/>
              </a:buClr>
              <a:buSzPts val="1100"/>
              <a:buFont typeface="Arial"/>
              <a:buNone/>
            </a:pPr>
            <a:r>
              <a:rPr lang="en" sz="1200" i="1"/>
              <a:t>Pogledajte prilog o Uzbekistanu.</a:t>
            </a:r>
            <a:endParaRPr sz="1200" i="1"/>
          </a:p>
          <a:p>
            <a:pPr marL="0" lvl="0" indent="0" algn="l" rtl="0">
              <a:spcBef>
                <a:spcPts val="600"/>
              </a:spcBef>
              <a:spcAft>
                <a:spcPts val="0"/>
              </a:spcAft>
              <a:buClr>
                <a:schemeClr val="dk1"/>
              </a:buClr>
              <a:buSzPts val="1100"/>
              <a:buFont typeface="Arial"/>
              <a:buNone/>
            </a:pPr>
            <a:endParaRPr sz="1200"/>
          </a:p>
          <a:p>
            <a:pPr marL="0" lvl="0" indent="0" algn="l" rtl="0">
              <a:spcBef>
                <a:spcPts val="600"/>
              </a:spcBef>
              <a:spcAft>
                <a:spcPts val="0"/>
              </a:spcAft>
              <a:buClr>
                <a:schemeClr val="dk1"/>
              </a:buClr>
              <a:buSzPts val="1100"/>
              <a:buFont typeface="Arial"/>
              <a:buNone/>
            </a:pPr>
            <a:r>
              <a:rPr lang="en" sz="1200"/>
              <a:t>	</a:t>
            </a:r>
            <a:endParaRPr sz="1200"/>
          </a:p>
          <a:p>
            <a:pPr marL="0" lvl="0" indent="0" algn="l" rtl="0">
              <a:spcBef>
                <a:spcPts val="600"/>
              </a:spcBef>
              <a:spcAft>
                <a:spcPts val="0"/>
              </a:spcAft>
              <a:buClr>
                <a:schemeClr val="dk1"/>
              </a:buClr>
              <a:buSzPts val="1100"/>
              <a:buFont typeface="Arial"/>
              <a:buNone/>
            </a:pPr>
            <a:endParaRPr sz="1200"/>
          </a:p>
        </p:txBody>
      </p:sp>
      <p:sp>
        <p:nvSpPr>
          <p:cNvPr id="316" name="Google Shape;316;p2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7.2.</a:t>
            </a:r>
            <a:endParaRPr>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1"/>
          <p:cNvSpPr txBox="1">
            <a:spLocks noGrp="1"/>
          </p:cNvSpPr>
          <p:nvPr>
            <p:ph type="ctrTitle" idx="4294967295"/>
          </p:nvPr>
        </p:nvSpPr>
        <p:spPr>
          <a:xfrm>
            <a:off x="685800" y="2269142"/>
            <a:ext cx="7772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200"/>
              <a:t>Ostvarivanje prava na rad u Republici Srbiji</a:t>
            </a:r>
            <a:endParaRPr sz="2200"/>
          </a:p>
        </p:txBody>
      </p:sp>
      <p:sp>
        <p:nvSpPr>
          <p:cNvPr id="328" name="Google Shape;328;p31"/>
          <p:cNvSpPr txBox="1">
            <a:spLocks noGrp="1"/>
          </p:cNvSpPr>
          <p:nvPr>
            <p:ph type="sldNum" idx="12"/>
          </p:nvPr>
        </p:nvSpPr>
        <p:spPr>
          <a:xfrm>
            <a:off x="4063200" y="4783800"/>
            <a:ext cx="1017600" cy="359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18</a:t>
            </a:fld>
            <a:endParaRPr/>
          </a:p>
        </p:txBody>
      </p:sp>
      <p:grpSp>
        <p:nvGrpSpPr>
          <p:cNvPr id="329" name="Google Shape;329;p31"/>
          <p:cNvGrpSpPr/>
          <p:nvPr/>
        </p:nvGrpSpPr>
        <p:grpSpPr>
          <a:xfrm>
            <a:off x="1084853" y="1018292"/>
            <a:ext cx="170502" cy="425733"/>
            <a:chOff x="3386850" y="2264625"/>
            <a:chExt cx="203950" cy="509250"/>
          </a:xfrm>
        </p:grpSpPr>
        <p:sp>
          <p:nvSpPr>
            <p:cNvPr id="330" name="Google Shape;330;p31"/>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31"/>
          <p:cNvGrpSpPr/>
          <p:nvPr/>
        </p:nvGrpSpPr>
        <p:grpSpPr>
          <a:xfrm>
            <a:off x="7128378" y="2767017"/>
            <a:ext cx="170502" cy="425733"/>
            <a:chOff x="3386850" y="2264625"/>
            <a:chExt cx="203950" cy="509250"/>
          </a:xfrm>
        </p:grpSpPr>
        <p:sp>
          <p:nvSpPr>
            <p:cNvPr id="333" name="Google Shape;333;p31"/>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31"/>
          <p:cNvGrpSpPr/>
          <p:nvPr/>
        </p:nvGrpSpPr>
        <p:grpSpPr>
          <a:xfrm>
            <a:off x="3006178" y="2341292"/>
            <a:ext cx="170502" cy="425733"/>
            <a:chOff x="3386850" y="2264625"/>
            <a:chExt cx="203950" cy="509250"/>
          </a:xfrm>
        </p:grpSpPr>
        <p:sp>
          <p:nvSpPr>
            <p:cNvPr id="336" name="Google Shape;336;p31"/>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31"/>
          <p:cNvGrpSpPr/>
          <p:nvPr/>
        </p:nvGrpSpPr>
        <p:grpSpPr>
          <a:xfrm>
            <a:off x="2371303" y="635742"/>
            <a:ext cx="170502" cy="425733"/>
            <a:chOff x="3386850" y="2264625"/>
            <a:chExt cx="203950" cy="509250"/>
          </a:xfrm>
        </p:grpSpPr>
        <p:sp>
          <p:nvSpPr>
            <p:cNvPr id="339" name="Google Shape;339;p31"/>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31"/>
          <p:cNvGrpSpPr/>
          <p:nvPr/>
        </p:nvGrpSpPr>
        <p:grpSpPr>
          <a:xfrm>
            <a:off x="3520928" y="1843417"/>
            <a:ext cx="170502" cy="425733"/>
            <a:chOff x="3386850" y="2264625"/>
            <a:chExt cx="203950" cy="509250"/>
          </a:xfrm>
        </p:grpSpPr>
        <p:sp>
          <p:nvSpPr>
            <p:cNvPr id="342" name="Google Shape;342;p31"/>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1"/>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31"/>
          <p:cNvGrpSpPr/>
          <p:nvPr/>
        </p:nvGrpSpPr>
        <p:grpSpPr>
          <a:xfrm>
            <a:off x="1647403" y="2462217"/>
            <a:ext cx="170502" cy="425733"/>
            <a:chOff x="3386850" y="2264625"/>
            <a:chExt cx="203950" cy="509250"/>
          </a:xfrm>
        </p:grpSpPr>
        <p:sp>
          <p:nvSpPr>
            <p:cNvPr id="345" name="Google Shape;345;p31"/>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31"/>
          <p:cNvGrpSpPr/>
          <p:nvPr/>
        </p:nvGrpSpPr>
        <p:grpSpPr>
          <a:xfrm>
            <a:off x="5694153" y="1502317"/>
            <a:ext cx="170502" cy="425733"/>
            <a:chOff x="3386850" y="2264625"/>
            <a:chExt cx="203950" cy="509250"/>
          </a:xfrm>
        </p:grpSpPr>
        <p:sp>
          <p:nvSpPr>
            <p:cNvPr id="348" name="Google Shape;348;p31"/>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31"/>
          <p:cNvGrpSpPr/>
          <p:nvPr/>
        </p:nvGrpSpPr>
        <p:grpSpPr>
          <a:xfrm>
            <a:off x="1919703" y="4360104"/>
            <a:ext cx="170502" cy="425733"/>
            <a:chOff x="3386850" y="2264625"/>
            <a:chExt cx="203950" cy="509250"/>
          </a:xfrm>
        </p:grpSpPr>
        <p:sp>
          <p:nvSpPr>
            <p:cNvPr id="351" name="Google Shape;351;p31"/>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1"/>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31"/>
          <p:cNvGrpSpPr/>
          <p:nvPr/>
        </p:nvGrpSpPr>
        <p:grpSpPr>
          <a:xfrm>
            <a:off x="6363128" y="3481442"/>
            <a:ext cx="170502" cy="425733"/>
            <a:chOff x="3386850" y="2264625"/>
            <a:chExt cx="203950" cy="509250"/>
          </a:xfrm>
        </p:grpSpPr>
        <p:sp>
          <p:nvSpPr>
            <p:cNvPr id="354" name="Google Shape;354;p31"/>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31"/>
          <p:cNvGrpSpPr/>
          <p:nvPr/>
        </p:nvGrpSpPr>
        <p:grpSpPr>
          <a:xfrm>
            <a:off x="4303903" y="1061467"/>
            <a:ext cx="170502" cy="425733"/>
            <a:chOff x="3386850" y="2264625"/>
            <a:chExt cx="203950" cy="509250"/>
          </a:xfrm>
        </p:grpSpPr>
        <p:sp>
          <p:nvSpPr>
            <p:cNvPr id="357" name="Google Shape;357;p31"/>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1"/>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31"/>
          <p:cNvGrpSpPr/>
          <p:nvPr/>
        </p:nvGrpSpPr>
        <p:grpSpPr>
          <a:xfrm>
            <a:off x="7668378" y="1555592"/>
            <a:ext cx="170502" cy="425733"/>
            <a:chOff x="3386850" y="2264625"/>
            <a:chExt cx="203950" cy="509250"/>
          </a:xfrm>
        </p:grpSpPr>
        <p:sp>
          <p:nvSpPr>
            <p:cNvPr id="360" name="Google Shape;360;p31"/>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1"/>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31"/>
          <p:cNvGrpSpPr/>
          <p:nvPr/>
        </p:nvGrpSpPr>
        <p:grpSpPr>
          <a:xfrm>
            <a:off x="2635278" y="4064742"/>
            <a:ext cx="170502" cy="425733"/>
            <a:chOff x="3386850" y="2264625"/>
            <a:chExt cx="203950" cy="509250"/>
          </a:xfrm>
        </p:grpSpPr>
        <p:sp>
          <p:nvSpPr>
            <p:cNvPr id="363" name="Google Shape;363;p31"/>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31"/>
          <p:cNvGrpSpPr/>
          <p:nvPr/>
        </p:nvGrpSpPr>
        <p:grpSpPr>
          <a:xfrm>
            <a:off x="6134103" y="4064742"/>
            <a:ext cx="170502" cy="425733"/>
            <a:chOff x="3386850" y="2264625"/>
            <a:chExt cx="203950" cy="509250"/>
          </a:xfrm>
        </p:grpSpPr>
        <p:sp>
          <p:nvSpPr>
            <p:cNvPr id="366" name="Google Shape;366;p31"/>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1"/>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31"/>
          <p:cNvGrpSpPr/>
          <p:nvPr/>
        </p:nvGrpSpPr>
        <p:grpSpPr>
          <a:xfrm>
            <a:off x="7128378" y="795117"/>
            <a:ext cx="170502" cy="425733"/>
            <a:chOff x="3386850" y="2264625"/>
            <a:chExt cx="203950" cy="509250"/>
          </a:xfrm>
        </p:grpSpPr>
        <p:sp>
          <p:nvSpPr>
            <p:cNvPr id="369" name="Google Shape;369;p31"/>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1"/>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31"/>
          <p:cNvGrpSpPr/>
          <p:nvPr/>
        </p:nvGrpSpPr>
        <p:grpSpPr>
          <a:xfrm>
            <a:off x="4834978" y="4170092"/>
            <a:ext cx="170502" cy="425733"/>
            <a:chOff x="3386850" y="2264625"/>
            <a:chExt cx="203950" cy="509250"/>
          </a:xfrm>
        </p:grpSpPr>
        <p:sp>
          <p:nvSpPr>
            <p:cNvPr id="372" name="Google Shape;372;p31"/>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1"/>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31"/>
          <p:cNvGrpSpPr/>
          <p:nvPr/>
        </p:nvGrpSpPr>
        <p:grpSpPr>
          <a:xfrm>
            <a:off x="5963603" y="501617"/>
            <a:ext cx="170502" cy="425733"/>
            <a:chOff x="3386850" y="2264625"/>
            <a:chExt cx="203950" cy="509250"/>
          </a:xfrm>
        </p:grpSpPr>
        <p:sp>
          <p:nvSpPr>
            <p:cNvPr id="375" name="Google Shape;375;p31"/>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1"/>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377;p31"/>
          <p:cNvGrpSpPr/>
          <p:nvPr/>
        </p:nvGrpSpPr>
        <p:grpSpPr>
          <a:xfrm>
            <a:off x="2738378" y="1660619"/>
            <a:ext cx="145004" cy="421657"/>
            <a:chOff x="4076175" y="2267050"/>
            <a:chExt cx="173450" cy="504375"/>
          </a:xfrm>
        </p:grpSpPr>
        <p:sp>
          <p:nvSpPr>
            <p:cNvPr id="378" name="Google Shape;378;p31"/>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1"/>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380;p31"/>
          <p:cNvGrpSpPr/>
          <p:nvPr/>
        </p:nvGrpSpPr>
        <p:grpSpPr>
          <a:xfrm>
            <a:off x="5080803" y="1133944"/>
            <a:ext cx="145004" cy="421657"/>
            <a:chOff x="4076175" y="2267050"/>
            <a:chExt cx="173450" cy="504375"/>
          </a:xfrm>
        </p:grpSpPr>
        <p:sp>
          <p:nvSpPr>
            <p:cNvPr id="381" name="Google Shape;381;p31"/>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1"/>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31"/>
          <p:cNvGrpSpPr/>
          <p:nvPr/>
        </p:nvGrpSpPr>
        <p:grpSpPr>
          <a:xfrm>
            <a:off x="3430053" y="1063507"/>
            <a:ext cx="145004" cy="421657"/>
            <a:chOff x="4076175" y="2267050"/>
            <a:chExt cx="173450" cy="504375"/>
          </a:xfrm>
        </p:grpSpPr>
        <p:sp>
          <p:nvSpPr>
            <p:cNvPr id="384" name="Google Shape;384;p31"/>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1"/>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31"/>
          <p:cNvGrpSpPr/>
          <p:nvPr/>
        </p:nvGrpSpPr>
        <p:grpSpPr>
          <a:xfrm>
            <a:off x="8143578" y="2531269"/>
            <a:ext cx="145004" cy="421657"/>
            <a:chOff x="4076175" y="2267050"/>
            <a:chExt cx="173450" cy="504375"/>
          </a:xfrm>
        </p:grpSpPr>
        <p:sp>
          <p:nvSpPr>
            <p:cNvPr id="387" name="Google Shape;387;p31"/>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1"/>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31"/>
          <p:cNvGrpSpPr/>
          <p:nvPr/>
        </p:nvGrpSpPr>
        <p:grpSpPr>
          <a:xfrm>
            <a:off x="1955828" y="1769269"/>
            <a:ext cx="145004" cy="421657"/>
            <a:chOff x="4076175" y="2267050"/>
            <a:chExt cx="173450" cy="504375"/>
          </a:xfrm>
        </p:grpSpPr>
        <p:sp>
          <p:nvSpPr>
            <p:cNvPr id="390" name="Google Shape;390;p31"/>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1"/>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392;p31"/>
          <p:cNvGrpSpPr/>
          <p:nvPr/>
        </p:nvGrpSpPr>
        <p:grpSpPr>
          <a:xfrm>
            <a:off x="5411241" y="2638219"/>
            <a:ext cx="145004" cy="421657"/>
            <a:chOff x="4076175" y="2267050"/>
            <a:chExt cx="173450" cy="504375"/>
          </a:xfrm>
        </p:grpSpPr>
        <p:sp>
          <p:nvSpPr>
            <p:cNvPr id="393" name="Google Shape;393;p31"/>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1"/>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 name="Google Shape;395;p31"/>
          <p:cNvGrpSpPr/>
          <p:nvPr/>
        </p:nvGrpSpPr>
        <p:grpSpPr>
          <a:xfrm>
            <a:off x="3786278" y="4548469"/>
            <a:ext cx="145004" cy="421657"/>
            <a:chOff x="4076175" y="2267050"/>
            <a:chExt cx="173450" cy="504375"/>
          </a:xfrm>
        </p:grpSpPr>
        <p:sp>
          <p:nvSpPr>
            <p:cNvPr id="396" name="Google Shape;396;p31"/>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1"/>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398;p31"/>
          <p:cNvGrpSpPr/>
          <p:nvPr/>
        </p:nvGrpSpPr>
        <p:grpSpPr>
          <a:xfrm>
            <a:off x="6632803" y="323619"/>
            <a:ext cx="145004" cy="421657"/>
            <a:chOff x="4076175" y="2267050"/>
            <a:chExt cx="173450" cy="504375"/>
          </a:xfrm>
        </p:grpSpPr>
        <p:sp>
          <p:nvSpPr>
            <p:cNvPr id="399" name="Google Shape;399;p31"/>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1"/>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31"/>
          <p:cNvGrpSpPr/>
          <p:nvPr/>
        </p:nvGrpSpPr>
        <p:grpSpPr>
          <a:xfrm>
            <a:off x="1255353" y="2464257"/>
            <a:ext cx="145004" cy="421657"/>
            <a:chOff x="4076175" y="2267050"/>
            <a:chExt cx="173450" cy="504375"/>
          </a:xfrm>
        </p:grpSpPr>
        <p:sp>
          <p:nvSpPr>
            <p:cNvPr id="402" name="Google Shape;402;p31"/>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1"/>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31"/>
          <p:cNvGrpSpPr/>
          <p:nvPr/>
        </p:nvGrpSpPr>
        <p:grpSpPr>
          <a:xfrm>
            <a:off x="7645828" y="4362144"/>
            <a:ext cx="145004" cy="421657"/>
            <a:chOff x="4076175" y="2267050"/>
            <a:chExt cx="173450" cy="504375"/>
          </a:xfrm>
        </p:grpSpPr>
        <p:sp>
          <p:nvSpPr>
            <p:cNvPr id="405" name="Google Shape;405;p31"/>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1"/>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31"/>
          <p:cNvGrpSpPr/>
          <p:nvPr/>
        </p:nvGrpSpPr>
        <p:grpSpPr>
          <a:xfrm>
            <a:off x="6533628" y="1845457"/>
            <a:ext cx="145004" cy="421657"/>
            <a:chOff x="4076175" y="2267050"/>
            <a:chExt cx="173450" cy="504375"/>
          </a:xfrm>
        </p:grpSpPr>
        <p:sp>
          <p:nvSpPr>
            <p:cNvPr id="408" name="Google Shape;408;p31"/>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1"/>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31"/>
          <p:cNvGrpSpPr/>
          <p:nvPr/>
        </p:nvGrpSpPr>
        <p:grpSpPr>
          <a:xfrm>
            <a:off x="939853" y="3831769"/>
            <a:ext cx="145004" cy="421657"/>
            <a:chOff x="4076175" y="2267050"/>
            <a:chExt cx="173450" cy="504375"/>
          </a:xfrm>
        </p:grpSpPr>
        <p:sp>
          <p:nvSpPr>
            <p:cNvPr id="411" name="Google Shape;411;p31"/>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1"/>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31"/>
          <p:cNvGrpSpPr/>
          <p:nvPr/>
        </p:nvGrpSpPr>
        <p:grpSpPr>
          <a:xfrm>
            <a:off x="7888128" y="3562532"/>
            <a:ext cx="145004" cy="421657"/>
            <a:chOff x="4076175" y="2267050"/>
            <a:chExt cx="173450" cy="504375"/>
          </a:xfrm>
        </p:grpSpPr>
        <p:sp>
          <p:nvSpPr>
            <p:cNvPr id="414" name="Google Shape;414;p31"/>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1"/>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31"/>
          <p:cNvGrpSpPr/>
          <p:nvPr/>
        </p:nvGrpSpPr>
        <p:grpSpPr>
          <a:xfrm>
            <a:off x="3430053" y="156844"/>
            <a:ext cx="145004" cy="421657"/>
            <a:chOff x="4076175" y="2267050"/>
            <a:chExt cx="173450" cy="504375"/>
          </a:xfrm>
        </p:grpSpPr>
        <p:sp>
          <p:nvSpPr>
            <p:cNvPr id="417" name="Google Shape;417;p31"/>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1"/>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31"/>
          <p:cNvGrpSpPr/>
          <p:nvPr/>
        </p:nvGrpSpPr>
        <p:grpSpPr>
          <a:xfrm>
            <a:off x="5411253" y="4172119"/>
            <a:ext cx="145004" cy="421657"/>
            <a:chOff x="4076175" y="2267050"/>
            <a:chExt cx="173450" cy="504375"/>
          </a:xfrm>
        </p:grpSpPr>
        <p:sp>
          <p:nvSpPr>
            <p:cNvPr id="420" name="Google Shape;420;p31"/>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1"/>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31"/>
          <p:cNvGrpSpPr/>
          <p:nvPr/>
        </p:nvGrpSpPr>
        <p:grpSpPr>
          <a:xfrm>
            <a:off x="5113853" y="503657"/>
            <a:ext cx="145004" cy="421657"/>
            <a:chOff x="4076175" y="2267050"/>
            <a:chExt cx="173450" cy="504375"/>
          </a:xfrm>
        </p:grpSpPr>
        <p:sp>
          <p:nvSpPr>
            <p:cNvPr id="423" name="Google Shape;423;p31"/>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1"/>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 name="Google Shape;425;p31"/>
          <p:cNvGrpSpPr/>
          <p:nvPr/>
        </p:nvGrpSpPr>
        <p:grpSpPr>
          <a:xfrm>
            <a:off x="5716053" y="4476919"/>
            <a:ext cx="145004" cy="421657"/>
            <a:chOff x="4076175" y="2267050"/>
            <a:chExt cx="173450" cy="504375"/>
          </a:xfrm>
        </p:grpSpPr>
        <p:sp>
          <p:nvSpPr>
            <p:cNvPr id="426" name="Google Shape;426;p31"/>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1"/>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31"/>
          <p:cNvGrpSpPr/>
          <p:nvPr/>
        </p:nvGrpSpPr>
        <p:grpSpPr>
          <a:xfrm>
            <a:off x="3082828" y="1061467"/>
            <a:ext cx="170502" cy="425733"/>
            <a:chOff x="3386850" y="2264625"/>
            <a:chExt cx="203950" cy="509250"/>
          </a:xfrm>
        </p:grpSpPr>
        <p:sp>
          <p:nvSpPr>
            <p:cNvPr id="429" name="Google Shape;429;p31"/>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1"/>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31"/>
          <p:cNvGrpSpPr/>
          <p:nvPr/>
        </p:nvGrpSpPr>
        <p:grpSpPr>
          <a:xfrm>
            <a:off x="7790828" y="842042"/>
            <a:ext cx="170502" cy="425733"/>
            <a:chOff x="3386850" y="2264625"/>
            <a:chExt cx="203950" cy="509250"/>
          </a:xfrm>
        </p:grpSpPr>
        <p:sp>
          <p:nvSpPr>
            <p:cNvPr id="432" name="Google Shape;432;p31"/>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1"/>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31"/>
          <p:cNvGrpSpPr/>
          <p:nvPr/>
        </p:nvGrpSpPr>
        <p:grpSpPr>
          <a:xfrm>
            <a:off x="7973078" y="270292"/>
            <a:ext cx="170502" cy="425733"/>
            <a:chOff x="3386850" y="2264625"/>
            <a:chExt cx="203950" cy="509250"/>
          </a:xfrm>
        </p:grpSpPr>
        <p:sp>
          <p:nvSpPr>
            <p:cNvPr id="435" name="Google Shape;435;p31"/>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1"/>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 name="Google Shape;437;p31"/>
          <p:cNvGrpSpPr/>
          <p:nvPr/>
        </p:nvGrpSpPr>
        <p:grpSpPr>
          <a:xfrm>
            <a:off x="4026903" y="4170092"/>
            <a:ext cx="170502" cy="425733"/>
            <a:chOff x="3386850" y="2264625"/>
            <a:chExt cx="203950" cy="509250"/>
          </a:xfrm>
        </p:grpSpPr>
        <p:sp>
          <p:nvSpPr>
            <p:cNvPr id="438" name="Google Shape;438;p31"/>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1"/>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31"/>
          <p:cNvGrpSpPr/>
          <p:nvPr/>
        </p:nvGrpSpPr>
        <p:grpSpPr>
          <a:xfrm>
            <a:off x="1476903" y="-8"/>
            <a:ext cx="170502" cy="425733"/>
            <a:chOff x="3386850" y="2264625"/>
            <a:chExt cx="203950" cy="509250"/>
          </a:xfrm>
        </p:grpSpPr>
        <p:sp>
          <p:nvSpPr>
            <p:cNvPr id="441" name="Google Shape;441;p31"/>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1"/>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2"/>
          <p:cNvSpPr txBox="1"/>
          <p:nvPr/>
        </p:nvSpPr>
        <p:spPr>
          <a:xfrm>
            <a:off x="4067100" y="0"/>
            <a:ext cx="1009800" cy="159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4800">
              <a:solidFill>
                <a:srgbClr val="FFFFFF"/>
              </a:solidFill>
            </a:endParaRPr>
          </a:p>
        </p:txBody>
      </p:sp>
      <p:sp>
        <p:nvSpPr>
          <p:cNvPr id="448" name="Google Shape;448;p32"/>
          <p:cNvSpPr txBox="1">
            <a:spLocks noGrp="1"/>
          </p:cNvSpPr>
          <p:nvPr>
            <p:ph type="sldNum" idx="12"/>
          </p:nvPr>
        </p:nvSpPr>
        <p:spPr>
          <a:xfrm>
            <a:off x="4063242" y="46815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19</a:t>
            </a:fld>
            <a:endParaRPr/>
          </a:p>
        </p:txBody>
      </p:sp>
      <p:sp>
        <p:nvSpPr>
          <p:cNvPr id="449" name="Google Shape;449;p32"/>
          <p:cNvSpPr txBox="1"/>
          <p:nvPr/>
        </p:nvSpPr>
        <p:spPr>
          <a:xfrm>
            <a:off x="2466775" y="1385600"/>
            <a:ext cx="4219800" cy="333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en" sz="800">
                <a:highlight>
                  <a:schemeClr val="lt1"/>
                </a:highlight>
              </a:rPr>
              <a:t>Ustav Republike Srbije</a:t>
            </a:r>
            <a:endParaRPr sz="800">
              <a:highlight>
                <a:schemeClr val="lt1"/>
              </a:highlight>
            </a:endParaRPr>
          </a:p>
          <a:p>
            <a:pPr marL="0" lvl="0" indent="0" algn="ctr" rtl="0">
              <a:lnSpc>
                <a:spcPct val="115000"/>
              </a:lnSpc>
              <a:spcBef>
                <a:spcPts val="1200"/>
              </a:spcBef>
              <a:spcAft>
                <a:spcPts val="0"/>
              </a:spcAft>
              <a:buNone/>
            </a:pPr>
            <a:r>
              <a:rPr lang="en" sz="1000" b="1"/>
              <a:t>Pravo na rad</a:t>
            </a:r>
            <a:endParaRPr sz="1000" b="1"/>
          </a:p>
          <a:p>
            <a:pPr marL="0" lvl="0" indent="0" algn="ctr" rtl="0">
              <a:lnSpc>
                <a:spcPct val="115000"/>
              </a:lnSpc>
              <a:spcBef>
                <a:spcPts val="1200"/>
              </a:spcBef>
              <a:spcAft>
                <a:spcPts val="0"/>
              </a:spcAft>
              <a:buNone/>
            </a:pPr>
            <a:r>
              <a:rPr lang="en" sz="800" b="1"/>
              <a:t>Član 60.</a:t>
            </a:r>
            <a:endParaRPr sz="800" b="1"/>
          </a:p>
          <a:p>
            <a:pPr marL="0" lvl="0" indent="0" algn="ctr" rtl="0">
              <a:lnSpc>
                <a:spcPct val="115000"/>
              </a:lnSpc>
              <a:spcBef>
                <a:spcPts val="1200"/>
              </a:spcBef>
              <a:spcAft>
                <a:spcPts val="0"/>
              </a:spcAft>
              <a:buNone/>
            </a:pPr>
            <a:r>
              <a:rPr lang="en" sz="800"/>
              <a:t>Jemči se pravo na rad, u skladu sa zakonom.</a:t>
            </a:r>
            <a:endParaRPr sz="800"/>
          </a:p>
          <a:p>
            <a:pPr marL="0" lvl="0" indent="0" algn="ctr" rtl="0">
              <a:lnSpc>
                <a:spcPct val="115000"/>
              </a:lnSpc>
              <a:spcBef>
                <a:spcPts val="1200"/>
              </a:spcBef>
              <a:spcAft>
                <a:spcPts val="0"/>
              </a:spcAft>
              <a:buNone/>
            </a:pPr>
            <a:r>
              <a:rPr lang="en" sz="800"/>
              <a:t>Svako ima pravo na slobodan izbor rada.</a:t>
            </a:r>
            <a:endParaRPr sz="800"/>
          </a:p>
          <a:p>
            <a:pPr marL="0" lvl="0" indent="0" algn="ctr" rtl="0">
              <a:lnSpc>
                <a:spcPct val="115000"/>
              </a:lnSpc>
              <a:spcBef>
                <a:spcPts val="1200"/>
              </a:spcBef>
              <a:spcAft>
                <a:spcPts val="0"/>
              </a:spcAft>
              <a:buNone/>
            </a:pPr>
            <a:r>
              <a:rPr lang="en" sz="800"/>
              <a:t>Svima su, pod jednakim uslovima, dostupna sva radna mesta.</a:t>
            </a:r>
            <a:endParaRPr sz="800"/>
          </a:p>
          <a:p>
            <a:pPr marL="0" lvl="0" indent="0" algn="ctr" rtl="0">
              <a:lnSpc>
                <a:spcPct val="115000"/>
              </a:lnSpc>
              <a:spcBef>
                <a:spcPts val="1200"/>
              </a:spcBef>
              <a:spcAft>
                <a:spcPts val="0"/>
              </a:spcAft>
              <a:buNone/>
            </a:pPr>
            <a:r>
              <a:rPr lang="en" sz="800"/>
              <a:t>Svako ima pravo na poštovanje dostojanstva svoje ličnosti na radu, bezbedne i zdrave uslove rada, potrebnu zaštitu na radu, ograničeno radno vreme, dnevni i nedeljni odmor, plaćeni godišnji odmor, pravičnu naknadu za rad i na pravnu zaštitu za slučaj prestanka radnog odnosa. Niko se tih prava ne može odreći.</a:t>
            </a:r>
            <a:endParaRPr sz="800"/>
          </a:p>
          <a:p>
            <a:pPr marL="0" lvl="0" indent="0" algn="ctr" rtl="0">
              <a:lnSpc>
                <a:spcPct val="115000"/>
              </a:lnSpc>
              <a:spcBef>
                <a:spcPts val="1200"/>
              </a:spcBef>
              <a:spcAft>
                <a:spcPts val="0"/>
              </a:spcAft>
              <a:buNone/>
            </a:pPr>
            <a:r>
              <a:rPr lang="en" sz="800"/>
              <a:t>Ženama, omladini i invalidima omogućuju se posebna zaštita na radu i posebni uslovi rada, u skladu sa zakonom.</a:t>
            </a:r>
            <a:endParaRPr sz="800"/>
          </a:p>
          <a:p>
            <a:pPr marL="0" lvl="0" indent="0" algn="ctr" rtl="0">
              <a:spcBef>
                <a:spcPts val="1200"/>
              </a:spcBef>
              <a:spcAft>
                <a:spcPts val="0"/>
              </a:spcAft>
              <a:buNone/>
            </a:pPr>
            <a:endParaRPr sz="1200">
              <a:latin typeface="Tinos"/>
              <a:ea typeface="Tinos"/>
              <a:cs typeface="Tinos"/>
              <a:sym typeface="Tino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5"/>
          <p:cNvSpPr txBox="1">
            <a:spLocks noGrp="1"/>
          </p:cNvSpPr>
          <p:nvPr>
            <p:ph type="title" idx="4294967295"/>
          </p:nvPr>
        </p:nvSpPr>
        <p:spPr>
          <a:xfrm>
            <a:off x="2096700" y="472900"/>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100" b="0">
                <a:solidFill>
                  <a:schemeClr val="dk1"/>
                </a:solidFill>
              </a:rPr>
              <a:t>SADRŽAJ</a:t>
            </a:r>
            <a:endParaRPr sz="2100" b="0">
              <a:solidFill>
                <a:schemeClr val="dk1"/>
              </a:solidFill>
            </a:endParaRPr>
          </a:p>
        </p:txBody>
      </p:sp>
      <p:sp>
        <p:nvSpPr>
          <p:cNvPr id="139" name="Google Shape;139;p15"/>
          <p:cNvSpPr txBox="1">
            <a:spLocks noGrp="1"/>
          </p:cNvSpPr>
          <p:nvPr>
            <p:ph type="body" idx="4294967295"/>
          </p:nvPr>
        </p:nvSpPr>
        <p:spPr>
          <a:xfrm>
            <a:off x="2096700" y="946800"/>
            <a:ext cx="6687600" cy="3249900"/>
          </a:xfrm>
          <a:prstGeom prst="rect">
            <a:avLst/>
          </a:prstGeom>
        </p:spPr>
        <p:txBody>
          <a:bodyPr spcFirstLastPara="1" wrap="square" lIns="0" tIns="0" rIns="0" bIns="0" anchor="t" anchorCtr="0">
            <a:noAutofit/>
          </a:bodyPr>
          <a:lstStyle/>
          <a:p>
            <a:pPr marL="914400" lvl="0" indent="0" algn="just" rtl="0">
              <a:lnSpc>
                <a:spcPct val="115000"/>
              </a:lnSpc>
              <a:spcBef>
                <a:spcPts val="0"/>
              </a:spcBef>
              <a:spcAft>
                <a:spcPts val="0"/>
              </a:spcAft>
              <a:buNone/>
            </a:pPr>
            <a:r>
              <a:rPr lang="en" sz="1200"/>
              <a:t>_________________________________________________________________________</a:t>
            </a:r>
            <a:endParaRPr sz="1200"/>
          </a:p>
          <a:p>
            <a:pPr marL="914400" lvl="0" indent="-304800" algn="just" rtl="0">
              <a:lnSpc>
                <a:spcPct val="115000"/>
              </a:lnSpc>
              <a:spcBef>
                <a:spcPts val="0"/>
              </a:spcBef>
              <a:spcAft>
                <a:spcPts val="0"/>
              </a:spcAft>
              <a:buClr>
                <a:schemeClr val="dk1"/>
              </a:buClr>
              <a:buSzPts val="1200"/>
              <a:buAutoNum type="arabicPeriod"/>
            </a:pPr>
            <a:r>
              <a:rPr lang="en" sz="1200"/>
              <a:t>Odredbe Univerzalne deklaracije ljudskih prava o pravu na rad</a:t>
            </a:r>
            <a:endParaRPr sz="1200"/>
          </a:p>
          <a:p>
            <a:pPr marL="914400" lvl="0" indent="-304800" algn="just" rtl="0">
              <a:lnSpc>
                <a:spcPct val="115000"/>
              </a:lnSpc>
              <a:spcBef>
                <a:spcPts val="0"/>
              </a:spcBef>
              <a:spcAft>
                <a:spcPts val="0"/>
              </a:spcAft>
              <a:buClr>
                <a:schemeClr val="dk1"/>
              </a:buClr>
              <a:buSzPts val="1200"/>
              <a:buAutoNum type="arabicPeriod"/>
            </a:pPr>
            <a:r>
              <a:rPr lang="en" sz="1200"/>
              <a:t>Odabrane odredbe o pravu na rad u Međunarodnom paktu o ekonomskim, socijalnim i kulturnim pravima</a:t>
            </a:r>
            <a:endParaRPr sz="1200"/>
          </a:p>
          <a:p>
            <a:pPr marL="914400" lvl="0" indent="-304800" algn="just" rtl="0">
              <a:lnSpc>
                <a:spcPct val="115000"/>
              </a:lnSpc>
              <a:spcBef>
                <a:spcPts val="0"/>
              </a:spcBef>
              <a:spcAft>
                <a:spcPts val="0"/>
              </a:spcAft>
              <a:buClr>
                <a:schemeClr val="dk1"/>
              </a:buClr>
              <a:buSzPts val="1200"/>
              <a:buAutoNum type="arabicPeriod"/>
            </a:pPr>
            <a:r>
              <a:rPr lang="en" sz="1200"/>
              <a:t>Odabrane odredbe o pravu na rad u Revidiranoj socijalnoj povelji</a:t>
            </a:r>
            <a:endParaRPr sz="1200"/>
          </a:p>
          <a:p>
            <a:pPr marL="914400" lvl="0" indent="-304800" algn="just" rtl="0">
              <a:lnSpc>
                <a:spcPct val="115000"/>
              </a:lnSpc>
              <a:spcBef>
                <a:spcPts val="0"/>
              </a:spcBef>
              <a:spcAft>
                <a:spcPts val="0"/>
              </a:spcAft>
              <a:buClr>
                <a:schemeClr val="dk1"/>
              </a:buClr>
              <a:buSzPts val="1200"/>
              <a:buAutoNum type="arabicPeriod"/>
            </a:pPr>
            <a:r>
              <a:rPr lang="en" sz="1200"/>
              <a:t>Opšti komentar (broj 18) Komiteta za ekonomska, socijalna i kulturna prava</a:t>
            </a:r>
            <a:endParaRPr sz="1200"/>
          </a:p>
          <a:p>
            <a:pPr marL="914400" lvl="0" indent="-304800" algn="just" rtl="0">
              <a:lnSpc>
                <a:spcPct val="115000"/>
              </a:lnSpc>
              <a:spcBef>
                <a:spcPts val="0"/>
              </a:spcBef>
              <a:spcAft>
                <a:spcPts val="0"/>
              </a:spcAft>
              <a:buClr>
                <a:schemeClr val="dk1"/>
              </a:buClr>
              <a:buSzPts val="1200"/>
              <a:buAutoNum type="arabicPeriod"/>
            </a:pPr>
            <a:r>
              <a:rPr lang="en" sz="1200"/>
              <a:t>Šta su međunarodni standardi rada?</a:t>
            </a:r>
            <a:endParaRPr sz="1200"/>
          </a:p>
          <a:p>
            <a:pPr marL="1371600" lvl="1" indent="-304800" algn="just" rtl="0">
              <a:lnSpc>
                <a:spcPct val="115000"/>
              </a:lnSpc>
              <a:spcBef>
                <a:spcPts val="0"/>
              </a:spcBef>
              <a:spcAft>
                <a:spcPts val="0"/>
              </a:spcAft>
              <a:buClr>
                <a:schemeClr val="dk1"/>
              </a:buClr>
              <a:buSzPts val="1200"/>
              <a:buAutoNum type="arabicPeriod"/>
            </a:pPr>
            <a:r>
              <a:rPr lang="en" sz="1200"/>
              <a:t>Međunarodna organizacija rada</a:t>
            </a:r>
            <a:endParaRPr sz="1200"/>
          </a:p>
          <a:p>
            <a:pPr marL="1371600" lvl="1" indent="-304800" algn="just" rtl="0">
              <a:lnSpc>
                <a:spcPct val="115000"/>
              </a:lnSpc>
              <a:spcBef>
                <a:spcPts val="0"/>
              </a:spcBef>
              <a:spcAft>
                <a:spcPts val="0"/>
              </a:spcAft>
              <a:buClr>
                <a:schemeClr val="dk1"/>
              </a:buClr>
              <a:buSzPts val="1200"/>
              <a:buAutoNum type="arabicPeriod"/>
            </a:pPr>
            <a:r>
              <a:rPr lang="en" sz="1200"/>
              <a:t>Fundametalne Konvencije o pravu na rad</a:t>
            </a:r>
            <a:endParaRPr sz="1200"/>
          </a:p>
          <a:p>
            <a:pPr marL="914400" lvl="0" indent="-304800" algn="just" rtl="0">
              <a:lnSpc>
                <a:spcPct val="115000"/>
              </a:lnSpc>
              <a:spcBef>
                <a:spcPts val="0"/>
              </a:spcBef>
              <a:spcAft>
                <a:spcPts val="0"/>
              </a:spcAft>
              <a:buClr>
                <a:schemeClr val="dk1"/>
              </a:buClr>
              <a:buSzPts val="1200"/>
              <a:buAutoNum type="arabicPeriod"/>
            </a:pPr>
            <a:r>
              <a:rPr lang="en" sz="1200"/>
              <a:t>Izazovi i osetljive društvene grupe na putu ostvarenja prava na rad</a:t>
            </a:r>
            <a:endParaRPr sz="1200"/>
          </a:p>
          <a:p>
            <a:pPr marL="914400" lvl="0" indent="-304800" algn="just" rtl="0">
              <a:lnSpc>
                <a:spcPct val="115000"/>
              </a:lnSpc>
              <a:spcBef>
                <a:spcPts val="0"/>
              </a:spcBef>
              <a:spcAft>
                <a:spcPts val="0"/>
              </a:spcAft>
              <a:buClr>
                <a:schemeClr val="dk1"/>
              </a:buClr>
              <a:buSzPts val="1200"/>
              <a:buAutoNum type="arabicPeriod"/>
            </a:pPr>
            <a:r>
              <a:rPr lang="en" sz="1200"/>
              <a:t>Primeri</a:t>
            </a:r>
            <a:endParaRPr sz="1200"/>
          </a:p>
          <a:p>
            <a:pPr marL="1371600" lvl="1" indent="-304800" algn="just" rtl="0">
              <a:lnSpc>
                <a:spcPct val="115000"/>
              </a:lnSpc>
              <a:spcBef>
                <a:spcPts val="0"/>
              </a:spcBef>
              <a:spcAft>
                <a:spcPts val="0"/>
              </a:spcAft>
              <a:buClr>
                <a:schemeClr val="dk1"/>
              </a:buClr>
              <a:buSzPts val="1200"/>
              <a:buAutoNum type="arabicPeriod"/>
            </a:pPr>
            <a:r>
              <a:rPr lang="en" sz="1200"/>
              <a:t>Stogodišnja istorija prisilnog i dečijeg rada u industriji čokolade</a:t>
            </a:r>
            <a:endParaRPr sz="1200"/>
          </a:p>
          <a:p>
            <a:pPr marL="1371600" lvl="1" indent="-304800" algn="just" rtl="0">
              <a:lnSpc>
                <a:spcPct val="115000"/>
              </a:lnSpc>
              <a:spcBef>
                <a:spcPts val="0"/>
              </a:spcBef>
              <a:spcAft>
                <a:spcPts val="0"/>
              </a:spcAft>
              <a:buClr>
                <a:schemeClr val="dk1"/>
              </a:buClr>
              <a:buSzPts val="1200"/>
              <a:buAutoNum type="arabicPeriod"/>
            </a:pPr>
            <a:r>
              <a:rPr lang="en" sz="1200"/>
              <a:t>Industrija pamuka u Uzbekistanu</a:t>
            </a:r>
            <a:endParaRPr sz="1200"/>
          </a:p>
          <a:p>
            <a:pPr marL="914400" lvl="0" indent="-304800" algn="just" rtl="0">
              <a:lnSpc>
                <a:spcPct val="115000"/>
              </a:lnSpc>
              <a:spcBef>
                <a:spcPts val="0"/>
              </a:spcBef>
              <a:spcAft>
                <a:spcPts val="0"/>
              </a:spcAft>
              <a:buClr>
                <a:schemeClr val="dk1"/>
              </a:buClr>
              <a:buSzPts val="1200"/>
              <a:buAutoNum type="arabicPeriod"/>
            </a:pPr>
            <a:r>
              <a:rPr lang="en" sz="1200"/>
              <a:t>Pravo na rad u Ustavu Republike Srbije</a:t>
            </a:r>
            <a:endParaRPr sz="1200"/>
          </a:p>
          <a:p>
            <a:pPr marL="914400" lvl="0" indent="-304800" algn="just" rtl="0">
              <a:lnSpc>
                <a:spcPct val="115000"/>
              </a:lnSpc>
              <a:spcBef>
                <a:spcPts val="0"/>
              </a:spcBef>
              <a:spcAft>
                <a:spcPts val="0"/>
              </a:spcAft>
              <a:buClr>
                <a:schemeClr val="dk1"/>
              </a:buClr>
              <a:buSzPts val="1200"/>
              <a:buAutoNum type="arabicPeriod"/>
            </a:pPr>
            <a:r>
              <a:rPr lang="en" sz="1200"/>
              <a:t>Ostvarivanje prava na rad u Republici Srbiji</a:t>
            </a:r>
            <a:endParaRPr sz="1200"/>
          </a:p>
          <a:p>
            <a:pPr marL="1371600" lvl="1" indent="-304800" algn="just" rtl="0">
              <a:lnSpc>
                <a:spcPct val="115000"/>
              </a:lnSpc>
              <a:spcBef>
                <a:spcPts val="0"/>
              </a:spcBef>
              <a:spcAft>
                <a:spcPts val="0"/>
              </a:spcAft>
              <a:buClr>
                <a:schemeClr val="dk1"/>
              </a:buClr>
              <a:buSzPts val="1200"/>
              <a:buAutoNum type="arabicPeriod"/>
            </a:pPr>
            <a:r>
              <a:rPr lang="en" sz="1200"/>
              <a:t>2016, 2017, 2018</a:t>
            </a:r>
            <a:endParaRPr sz="1200"/>
          </a:p>
          <a:p>
            <a:pPr marL="914400" lvl="0" indent="-304800" algn="just" rtl="0">
              <a:lnSpc>
                <a:spcPct val="115000"/>
              </a:lnSpc>
              <a:spcBef>
                <a:spcPts val="0"/>
              </a:spcBef>
              <a:spcAft>
                <a:spcPts val="0"/>
              </a:spcAft>
              <a:buClr>
                <a:schemeClr val="dk1"/>
              </a:buClr>
              <a:buSzPts val="1200"/>
              <a:buAutoNum type="arabicPeriod"/>
            </a:pPr>
            <a:r>
              <a:rPr lang="en" sz="1200"/>
              <a:t>Bibliografija</a:t>
            </a:r>
            <a:endParaRPr sz="1200"/>
          </a:p>
          <a:p>
            <a:pPr marL="914400" lvl="0" indent="0" algn="just" rtl="0">
              <a:lnSpc>
                <a:spcPct val="115000"/>
              </a:lnSpc>
              <a:spcBef>
                <a:spcPts val="0"/>
              </a:spcBef>
              <a:spcAft>
                <a:spcPts val="0"/>
              </a:spcAft>
              <a:buNone/>
            </a:pPr>
            <a:r>
              <a:rPr lang="en" sz="1200"/>
              <a:t>________________________________________________________________________</a:t>
            </a:r>
            <a:endParaRPr sz="1200"/>
          </a:p>
          <a:p>
            <a:pPr marL="914400" lvl="0" indent="0" algn="just" rtl="0">
              <a:lnSpc>
                <a:spcPct val="115000"/>
              </a:lnSpc>
              <a:spcBef>
                <a:spcPts val="0"/>
              </a:spcBef>
              <a:spcAft>
                <a:spcPts val="0"/>
              </a:spcAft>
              <a:buNone/>
            </a:pPr>
            <a:endParaRPr sz="1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3"/>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9</a:t>
            </a:r>
            <a:endParaRPr/>
          </a:p>
        </p:txBody>
      </p:sp>
      <p:sp>
        <p:nvSpPr>
          <p:cNvPr id="455" name="Google Shape;455;p33"/>
          <p:cNvSpPr txBox="1"/>
          <p:nvPr/>
        </p:nvSpPr>
        <p:spPr>
          <a:xfrm>
            <a:off x="1651825" y="268600"/>
            <a:ext cx="6943200" cy="4807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Tinos"/>
              <a:buChar char="●"/>
            </a:pPr>
            <a:r>
              <a:rPr lang="en">
                <a:latin typeface="Tinos"/>
                <a:ea typeface="Tinos"/>
                <a:cs typeface="Tinos"/>
                <a:sym typeface="Tinos"/>
              </a:rPr>
              <a:t>Oblast radnog prava regulisana je prvenstveno </a:t>
            </a:r>
            <a:r>
              <a:rPr lang="en" b="1">
                <a:latin typeface="Tinos"/>
                <a:ea typeface="Tinos"/>
                <a:cs typeface="Tinos"/>
                <a:sym typeface="Tinos"/>
              </a:rPr>
              <a:t>Zakonom o radu</a:t>
            </a:r>
            <a:r>
              <a:rPr lang="en">
                <a:latin typeface="Tinos"/>
                <a:ea typeface="Tinos"/>
                <a:cs typeface="Tinos"/>
                <a:sym typeface="Tinos"/>
              </a:rPr>
              <a:t> (ZoR) i </a:t>
            </a:r>
            <a:r>
              <a:rPr lang="en" b="1">
                <a:latin typeface="Tinos"/>
                <a:ea typeface="Tinos"/>
                <a:cs typeface="Tinos"/>
                <a:sym typeface="Tinos"/>
              </a:rPr>
              <a:t>Zakonom o zapošljvanju i osiguranju za slučaj nezaposlenosti</a:t>
            </a:r>
            <a:r>
              <a:rPr lang="en">
                <a:latin typeface="Tinos"/>
                <a:ea typeface="Tinos"/>
                <a:cs typeface="Tinos"/>
                <a:sym typeface="Tinos"/>
              </a:rPr>
              <a:t>.</a:t>
            </a:r>
            <a:endParaRPr>
              <a:latin typeface="Tinos"/>
              <a:ea typeface="Tinos"/>
              <a:cs typeface="Tinos"/>
              <a:sym typeface="Tinos"/>
            </a:endParaRPr>
          </a:p>
          <a:p>
            <a:pPr marL="457200" lvl="0" indent="0" algn="l" rtl="0">
              <a:spcBef>
                <a:spcPts val="0"/>
              </a:spcBef>
              <a:spcAft>
                <a:spcPts val="0"/>
              </a:spcAft>
              <a:buNone/>
            </a:pPr>
            <a:r>
              <a:rPr lang="en" u="sng">
                <a:solidFill>
                  <a:schemeClr val="hlink"/>
                </a:solidFill>
                <a:latin typeface="Tinos"/>
                <a:ea typeface="Tinos"/>
                <a:cs typeface="Tinos"/>
                <a:sym typeface="Tinos"/>
                <a:hlinkClick r:id="rId3"/>
              </a:rPr>
              <a:t>ZAKON O RADU </a:t>
            </a:r>
            <a:endParaRPr>
              <a:latin typeface="Tinos"/>
              <a:ea typeface="Tinos"/>
              <a:cs typeface="Tinos"/>
              <a:sym typeface="Tinos"/>
            </a:endParaRPr>
          </a:p>
          <a:p>
            <a:pPr marL="457200" lvl="0" indent="-317500" algn="l" rtl="0">
              <a:lnSpc>
                <a:spcPct val="100000"/>
              </a:lnSpc>
              <a:spcBef>
                <a:spcPts val="0"/>
              </a:spcBef>
              <a:spcAft>
                <a:spcPts val="0"/>
              </a:spcAft>
              <a:buSzPts val="1400"/>
              <a:buFont typeface="Tinos"/>
              <a:buChar char="●"/>
            </a:pPr>
            <a:r>
              <a:rPr lang="en">
                <a:latin typeface="Tinos"/>
                <a:ea typeface="Tinos"/>
                <a:cs typeface="Tinos"/>
                <a:sym typeface="Tinos"/>
              </a:rPr>
              <a:t>Izmene i dopune Zakona o radu iz 2005. godine usvojene su jula 2014. godine po hitnom postupku. Kao razlog hitnog postupka usvajanja izmena i dopuna ZoR navedeno je da se predloženim zakonom obezbeđuje izvršavanje obaveza prema međunarodnim finansijskim organizacijama, usklađivanje sa propisima EU,u skladu sa obavezama preuzetim Nacionalnim programom za usvajanje pravnih tekovina Evropske unije.</a:t>
            </a:r>
            <a:endParaRPr>
              <a:latin typeface="Tinos"/>
              <a:ea typeface="Tinos"/>
              <a:cs typeface="Tinos"/>
              <a:sym typeface="Tinos"/>
            </a:endParaRPr>
          </a:p>
          <a:p>
            <a:pPr marL="457200" lvl="0" indent="-317500" algn="l" rtl="0">
              <a:spcBef>
                <a:spcPts val="0"/>
              </a:spcBef>
              <a:spcAft>
                <a:spcPts val="0"/>
              </a:spcAft>
              <a:buSzPts val="1400"/>
              <a:buFont typeface="Tinos"/>
              <a:buChar char="●"/>
            </a:pPr>
            <a:r>
              <a:rPr lang="en">
                <a:latin typeface="Tinos"/>
                <a:ea typeface="Tinos"/>
                <a:cs typeface="Tinos"/>
                <a:sym typeface="Tinos"/>
              </a:rPr>
              <a:t>Iako je tokom 2017. godine najavljeno donošenje novog zakona o radu do kraja 2018. godine, pred sam kraj 2017. godine usvojene su samo izmene i dopune ZoR koje su stupile na snagu 25. decembra  2017. godine </a:t>
            </a:r>
            <a:endParaRPr>
              <a:latin typeface="Tinos"/>
              <a:ea typeface="Tinos"/>
              <a:cs typeface="Tinos"/>
              <a:sym typeface="Tinos"/>
            </a:endParaRPr>
          </a:p>
          <a:p>
            <a:pPr marL="457200" lvl="0" indent="0" algn="l" rtl="0">
              <a:spcBef>
                <a:spcPts val="0"/>
              </a:spcBef>
              <a:spcAft>
                <a:spcPts val="0"/>
              </a:spcAft>
              <a:buNone/>
            </a:pPr>
            <a:r>
              <a:rPr lang="en" u="sng">
                <a:solidFill>
                  <a:schemeClr val="hlink"/>
                </a:solidFill>
                <a:latin typeface="Tinos"/>
                <a:ea typeface="Tinos"/>
                <a:cs typeface="Tinos"/>
                <a:sym typeface="Tinos"/>
                <a:hlinkClick r:id="rId4"/>
              </a:rPr>
              <a:t>ZAKON O IZMENAMA I DOPUNAMA ZAKONA O RADU</a:t>
            </a:r>
            <a:endParaRPr>
              <a:latin typeface="Tinos"/>
              <a:ea typeface="Tinos"/>
              <a:cs typeface="Tinos"/>
              <a:sym typeface="Tinos"/>
            </a:endParaRPr>
          </a:p>
          <a:p>
            <a:pPr marL="457200" lvl="0" indent="-317500" algn="l" rtl="0">
              <a:spcBef>
                <a:spcPts val="0"/>
              </a:spcBef>
              <a:spcAft>
                <a:spcPts val="0"/>
              </a:spcAft>
              <a:buSzPts val="1400"/>
              <a:buFont typeface="Tinos"/>
              <a:buChar char="●"/>
            </a:pPr>
            <a:r>
              <a:rPr lang="en">
                <a:latin typeface="Tinos"/>
                <a:ea typeface="Tinos"/>
                <a:cs typeface="Tinos"/>
                <a:sym typeface="Tinos"/>
              </a:rPr>
              <a:t>Tokom 2018. godine usvojen je Zakon o pojednostavljenom radnom angažovanju na sezonskim poslovima u određenim delatnostima – takozvani Zakon o sezonskim radnicima. Neka odrešenja predviđenih ovim zakonom naišla su nakritiku u stručnoj javnosti. Vidi više u: „Nema dna“, Mario Reljanović.</a:t>
            </a:r>
            <a:endParaRPr>
              <a:latin typeface="Tinos"/>
              <a:ea typeface="Tinos"/>
              <a:cs typeface="Tinos"/>
              <a:sym typeface="Tinos"/>
            </a:endParaRPr>
          </a:p>
          <a:p>
            <a:pPr marL="457200" lvl="0" indent="0" algn="l" rtl="0">
              <a:spcBef>
                <a:spcPts val="0"/>
              </a:spcBef>
              <a:spcAft>
                <a:spcPts val="0"/>
              </a:spcAft>
              <a:buNone/>
            </a:pPr>
            <a:r>
              <a:rPr lang="en" u="sng">
                <a:solidFill>
                  <a:schemeClr val="hlink"/>
                </a:solidFill>
                <a:latin typeface="Tinos"/>
                <a:ea typeface="Tinos"/>
                <a:cs typeface="Tinos"/>
                <a:sym typeface="Tinos"/>
                <a:hlinkClick r:id="rId5"/>
              </a:rPr>
              <a:t>NEMA DNA - MARIO RELJANOVIĆ - PEŠČANIK</a:t>
            </a:r>
            <a:endParaRPr>
              <a:latin typeface="Tinos"/>
              <a:ea typeface="Tinos"/>
              <a:cs typeface="Tinos"/>
              <a:sym typeface="Tino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5"/>
                                        </p:tgtEl>
                                        <p:attrNameLst>
                                          <p:attrName>style.visibility</p:attrName>
                                        </p:attrNameLst>
                                      </p:cBhvr>
                                      <p:to>
                                        <p:strVal val="visible"/>
                                      </p:to>
                                    </p:set>
                                    <p:animEffect transition="in" filter="fade">
                                      <p:cBhvr>
                                        <p:cTn id="7" dur="1000"/>
                                        <p:tgtEl>
                                          <p:spTgt spid="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4"/>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9.1.</a:t>
            </a:r>
            <a:endParaRPr/>
          </a:p>
        </p:txBody>
      </p:sp>
      <p:sp>
        <p:nvSpPr>
          <p:cNvPr id="461" name="Google Shape;461;p34"/>
          <p:cNvSpPr txBox="1"/>
          <p:nvPr/>
        </p:nvSpPr>
        <p:spPr>
          <a:xfrm>
            <a:off x="2256150" y="214875"/>
            <a:ext cx="5855400" cy="66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latin typeface="Tinos"/>
                <a:ea typeface="Tinos"/>
                <a:cs typeface="Tinos"/>
                <a:sym typeface="Tinos"/>
              </a:rPr>
              <a:t>Zaposlenost u Srbiji </a:t>
            </a:r>
            <a:endParaRPr sz="1600" b="1">
              <a:latin typeface="Tinos"/>
              <a:ea typeface="Tinos"/>
              <a:cs typeface="Tinos"/>
              <a:sym typeface="Tinos"/>
            </a:endParaRPr>
          </a:p>
          <a:p>
            <a:pPr marL="0" lvl="0" indent="0" algn="ctr" rtl="0">
              <a:spcBef>
                <a:spcPts val="0"/>
              </a:spcBef>
              <a:spcAft>
                <a:spcPts val="0"/>
              </a:spcAft>
              <a:buNone/>
            </a:pPr>
            <a:r>
              <a:rPr lang="en" sz="1600" b="1">
                <a:latin typeface="Tinos"/>
                <a:ea typeface="Tinos"/>
                <a:cs typeface="Tinos"/>
                <a:sym typeface="Tinos"/>
              </a:rPr>
              <a:t>-statistički podaci-</a:t>
            </a:r>
            <a:endParaRPr sz="1600" b="1">
              <a:latin typeface="Tinos"/>
              <a:ea typeface="Tinos"/>
              <a:cs typeface="Tinos"/>
              <a:sym typeface="Tinos"/>
            </a:endParaRPr>
          </a:p>
          <a:p>
            <a:pPr marL="914400" lvl="0" indent="0" algn="l" rtl="0">
              <a:spcBef>
                <a:spcPts val="0"/>
              </a:spcBef>
              <a:spcAft>
                <a:spcPts val="0"/>
              </a:spcAft>
              <a:buNone/>
            </a:pPr>
            <a:endParaRPr>
              <a:latin typeface="Tinos"/>
              <a:ea typeface="Tinos"/>
              <a:cs typeface="Tinos"/>
              <a:sym typeface="Tinos"/>
            </a:endParaRPr>
          </a:p>
        </p:txBody>
      </p:sp>
      <p:sp>
        <p:nvSpPr>
          <p:cNvPr id="462" name="Google Shape;462;p34"/>
          <p:cNvSpPr txBox="1"/>
          <p:nvPr/>
        </p:nvSpPr>
        <p:spPr>
          <a:xfrm>
            <a:off x="1377300" y="940075"/>
            <a:ext cx="2154600" cy="420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i="1">
                <a:latin typeface="Tinos"/>
                <a:ea typeface="Tinos"/>
                <a:cs typeface="Tinos"/>
                <a:sym typeface="Tinos"/>
              </a:rPr>
              <a:t>2016.</a:t>
            </a:r>
            <a:endParaRPr sz="1200" i="1">
              <a:latin typeface="Tinos"/>
              <a:ea typeface="Tinos"/>
              <a:cs typeface="Tinos"/>
              <a:sym typeface="Tinos"/>
            </a:endParaRPr>
          </a:p>
          <a:p>
            <a:pPr marL="0" lvl="0" indent="0" algn="l" rtl="0">
              <a:lnSpc>
                <a:spcPct val="150000"/>
              </a:lnSpc>
              <a:spcBef>
                <a:spcPts val="1200"/>
              </a:spcBef>
              <a:spcAft>
                <a:spcPts val="0"/>
              </a:spcAft>
              <a:buNone/>
            </a:pPr>
            <a:r>
              <a:rPr lang="en" sz="1200">
                <a:latin typeface="Tinos"/>
                <a:ea typeface="Tinos"/>
                <a:cs typeface="Tinos"/>
                <a:sym typeface="Tinos"/>
              </a:rPr>
              <a:t>Prema Anketi o radnoj snazi Republičkog zavoda za statistiku za treći kvartalni period broj zaposlenih je u novembru 2016. godine iznosio 2.022.788 lica,u odnosu na 7,14 miliona ukupne populacije, a od toga je 619.601 bilo zaposleno u javnom sektoru.      Nezaposlenost je iznosila 13,8%, i to 12,6% za muško i 15,2% za žensko stanovništvo.</a:t>
            </a:r>
            <a:endParaRPr sz="1200">
              <a:latin typeface="Tinos"/>
              <a:ea typeface="Tinos"/>
              <a:cs typeface="Tinos"/>
              <a:sym typeface="Tinos"/>
            </a:endParaRPr>
          </a:p>
          <a:p>
            <a:pPr marL="0" lvl="0" indent="0" algn="l" rtl="0">
              <a:spcBef>
                <a:spcPts val="0"/>
              </a:spcBef>
              <a:spcAft>
                <a:spcPts val="0"/>
              </a:spcAft>
              <a:buNone/>
            </a:pPr>
            <a:endParaRPr sz="1200">
              <a:latin typeface="Tinos"/>
              <a:ea typeface="Tinos"/>
              <a:cs typeface="Tinos"/>
              <a:sym typeface="Tinos"/>
            </a:endParaRPr>
          </a:p>
        </p:txBody>
      </p:sp>
      <p:sp>
        <p:nvSpPr>
          <p:cNvPr id="463" name="Google Shape;463;p34"/>
          <p:cNvSpPr txBox="1"/>
          <p:nvPr/>
        </p:nvSpPr>
        <p:spPr>
          <a:xfrm>
            <a:off x="3612525" y="940075"/>
            <a:ext cx="3088800" cy="36528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 sz="1200">
                <a:latin typeface="Tinos"/>
                <a:ea typeface="Tinos"/>
                <a:cs typeface="Tinos"/>
                <a:sym typeface="Tinos"/>
              </a:rPr>
              <a:t> </a:t>
            </a:r>
            <a:r>
              <a:rPr lang="en" sz="1200" i="1">
                <a:latin typeface="Tinos"/>
                <a:ea typeface="Tinos"/>
                <a:cs typeface="Tinos"/>
                <a:sym typeface="Tinos"/>
              </a:rPr>
              <a:t>2017</a:t>
            </a:r>
            <a:r>
              <a:rPr lang="en" sz="1200">
                <a:latin typeface="Tinos"/>
                <a:ea typeface="Tinos"/>
                <a:cs typeface="Tinos"/>
                <a:sym typeface="Tinos"/>
              </a:rPr>
              <a:t>.</a:t>
            </a:r>
            <a:endParaRPr sz="1200">
              <a:latin typeface="Tinos"/>
              <a:ea typeface="Tinos"/>
              <a:cs typeface="Tinos"/>
              <a:sym typeface="Tinos"/>
            </a:endParaRPr>
          </a:p>
          <a:p>
            <a:pPr marL="0" lvl="0" indent="0" algn="just" rtl="0">
              <a:lnSpc>
                <a:spcPct val="150000"/>
              </a:lnSpc>
              <a:spcBef>
                <a:spcPts val="1200"/>
              </a:spcBef>
              <a:spcAft>
                <a:spcPts val="0"/>
              </a:spcAft>
              <a:buNone/>
            </a:pPr>
            <a:r>
              <a:rPr lang="en" sz="1200">
                <a:latin typeface="Tinos"/>
                <a:ea typeface="Tinos"/>
                <a:cs typeface="Tinos"/>
                <a:sym typeface="Tinos"/>
              </a:rPr>
              <a:t>Prema anketi o radnoj snazi Republičkog zavoda za statistiku za treći kvartalni period 2017. godine  stopa zaposlenosti populacije starosti 15 i više godina iznosi 48,2%a stopa neaktivnosti 44,7%. Stopa nezaposlenosti stanovništva starosti 15 i više godina iznosi 12,9%, i to 12,0% za muško i 14,0% za žensko stanovništvo. U odnosu na isti kvartal prošle godine, broj zaposlenih lica starosti 15 i više godina veći je za 67.900, a broj nezaposlenih lica tog uzrasta manji je za 21.900. Stopa dugoročne nezaposlenosti je i sada iznosi 7,7%.</a:t>
            </a:r>
            <a:endParaRPr sz="1200">
              <a:latin typeface="Tinos"/>
              <a:ea typeface="Tinos"/>
              <a:cs typeface="Tinos"/>
              <a:sym typeface="Tinos"/>
            </a:endParaRPr>
          </a:p>
          <a:p>
            <a:pPr marL="0" lvl="0" indent="0" algn="just" rtl="0">
              <a:spcBef>
                <a:spcPts val="0"/>
              </a:spcBef>
              <a:spcAft>
                <a:spcPts val="0"/>
              </a:spcAft>
              <a:buNone/>
            </a:pPr>
            <a:endParaRPr sz="1200">
              <a:latin typeface="Tinos"/>
              <a:ea typeface="Tinos"/>
              <a:cs typeface="Tinos"/>
              <a:sym typeface="Tinos"/>
            </a:endParaRPr>
          </a:p>
        </p:txBody>
      </p:sp>
      <p:sp>
        <p:nvSpPr>
          <p:cNvPr id="464" name="Google Shape;464;p34"/>
          <p:cNvSpPr txBox="1"/>
          <p:nvPr/>
        </p:nvSpPr>
        <p:spPr>
          <a:xfrm>
            <a:off x="6634225" y="1256475"/>
            <a:ext cx="2362200" cy="35244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1200"/>
              </a:spcBef>
              <a:spcAft>
                <a:spcPts val="0"/>
              </a:spcAft>
              <a:buNone/>
            </a:pPr>
            <a:r>
              <a:rPr lang="en" sz="1200">
                <a:latin typeface="Tinos"/>
                <a:ea typeface="Tinos"/>
                <a:cs typeface="Tinos"/>
                <a:sym typeface="Tinos"/>
              </a:rPr>
              <a:t>Prema Anketi o radnoj snazi (ARS) Republičkog zavoda za statistiku za drugi kvartalni period 2018. godine stopa zaposlenosti populacije starosti 15 i više godina iznosi 48,6%, stopa nezaposlenosti je 11,9%, a stopa neaktivnosti 44,8% Stopa aktivnosti stanovništva starog 15 i više godina iznosila je 55,2%, pri čemu je stopa aktivnosti kod muškaraca 63,6%, a kod žena 47,3%.</a:t>
            </a:r>
            <a:endParaRPr sz="1200">
              <a:latin typeface="Tinos"/>
              <a:ea typeface="Tinos"/>
              <a:cs typeface="Tinos"/>
              <a:sym typeface="Tinos"/>
            </a:endParaRPr>
          </a:p>
          <a:p>
            <a:pPr marL="0" lvl="0" indent="0" algn="r" rtl="0">
              <a:spcBef>
                <a:spcPts val="0"/>
              </a:spcBef>
              <a:spcAft>
                <a:spcPts val="0"/>
              </a:spcAft>
              <a:buNone/>
            </a:pPr>
            <a:endParaRPr sz="1200">
              <a:latin typeface="Tinos"/>
              <a:ea typeface="Tinos"/>
              <a:cs typeface="Tinos"/>
              <a:sym typeface="Tinos"/>
            </a:endParaRPr>
          </a:p>
        </p:txBody>
      </p:sp>
      <p:sp>
        <p:nvSpPr>
          <p:cNvPr id="465" name="Google Shape;465;p34"/>
          <p:cNvSpPr txBox="1"/>
          <p:nvPr/>
        </p:nvSpPr>
        <p:spPr>
          <a:xfrm>
            <a:off x="6701325" y="940075"/>
            <a:ext cx="805800" cy="1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i="1">
                <a:latin typeface="Tinos"/>
                <a:ea typeface="Tinos"/>
                <a:cs typeface="Tinos"/>
                <a:sym typeface="Tinos"/>
              </a:rPr>
              <a:t>2018</a:t>
            </a:r>
            <a:r>
              <a:rPr lang="en">
                <a:latin typeface="Tinos"/>
                <a:ea typeface="Tinos"/>
                <a:cs typeface="Tinos"/>
                <a:sym typeface="Tinos"/>
              </a:rPr>
              <a:t>.</a:t>
            </a:r>
            <a:endParaRPr>
              <a:latin typeface="Tinos"/>
              <a:ea typeface="Tinos"/>
              <a:cs typeface="Tinos"/>
              <a:sym typeface="Tino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6"/>
          <p:cNvSpPr txBox="1">
            <a:spLocks noGrp="1"/>
          </p:cNvSpPr>
          <p:nvPr>
            <p:ph type="ctrTitle"/>
          </p:nvPr>
        </p:nvSpPr>
        <p:spPr>
          <a:xfrm>
            <a:off x="1461450" y="1811950"/>
            <a:ext cx="62211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a:t>Hvala na pažnji</a:t>
            </a:r>
            <a:endParaRPr sz="6000"/>
          </a:p>
        </p:txBody>
      </p:sp>
      <p:sp>
        <p:nvSpPr>
          <p:cNvPr id="478" name="Google Shape;478;p36"/>
          <p:cNvSpPr txBox="1">
            <a:spLocks noGrp="1"/>
          </p:cNvSpPr>
          <p:nvPr>
            <p:ph type="subTitle" idx="1"/>
          </p:nvPr>
        </p:nvSpPr>
        <p:spPr>
          <a:xfrm>
            <a:off x="1461450" y="3068654"/>
            <a:ext cx="6221100" cy="7848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 b="1"/>
              <a:t>Emilija Milošević, Ksenija Petrović</a:t>
            </a:r>
            <a:endParaRPr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7"/>
          <p:cNvSpPr txBox="1">
            <a:spLocks noGrp="1"/>
          </p:cNvSpPr>
          <p:nvPr>
            <p:ph type="title" idx="4294967295"/>
          </p:nvPr>
        </p:nvSpPr>
        <p:spPr>
          <a:xfrm>
            <a:off x="1801250" y="93200"/>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100" b="0">
                <a:solidFill>
                  <a:schemeClr val="dk1"/>
                </a:solidFill>
              </a:rPr>
              <a:t>Bibliografija</a:t>
            </a:r>
            <a:endParaRPr sz="2100" b="0">
              <a:solidFill>
                <a:schemeClr val="dk1"/>
              </a:solidFill>
            </a:endParaRPr>
          </a:p>
        </p:txBody>
      </p:sp>
      <p:sp>
        <p:nvSpPr>
          <p:cNvPr id="484" name="Google Shape;484;p37"/>
          <p:cNvSpPr txBox="1">
            <a:spLocks noGrp="1"/>
          </p:cNvSpPr>
          <p:nvPr>
            <p:ph type="body" idx="4294967295"/>
          </p:nvPr>
        </p:nvSpPr>
        <p:spPr>
          <a:xfrm>
            <a:off x="1801250" y="486800"/>
            <a:ext cx="7047300" cy="3885600"/>
          </a:xfrm>
          <a:prstGeom prst="rect">
            <a:avLst/>
          </a:prstGeom>
        </p:spPr>
        <p:txBody>
          <a:bodyPr spcFirstLastPara="1" wrap="square" lIns="0" tIns="0" rIns="0" bIns="0" anchor="t" anchorCtr="0">
            <a:noAutofit/>
          </a:bodyPr>
          <a:lstStyle/>
          <a:p>
            <a:pPr marL="457200" lvl="0" indent="-304800" algn="just" rtl="0">
              <a:lnSpc>
                <a:spcPct val="150000"/>
              </a:lnSpc>
              <a:spcBef>
                <a:spcPts val="600"/>
              </a:spcBef>
              <a:spcAft>
                <a:spcPts val="0"/>
              </a:spcAft>
              <a:buClr>
                <a:schemeClr val="dk1"/>
              </a:buClr>
              <a:buSzPts val="1200"/>
              <a:buAutoNum type="arabicPeriod"/>
            </a:pPr>
            <a:r>
              <a:rPr lang="en" sz="1200">
                <a:uFill>
                  <a:noFill/>
                </a:uFill>
                <a:hlinkClick r:id="rId3"/>
              </a:rPr>
              <a:t>https://www.flickr.com/photos/kheelcenter/</a:t>
            </a:r>
            <a:r>
              <a:rPr lang="en" sz="1200"/>
              <a:t> </a:t>
            </a:r>
            <a:endParaRPr sz="1200"/>
          </a:p>
          <a:p>
            <a:pPr marL="457200" lvl="0" indent="-304800" algn="just" rtl="0">
              <a:lnSpc>
                <a:spcPct val="150000"/>
              </a:lnSpc>
              <a:spcBef>
                <a:spcPts val="0"/>
              </a:spcBef>
              <a:spcAft>
                <a:spcPts val="0"/>
              </a:spcAft>
              <a:buClr>
                <a:schemeClr val="dk1"/>
              </a:buClr>
              <a:buSzPts val="1200"/>
              <a:buAutoNum type="arabicPeriod"/>
            </a:pPr>
            <a:r>
              <a:rPr lang="en" sz="1200"/>
              <a:t>Univerzalne deklaracije ljudskih prava o pravu na rad (1948) </a:t>
            </a:r>
            <a:endParaRPr sz="1200"/>
          </a:p>
          <a:p>
            <a:pPr marL="457200" lvl="0" indent="-304800" algn="just" rtl="0">
              <a:lnSpc>
                <a:spcPct val="150000"/>
              </a:lnSpc>
              <a:spcBef>
                <a:spcPts val="0"/>
              </a:spcBef>
              <a:spcAft>
                <a:spcPts val="0"/>
              </a:spcAft>
              <a:buClr>
                <a:schemeClr val="dk1"/>
              </a:buClr>
              <a:buSzPts val="1200"/>
              <a:buAutoNum type="arabicPeriod"/>
            </a:pPr>
            <a:r>
              <a:rPr lang="en" sz="1200"/>
              <a:t>Međunarodni pakt o ekonomskim, socijalnim i kulturnim pravima </a:t>
            </a:r>
            <a:endParaRPr sz="1200"/>
          </a:p>
          <a:p>
            <a:pPr marL="457200" lvl="0" indent="-304800" algn="l" rtl="0">
              <a:lnSpc>
                <a:spcPct val="150000"/>
              </a:lnSpc>
              <a:spcBef>
                <a:spcPts val="0"/>
              </a:spcBef>
              <a:spcAft>
                <a:spcPts val="0"/>
              </a:spcAft>
              <a:buClr>
                <a:schemeClr val="dk1"/>
              </a:buClr>
              <a:buSzPts val="1200"/>
              <a:buAutoNum type="arabicPeriod"/>
            </a:pPr>
            <a:r>
              <a:rPr lang="en" sz="1200"/>
              <a:t>Revidirana  Evropska socijalna povelja </a:t>
            </a:r>
            <a:endParaRPr sz="1200"/>
          </a:p>
          <a:p>
            <a:pPr marL="457200" lvl="0" indent="-304800" algn="just" rtl="0">
              <a:lnSpc>
                <a:spcPct val="150000"/>
              </a:lnSpc>
              <a:spcBef>
                <a:spcPts val="0"/>
              </a:spcBef>
              <a:spcAft>
                <a:spcPts val="0"/>
              </a:spcAft>
              <a:buClr>
                <a:schemeClr val="dk1"/>
              </a:buClr>
              <a:buSzPts val="1200"/>
              <a:buAutoNum type="arabicPeriod"/>
            </a:pPr>
            <a:r>
              <a:rPr lang="en" sz="1200"/>
              <a:t>Indikatori dostojanstvenog rada u Srbiji</a:t>
            </a:r>
            <a:endParaRPr sz="1200"/>
          </a:p>
          <a:p>
            <a:pPr marL="457200" lvl="0" indent="-304800" algn="just" rtl="0">
              <a:lnSpc>
                <a:spcPct val="150000"/>
              </a:lnSpc>
              <a:spcBef>
                <a:spcPts val="0"/>
              </a:spcBef>
              <a:spcAft>
                <a:spcPts val="0"/>
              </a:spcAft>
              <a:buClr>
                <a:schemeClr val="dk1"/>
              </a:buClr>
              <a:buSzPts val="1200"/>
              <a:buAutoNum type="arabicPeriod"/>
            </a:pPr>
            <a:r>
              <a:rPr lang="en" sz="1200"/>
              <a:t>THE RIGHT TO WORK General comment No. 18 Adopted on 24 November 2005</a:t>
            </a:r>
            <a:endParaRPr sz="1200"/>
          </a:p>
          <a:p>
            <a:pPr marL="457200" lvl="0" indent="-304800" algn="l" rtl="0">
              <a:lnSpc>
                <a:spcPct val="150000"/>
              </a:lnSpc>
              <a:spcBef>
                <a:spcPts val="0"/>
              </a:spcBef>
              <a:spcAft>
                <a:spcPts val="0"/>
              </a:spcAft>
              <a:buClr>
                <a:schemeClr val="dk1"/>
              </a:buClr>
              <a:buSzPts val="1200"/>
              <a:buAutoNum type="arabicPeriod"/>
            </a:pPr>
            <a:r>
              <a:rPr lang="en" sz="1200">
                <a:solidFill>
                  <a:schemeClr val="hlink"/>
                </a:solidFill>
                <a:uFill>
                  <a:noFill/>
                </a:uFill>
                <a:hlinkClick r:id="rId4"/>
              </a:rPr>
              <a:t>https://en.wikipedia.org/wiki/List_of_International_Labour_Organization_Conventions</a:t>
            </a:r>
            <a:r>
              <a:rPr lang="en" sz="1200">
                <a:solidFill>
                  <a:srgbClr val="000000"/>
                </a:solidFill>
              </a:rPr>
              <a:t> </a:t>
            </a:r>
            <a:endParaRPr sz="1200">
              <a:solidFill>
                <a:srgbClr val="000000"/>
              </a:solidFill>
            </a:endParaRPr>
          </a:p>
          <a:p>
            <a:pPr marL="457200" lvl="0" indent="-304800" algn="l" rtl="0">
              <a:lnSpc>
                <a:spcPct val="150000"/>
              </a:lnSpc>
              <a:spcBef>
                <a:spcPts val="0"/>
              </a:spcBef>
              <a:spcAft>
                <a:spcPts val="0"/>
              </a:spcAft>
              <a:buClr>
                <a:schemeClr val="dk1"/>
              </a:buClr>
              <a:buSzPts val="1200"/>
              <a:buAutoNum type="arabicPeriod"/>
            </a:pPr>
            <a:r>
              <a:rPr lang="en" sz="1200">
                <a:solidFill>
                  <a:srgbClr val="000000"/>
                </a:solidFill>
              </a:rPr>
              <a:t>(cleanpng.com) logo Međunarodne organizacije rada</a:t>
            </a:r>
            <a:endParaRPr sz="1200">
              <a:solidFill>
                <a:srgbClr val="000000"/>
              </a:solidFill>
            </a:endParaRPr>
          </a:p>
          <a:p>
            <a:pPr marL="457200" lvl="0" indent="-304800" algn="l" rtl="0">
              <a:lnSpc>
                <a:spcPct val="150000"/>
              </a:lnSpc>
              <a:spcBef>
                <a:spcPts val="0"/>
              </a:spcBef>
              <a:spcAft>
                <a:spcPts val="0"/>
              </a:spcAft>
              <a:buClr>
                <a:srgbClr val="000000"/>
              </a:buClr>
              <a:buSzPts val="1200"/>
              <a:buAutoNum type="arabicPeriod"/>
            </a:pPr>
            <a:r>
              <a:rPr lang="en" sz="1200">
                <a:solidFill>
                  <a:srgbClr val="000000"/>
                </a:solidFill>
              </a:rPr>
              <a:t> </a:t>
            </a:r>
            <a:r>
              <a:rPr lang="en" sz="1200">
                <a:solidFill>
                  <a:schemeClr val="hlink"/>
                </a:solidFill>
                <a:uFill>
                  <a:noFill/>
                </a:uFill>
                <a:hlinkClick r:id="rId5"/>
              </a:rPr>
              <a:t>https://www.ilo.org/global/standards/lang--en/index.htm</a:t>
            </a:r>
            <a:r>
              <a:rPr lang="en" sz="1200">
                <a:solidFill>
                  <a:srgbClr val="000000"/>
                </a:solidFill>
              </a:rPr>
              <a:t> </a:t>
            </a:r>
            <a:endParaRPr sz="1200">
              <a:solidFill>
                <a:srgbClr val="000000"/>
              </a:solidFill>
            </a:endParaRPr>
          </a:p>
          <a:p>
            <a:pPr marL="457200" lvl="0" indent="-304800" algn="l" rtl="0">
              <a:spcBef>
                <a:spcPts val="0"/>
              </a:spcBef>
              <a:spcAft>
                <a:spcPts val="0"/>
              </a:spcAft>
              <a:buClr>
                <a:schemeClr val="dk1"/>
              </a:buClr>
              <a:buSzPts val="1200"/>
              <a:buAutoNum type="arabicPeriod"/>
            </a:pPr>
            <a:r>
              <a:rPr lang="en" sz="1200">
                <a:solidFill>
                  <a:schemeClr val="hlink"/>
                </a:solidFill>
                <a:uFill>
                  <a:noFill/>
                </a:uFill>
                <a:hlinkClick r:id="rId6"/>
              </a:rPr>
              <a:t>https://laborrights.org</a:t>
            </a:r>
            <a:endParaRPr sz="1200"/>
          </a:p>
          <a:p>
            <a:pPr marL="457200" lvl="0" indent="-304800" algn="just" rtl="0">
              <a:lnSpc>
                <a:spcPct val="150000"/>
              </a:lnSpc>
              <a:spcBef>
                <a:spcPts val="0"/>
              </a:spcBef>
              <a:spcAft>
                <a:spcPts val="0"/>
              </a:spcAft>
              <a:buClr>
                <a:schemeClr val="dk1"/>
              </a:buClr>
              <a:buSzPts val="1200"/>
              <a:buAutoNum type="arabicPeriod"/>
            </a:pPr>
            <a:r>
              <a:rPr lang="en" sz="1200">
                <a:solidFill>
                  <a:schemeClr val="hlink"/>
                </a:solidFill>
                <a:uFill>
                  <a:noFill/>
                </a:uFill>
                <a:hlinkClick r:id="rId7"/>
              </a:rPr>
              <a:t>Cocoa-nutshell</a:t>
            </a:r>
            <a:endParaRPr sz="1200"/>
          </a:p>
          <a:p>
            <a:pPr marL="457200" lvl="0" indent="-304800" algn="just" rtl="0">
              <a:lnSpc>
                <a:spcPct val="150000"/>
              </a:lnSpc>
              <a:spcBef>
                <a:spcPts val="0"/>
              </a:spcBef>
              <a:spcAft>
                <a:spcPts val="0"/>
              </a:spcAft>
              <a:buClr>
                <a:schemeClr val="dk1"/>
              </a:buClr>
              <a:buSzPts val="1200"/>
              <a:buAutoNum type="arabicPeriod"/>
            </a:pPr>
            <a:r>
              <a:rPr lang="en" sz="1200">
                <a:solidFill>
                  <a:schemeClr val="hlink"/>
                </a:solidFill>
                <a:uFill>
                  <a:noFill/>
                </a:uFill>
                <a:hlinkClick r:id="rId8"/>
              </a:rPr>
              <a:t>https://www.elfak.ni.ac.rs/downloads/akta/zakon-o-radu.pdf</a:t>
            </a:r>
            <a:endParaRPr sz="1200"/>
          </a:p>
          <a:p>
            <a:pPr marL="457200" lvl="0" indent="-304800" algn="just" rtl="0">
              <a:lnSpc>
                <a:spcPct val="150000"/>
              </a:lnSpc>
              <a:spcBef>
                <a:spcPts val="0"/>
              </a:spcBef>
              <a:spcAft>
                <a:spcPts val="0"/>
              </a:spcAft>
              <a:buClr>
                <a:schemeClr val="dk1"/>
              </a:buClr>
              <a:buSzPts val="1200"/>
              <a:buAutoNum type="arabicPeriod"/>
            </a:pPr>
            <a:r>
              <a:rPr lang="en" sz="1200">
                <a:solidFill>
                  <a:schemeClr val="hlink"/>
                </a:solidFill>
                <a:uFill>
                  <a:noFill/>
                </a:uFill>
                <a:hlinkClick r:id="rId9"/>
              </a:rPr>
              <a:t>https://www.paragraf.rs/izmene_i_dopune/171217-zakon-o-izmenama-i-dopunama-zakona-o-radu.html</a:t>
            </a:r>
            <a:endParaRPr sz="1200"/>
          </a:p>
          <a:p>
            <a:pPr marL="457200" lvl="0" indent="-304800" algn="just" rtl="0">
              <a:lnSpc>
                <a:spcPct val="150000"/>
              </a:lnSpc>
              <a:spcBef>
                <a:spcPts val="0"/>
              </a:spcBef>
              <a:spcAft>
                <a:spcPts val="0"/>
              </a:spcAft>
              <a:buClr>
                <a:schemeClr val="dk1"/>
              </a:buClr>
              <a:buSzPts val="1200"/>
              <a:buAutoNum type="arabicPeriod"/>
            </a:pPr>
            <a:r>
              <a:rPr lang="en" sz="1200">
                <a:solidFill>
                  <a:schemeClr val="hlink"/>
                </a:solidFill>
                <a:uFill>
                  <a:noFill/>
                </a:uFill>
                <a:hlinkClick r:id="rId10"/>
              </a:rPr>
              <a:t>https://pescanik.net/nema-dna/</a:t>
            </a:r>
            <a:endParaRPr sz="1200"/>
          </a:p>
          <a:p>
            <a:pPr marL="457200" lvl="0" indent="-304800" algn="l" rtl="0">
              <a:spcBef>
                <a:spcPts val="0"/>
              </a:spcBef>
              <a:spcAft>
                <a:spcPts val="0"/>
              </a:spcAft>
              <a:buClr>
                <a:schemeClr val="dk1"/>
              </a:buClr>
              <a:buSzPts val="1200"/>
              <a:buAutoNum type="arabicPeriod"/>
            </a:pPr>
            <a:r>
              <a:rPr lang="en" sz="1200">
                <a:solidFill>
                  <a:schemeClr val="hlink"/>
                </a:solidFill>
                <a:uFill>
                  <a:noFill/>
                </a:uFill>
                <a:hlinkClick r:id="rId11"/>
              </a:rPr>
              <a:t>https://ilostat.ilo.org/data/#summary-tables</a:t>
            </a:r>
            <a:endParaRPr sz="1200"/>
          </a:p>
          <a:p>
            <a:pPr marL="457200" lvl="0" indent="0" algn="ctr" rtl="0">
              <a:lnSpc>
                <a:spcPct val="150000"/>
              </a:lnSpc>
              <a:spcBef>
                <a:spcPts val="600"/>
              </a:spcBef>
              <a:spcAft>
                <a:spcPts val="0"/>
              </a:spcAft>
              <a:buNone/>
            </a:pPr>
            <a:endParaRPr sz="1200"/>
          </a:p>
          <a:p>
            <a:pPr marL="457200" lvl="0" indent="0" algn="ctr" rtl="0">
              <a:spcBef>
                <a:spcPts val="1000"/>
              </a:spcBef>
              <a:spcAft>
                <a:spcPts val="0"/>
              </a:spcAft>
              <a:buNone/>
            </a:pPr>
            <a:endParaRPr sz="1200"/>
          </a:p>
          <a:p>
            <a:pPr marL="0" lvl="0" indent="0" algn="l" rtl="0">
              <a:spcBef>
                <a:spcPts val="1000"/>
              </a:spcBef>
              <a:spcAft>
                <a:spcPts val="0"/>
              </a:spcAft>
              <a:buNone/>
            </a:pPr>
            <a:endParaRPr sz="1200"/>
          </a:p>
          <a:p>
            <a:pPr marL="0" lvl="0" indent="0" algn="l" rtl="0">
              <a:spcBef>
                <a:spcPts val="1000"/>
              </a:spcBef>
              <a:spcAft>
                <a:spcPts val="0"/>
              </a:spcAft>
              <a:buNone/>
            </a:pPr>
            <a:endParaRPr sz="1200"/>
          </a:p>
          <a:p>
            <a:pPr marL="0" lvl="0" indent="0" algn="l" rtl="0">
              <a:spcBef>
                <a:spcPts val="1000"/>
              </a:spcBef>
              <a:spcAft>
                <a:spcPts val="0"/>
              </a:spcAft>
              <a:buNone/>
            </a:pPr>
            <a:endParaRPr sz="1200"/>
          </a:p>
          <a:p>
            <a:pPr marL="0" lvl="0" indent="0" algn="l" rtl="0">
              <a:spcBef>
                <a:spcPts val="1000"/>
              </a:spcBef>
              <a:spcAft>
                <a:spcPts val="1000"/>
              </a:spcAft>
              <a:buNone/>
            </a:pPr>
            <a:endParaRPr sz="1200"/>
          </a:p>
        </p:txBody>
      </p:sp>
      <p:sp>
        <p:nvSpPr>
          <p:cNvPr id="485" name="Google Shape;485;p37"/>
          <p:cNvSpPr txBox="1">
            <a:spLocks noGrp="1"/>
          </p:cNvSpPr>
          <p:nvPr>
            <p:ph type="sldNum" idx="12"/>
          </p:nvPr>
        </p:nvSpPr>
        <p:spPr>
          <a:xfrm>
            <a:off x="4063200" y="4783800"/>
            <a:ext cx="1017600" cy="359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24</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6"/>
          <p:cNvSpPr txBox="1">
            <a:spLocks noGrp="1"/>
          </p:cNvSpPr>
          <p:nvPr>
            <p:ph type="title" idx="4294967295"/>
          </p:nvPr>
        </p:nvSpPr>
        <p:spPr>
          <a:xfrm>
            <a:off x="1764325" y="549225"/>
            <a:ext cx="5803200" cy="393600"/>
          </a:xfrm>
          <a:prstGeom prst="rect">
            <a:avLst/>
          </a:prstGeom>
          <a:effectLst>
            <a:reflection endPos="30000" dist="38100" dir="5400000" fadeDir="5400012" sy="-100000" algn="bl" rotWithShape="0"/>
          </a:effectLst>
        </p:spPr>
        <p:txBody>
          <a:bodyPr spcFirstLastPara="1" wrap="square" lIns="0" tIns="0" rIns="0" bIns="0" anchor="b" anchorCtr="0">
            <a:noAutofit/>
          </a:bodyPr>
          <a:lstStyle/>
          <a:p>
            <a:pPr marL="914400" lvl="0" indent="0" algn="ctr" rtl="0">
              <a:spcBef>
                <a:spcPts val="600"/>
              </a:spcBef>
              <a:spcAft>
                <a:spcPts val="1000"/>
              </a:spcAft>
              <a:buNone/>
            </a:pPr>
            <a:r>
              <a:rPr lang="en" sz="1600">
                <a:solidFill>
                  <a:schemeClr val="accent2"/>
                </a:solidFill>
              </a:rPr>
              <a:t>Odredbe Univerzalne deklaracije ljudskih prava o pravu na rad (1948)</a:t>
            </a:r>
            <a:endParaRPr sz="1600">
              <a:solidFill>
                <a:schemeClr val="accent2"/>
              </a:solidFill>
            </a:endParaRPr>
          </a:p>
        </p:txBody>
      </p:sp>
      <p:sp>
        <p:nvSpPr>
          <p:cNvPr id="145" name="Google Shape;145;p16"/>
          <p:cNvSpPr txBox="1">
            <a:spLocks noGrp="1"/>
          </p:cNvSpPr>
          <p:nvPr>
            <p:ph type="body" idx="4294967295"/>
          </p:nvPr>
        </p:nvSpPr>
        <p:spPr>
          <a:xfrm>
            <a:off x="2324300" y="1068225"/>
            <a:ext cx="3067800" cy="4547700"/>
          </a:xfrm>
          <a:prstGeom prst="rect">
            <a:avLst/>
          </a:prstGeom>
        </p:spPr>
        <p:txBody>
          <a:bodyPr spcFirstLastPara="1" wrap="square" lIns="0" tIns="0" rIns="0" bIns="0" anchor="t" anchorCtr="0">
            <a:noAutofit/>
          </a:bodyPr>
          <a:lstStyle/>
          <a:p>
            <a:pPr marL="0" lvl="0" indent="0" algn="just" rtl="0">
              <a:spcBef>
                <a:spcPts val="600"/>
              </a:spcBef>
              <a:spcAft>
                <a:spcPts val="0"/>
              </a:spcAft>
              <a:buNone/>
            </a:pPr>
            <a:r>
              <a:rPr lang="en" sz="1200" b="1" i="1"/>
              <a:t>Član 23.</a:t>
            </a:r>
            <a:endParaRPr sz="1200" b="1" i="1"/>
          </a:p>
          <a:p>
            <a:pPr marL="0" lvl="0" indent="0" algn="just" rtl="0">
              <a:spcBef>
                <a:spcPts val="600"/>
              </a:spcBef>
              <a:spcAft>
                <a:spcPts val="0"/>
              </a:spcAft>
              <a:buNone/>
            </a:pPr>
            <a:r>
              <a:rPr lang="en" sz="1200" i="1"/>
              <a:t>„1. Svako ima pravo na rad, na slobodan izbor zaposlenja, na pravične i zadovoljavajuće uslove rada i na zaštitu od nezaposlenosti. </a:t>
            </a:r>
            <a:endParaRPr sz="1200" i="1"/>
          </a:p>
          <a:p>
            <a:pPr marL="0" lvl="0" indent="0" algn="just" rtl="0">
              <a:spcBef>
                <a:spcPts val="600"/>
              </a:spcBef>
              <a:spcAft>
                <a:spcPts val="0"/>
              </a:spcAft>
              <a:buNone/>
            </a:pPr>
            <a:r>
              <a:rPr lang="en" sz="1200" i="1"/>
              <a:t>2.Svako, bez ikakve razlike, ima pravo na jednaku platu za jednaki rad. </a:t>
            </a:r>
            <a:endParaRPr sz="1200" i="1"/>
          </a:p>
          <a:p>
            <a:pPr marL="0" lvl="0" indent="0" algn="just" rtl="0">
              <a:spcBef>
                <a:spcPts val="600"/>
              </a:spcBef>
              <a:spcAft>
                <a:spcPts val="0"/>
              </a:spcAft>
              <a:buNone/>
            </a:pPr>
            <a:r>
              <a:rPr lang="en" sz="1200" i="1"/>
              <a:t>3. Svako ko radi ima pravo na pravednu i zadovoljavajuću naknadu koja njemu i njegovoj porodici obezbeđuje egzistenciju koja odgovara ljudskom dostojanstvu i koja će, ako bude potrebno, biti upotpunjena drugim sredstvima socijalne zaštite. </a:t>
            </a:r>
            <a:endParaRPr sz="1200" i="1"/>
          </a:p>
          <a:p>
            <a:pPr marL="0" lvl="0" indent="0" algn="just" rtl="0">
              <a:spcBef>
                <a:spcPts val="600"/>
              </a:spcBef>
              <a:spcAft>
                <a:spcPts val="0"/>
              </a:spcAft>
              <a:buNone/>
            </a:pPr>
            <a:r>
              <a:rPr lang="en" sz="1200" i="1"/>
              <a:t>4. Svako ima pravo da osniva sindikat i učlanjuje se u njega radizaštite svojih interesa.</a:t>
            </a:r>
            <a:endParaRPr sz="1200" i="1"/>
          </a:p>
          <a:p>
            <a:pPr marL="0" lvl="0" indent="0" algn="just" rtl="0">
              <a:spcBef>
                <a:spcPts val="600"/>
              </a:spcBef>
              <a:spcAft>
                <a:spcPts val="0"/>
              </a:spcAft>
              <a:buNone/>
            </a:pPr>
            <a:r>
              <a:rPr lang="en" sz="1200" b="1" i="1"/>
              <a:t>Član 24.</a:t>
            </a:r>
            <a:endParaRPr sz="1200" b="1" i="1"/>
          </a:p>
          <a:p>
            <a:pPr marL="0" lvl="0" indent="0" algn="just" rtl="0">
              <a:spcBef>
                <a:spcPts val="600"/>
              </a:spcBef>
              <a:spcAft>
                <a:spcPts val="0"/>
              </a:spcAft>
              <a:buNone/>
            </a:pPr>
            <a:r>
              <a:rPr lang="en" sz="1200" i="1"/>
              <a:t>Svako ima pravo na odmor i slobodno vreme, uključujući razumno ograničenje radnog vremena i periodične praznike s platama.”</a:t>
            </a:r>
            <a:endParaRPr sz="1200" i="1"/>
          </a:p>
          <a:p>
            <a:pPr marL="0" lvl="0" indent="0" algn="just" rtl="0">
              <a:spcBef>
                <a:spcPts val="600"/>
              </a:spcBef>
              <a:spcAft>
                <a:spcPts val="0"/>
              </a:spcAft>
              <a:buNone/>
            </a:pPr>
            <a:endParaRPr sz="1200" i="1"/>
          </a:p>
          <a:p>
            <a:pPr marL="0" lvl="0" indent="0" algn="just" rtl="0">
              <a:spcBef>
                <a:spcPts val="600"/>
              </a:spcBef>
              <a:spcAft>
                <a:spcPts val="0"/>
              </a:spcAft>
              <a:buClr>
                <a:schemeClr val="dk1"/>
              </a:buClr>
              <a:buSzPts val="1100"/>
              <a:buFont typeface="Arial"/>
              <a:buNone/>
            </a:pPr>
            <a:endParaRPr sz="1200" i="1"/>
          </a:p>
        </p:txBody>
      </p:sp>
      <p:sp>
        <p:nvSpPr>
          <p:cNvPr id="146" name="Google Shape;146;p16"/>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1</a:t>
            </a:r>
            <a:endParaRPr/>
          </a:p>
        </p:txBody>
      </p:sp>
      <p:grpSp>
        <p:nvGrpSpPr>
          <p:cNvPr id="147" name="Google Shape;147;p16"/>
          <p:cNvGrpSpPr/>
          <p:nvPr/>
        </p:nvGrpSpPr>
        <p:grpSpPr>
          <a:xfrm>
            <a:off x="1764328" y="551280"/>
            <a:ext cx="332368" cy="389507"/>
            <a:chOff x="584925" y="922575"/>
            <a:chExt cx="415200" cy="502525"/>
          </a:xfrm>
        </p:grpSpPr>
        <p:sp>
          <p:nvSpPr>
            <p:cNvPr id="148" name="Google Shape;148;p16"/>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6"/>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16"/>
          <p:cNvSpPr txBox="1"/>
          <p:nvPr/>
        </p:nvSpPr>
        <p:spPr>
          <a:xfrm>
            <a:off x="5930775" y="1068225"/>
            <a:ext cx="3000000" cy="33828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1200" b="1" i="1">
                <a:latin typeface="Tinos"/>
                <a:ea typeface="Tinos"/>
                <a:cs typeface="Tinos"/>
                <a:sym typeface="Tinos"/>
              </a:rPr>
              <a:t>Komentar: </a:t>
            </a:r>
            <a:r>
              <a:rPr lang="en" sz="1200">
                <a:latin typeface="Tinos"/>
                <a:ea typeface="Tinos"/>
                <a:cs typeface="Tinos"/>
                <a:sym typeface="Tinos"/>
              </a:rPr>
              <a:t>Tačka treća Člana 23 po kojoj: pravo na rad iz koga ishodi pravo na zadovoljavajuću nadoknadu koja njemu i njegovoj porodici obezbeđuje egzistenciju</a:t>
            </a:r>
            <a:endParaRPr sz="1200">
              <a:latin typeface="Tinos"/>
              <a:ea typeface="Tinos"/>
              <a:cs typeface="Tinos"/>
              <a:sym typeface="Tinos"/>
            </a:endParaRPr>
          </a:p>
          <a:p>
            <a:pPr marL="0" lvl="0" indent="0" algn="l" rtl="0">
              <a:spcBef>
                <a:spcPts val="1000"/>
              </a:spcBef>
              <a:spcAft>
                <a:spcPts val="0"/>
              </a:spcAft>
              <a:buNone/>
            </a:pPr>
            <a:r>
              <a:rPr lang="en" sz="1200">
                <a:latin typeface="Tinos"/>
                <a:ea typeface="Tinos"/>
                <a:cs typeface="Tinos"/>
                <a:sym typeface="Tinos"/>
              </a:rPr>
              <a:t>...koja odgovara </a:t>
            </a:r>
            <a:r>
              <a:rPr lang="en" sz="1200" b="1">
                <a:latin typeface="Tinos"/>
                <a:ea typeface="Tinos"/>
                <a:cs typeface="Tinos"/>
                <a:sym typeface="Tinos"/>
              </a:rPr>
              <a:t>ljudskom dostojanstvu. </a:t>
            </a:r>
            <a:endParaRPr sz="1200" b="1">
              <a:latin typeface="Tinos"/>
              <a:ea typeface="Tinos"/>
              <a:cs typeface="Tinos"/>
              <a:sym typeface="Tinos"/>
            </a:endParaRPr>
          </a:p>
          <a:p>
            <a:pPr marL="0" lvl="0" indent="0" algn="l" rtl="0">
              <a:spcBef>
                <a:spcPts val="1000"/>
              </a:spcBef>
              <a:spcAft>
                <a:spcPts val="0"/>
              </a:spcAft>
              <a:buNone/>
            </a:pPr>
            <a:r>
              <a:rPr lang="en" sz="1200">
                <a:latin typeface="Tinos"/>
                <a:ea typeface="Tinos"/>
                <a:cs typeface="Tinos"/>
                <a:sym typeface="Tinos"/>
              </a:rPr>
              <a:t>Ova rečenica kristalno jasno ukazuje na značaj prava na rad.</a:t>
            </a:r>
            <a:endParaRPr sz="1200">
              <a:latin typeface="Tinos"/>
              <a:ea typeface="Tinos"/>
              <a:cs typeface="Tinos"/>
              <a:sym typeface="Tinos"/>
            </a:endParaRPr>
          </a:p>
          <a:p>
            <a:pPr marL="0" lvl="0" indent="0" algn="l" rtl="0">
              <a:spcBef>
                <a:spcPts val="1000"/>
              </a:spcBef>
              <a:spcAft>
                <a:spcPts val="0"/>
              </a:spcAft>
              <a:buNone/>
            </a:pPr>
            <a:r>
              <a:rPr lang="en" sz="1200">
                <a:latin typeface="Tinos"/>
                <a:ea typeface="Tinos"/>
                <a:cs typeface="Tinos"/>
                <a:sym typeface="Tinos"/>
              </a:rPr>
              <a:t>Tačka druga, Člana 23.  se najčešće   koristi u kontekstu </a:t>
            </a:r>
            <a:r>
              <a:rPr lang="en" sz="1200" b="1">
                <a:latin typeface="Tinos"/>
                <a:ea typeface="Tinos"/>
                <a:cs typeface="Tinos"/>
                <a:sym typeface="Tinos"/>
              </a:rPr>
              <a:t>seksualne diskriminacije</a:t>
            </a:r>
            <a:r>
              <a:rPr lang="en" sz="1200">
                <a:latin typeface="Tinos"/>
                <a:ea typeface="Tinos"/>
                <a:cs typeface="Tinos"/>
                <a:sym typeface="Tinos"/>
              </a:rPr>
              <a:t>.</a:t>
            </a:r>
            <a:endParaRPr sz="1200">
              <a:latin typeface="Tinos"/>
              <a:ea typeface="Tinos"/>
              <a:cs typeface="Tinos"/>
              <a:sym typeface="Tinos"/>
            </a:endParaRPr>
          </a:p>
          <a:p>
            <a:pPr marL="0" lvl="0" indent="0" algn="l" rtl="0">
              <a:spcBef>
                <a:spcPts val="1000"/>
              </a:spcBef>
              <a:spcAft>
                <a:spcPts val="0"/>
              </a:spcAft>
              <a:buNone/>
            </a:pPr>
            <a:r>
              <a:rPr lang="en" sz="1200">
                <a:latin typeface="Tinos"/>
                <a:ea typeface="Tinos"/>
                <a:cs typeface="Tinos"/>
                <a:sym typeface="Tinos"/>
              </a:rPr>
              <a:t>I naposletku, svako ima </a:t>
            </a:r>
            <a:r>
              <a:rPr lang="en" sz="1200" i="1">
                <a:latin typeface="Tinos"/>
                <a:ea typeface="Tinos"/>
                <a:cs typeface="Tinos"/>
                <a:sym typeface="Tinos"/>
              </a:rPr>
              <a:t>pravo na odmor</a:t>
            </a:r>
            <a:r>
              <a:rPr lang="en" sz="1200">
                <a:latin typeface="Tinos"/>
                <a:ea typeface="Tinos"/>
                <a:cs typeface="Tinos"/>
                <a:sym typeface="Tinos"/>
              </a:rPr>
              <a:t> i slobodno vreme da u njemu sebe obrazuje i divi se svetu. </a:t>
            </a:r>
            <a:endParaRPr sz="1200">
              <a:latin typeface="Tinos"/>
              <a:ea typeface="Tinos"/>
              <a:cs typeface="Tinos"/>
              <a:sym typeface="Tinos"/>
            </a:endParaRPr>
          </a:p>
          <a:p>
            <a:pPr marL="0" lvl="0" indent="0" algn="l" rtl="0">
              <a:spcBef>
                <a:spcPts val="1000"/>
              </a:spcBef>
              <a:spcAft>
                <a:spcPts val="0"/>
              </a:spcAft>
              <a:buNone/>
            </a:pPr>
            <a:endParaRPr sz="1200">
              <a:latin typeface="Tinos"/>
              <a:ea typeface="Tinos"/>
              <a:cs typeface="Tinos"/>
              <a:sym typeface="Tinos"/>
            </a:endParaRPr>
          </a:p>
          <a:p>
            <a:pPr marL="0" lvl="0" indent="0" algn="l" rtl="0">
              <a:spcBef>
                <a:spcPts val="1000"/>
              </a:spcBef>
              <a:spcAft>
                <a:spcPts val="1000"/>
              </a:spcAft>
              <a:buNone/>
            </a:pPr>
            <a:endParaRPr sz="1200">
              <a:latin typeface="Tinos"/>
              <a:ea typeface="Tinos"/>
              <a:cs typeface="Tinos"/>
              <a:sym typeface="Tino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txBox="1">
            <a:spLocks noGrp="1"/>
          </p:cNvSpPr>
          <p:nvPr>
            <p:ph type="title" idx="4294967295"/>
          </p:nvPr>
        </p:nvSpPr>
        <p:spPr>
          <a:xfrm>
            <a:off x="2243175" y="549225"/>
            <a:ext cx="6687600" cy="393600"/>
          </a:xfrm>
          <a:prstGeom prst="rect">
            <a:avLst/>
          </a:prstGeom>
        </p:spPr>
        <p:txBody>
          <a:bodyPr spcFirstLastPara="1" wrap="square" lIns="0" tIns="0" rIns="0" bIns="0" anchor="b" anchorCtr="0">
            <a:noAutofit/>
          </a:bodyPr>
          <a:lstStyle/>
          <a:p>
            <a:pPr marL="0" lvl="0" indent="0" algn="ctr" rtl="0">
              <a:spcBef>
                <a:spcPts val="600"/>
              </a:spcBef>
              <a:spcAft>
                <a:spcPts val="1000"/>
              </a:spcAft>
              <a:buNone/>
            </a:pPr>
            <a:r>
              <a:rPr lang="en" sz="1600">
                <a:solidFill>
                  <a:schemeClr val="accent2"/>
                </a:solidFill>
              </a:rPr>
              <a:t>Odabrane odredbe o pravu na rad u Međunarodnom paktu o ekonomskim, socijalnim i kulturnim pravima (1966)</a:t>
            </a:r>
            <a:endParaRPr sz="1600">
              <a:solidFill>
                <a:schemeClr val="accent2"/>
              </a:solidFill>
            </a:endParaRPr>
          </a:p>
        </p:txBody>
      </p:sp>
      <p:sp>
        <p:nvSpPr>
          <p:cNvPr id="157" name="Google Shape;157;p17"/>
          <p:cNvSpPr txBox="1">
            <a:spLocks noGrp="1"/>
          </p:cNvSpPr>
          <p:nvPr>
            <p:ph type="body" idx="4294967295"/>
          </p:nvPr>
        </p:nvSpPr>
        <p:spPr>
          <a:xfrm>
            <a:off x="2324300" y="1068225"/>
            <a:ext cx="3067800" cy="3382800"/>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n" sz="1200" b="1" i="1"/>
              <a:t>Član 6.</a:t>
            </a:r>
            <a:endParaRPr sz="1200" b="1" i="1"/>
          </a:p>
          <a:p>
            <a:pPr marL="0" lvl="0" indent="0" algn="just" rtl="0">
              <a:spcBef>
                <a:spcPts val="0"/>
              </a:spcBef>
              <a:spcAft>
                <a:spcPts val="0"/>
              </a:spcAft>
              <a:buNone/>
            </a:pPr>
            <a:endParaRPr sz="1200" i="1"/>
          </a:p>
          <a:p>
            <a:pPr marL="0" lvl="0" indent="0" algn="just" rtl="0">
              <a:spcBef>
                <a:spcPts val="0"/>
              </a:spcBef>
              <a:spcAft>
                <a:spcPts val="0"/>
              </a:spcAft>
              <a:buNone/>
            </a:pPr>
            <a:r>
              <a:rPr lang="en" sz="1200" i="1"/>
              <a:t>1. Države članice ovog pakta priznaju pravo na rad, koje obuhvata pravo koje ima svako lice na mogućnost zarađivanja kroz slobodno izabran ili prihvaćen rad, i preduzimaju odgovarajuće mere za očuvanje ovog prava.</a:t>
            </a:r>
            <a:endParaRPr sz="1200" i="1"/>
          </a:p>
          <a:p>
            <a:pPr marL="0" lvl="0" indent="0" algn="just" rtl="0">
              <a:spcBef>
                <a:spcPts val="0"/>
              </a:spcBef>
              <a:spcAft>
                <a:spcPts val="0"/>
              </a:spcAft>
              <a:buNone/>
            </a:pPr>
            <a:endParaRPr sz="1200" i="1"/>
          </a:p>
          <a:p>
            <a:pPr marL="0" lvl="0" indent="0" algn="just" rtl="0">
              <a:spcBef>
                <a:spcPts val="0"/>
              </a:spcBef>
              <a:spcAft>
                <a:spcPts val="0"/>
              </a:spcAft>
              <a:buNone/>
            </a:pPr>
            <a:r>
              <a:rPr lang="en" sz="1200" i="1"/>
              <a:t>2. Među mere koje svaka država članica ovog pakta treba da preduzme u cilju punog ostvarenja ovog prava spadaju programi tehničke i stručne orijentacije i obuke, politika i metodi za postizanje stalnog ekonomskog, socijalnog i kulturnog razvoja i pune proizvodne zaposlenosti u uslovima koji čoveku garantuju uživanje osnovnih političkih i</a:t>
            </a:r>
            <a:endParaRPr sz="1200" i="1"/>
          </a:p>
          <a:p>
            <a:pPr marL="0" lvl="0" indent="0" algn="just" rtl="0">
              <a:spcBef>
                <a:spcPts val="0"/>
              </a:spcBef>
              <a:spcAft>
                <a:spcPts val="0"/>
              </a:spcAft>
              <a:buNone/>
            </a:pPr>
            <a:r>
              <a:rPr lang="en" sz="1200" i="1"/>
              <a:t>ekonomskih sloboda.</a:t>
            </a:r>
            <a:endParaRPr sz="1200" i="1"/>
          </a:p>
          <a:p>
            <a:pPr marL="0" lvl="0" indent="0" algn="just" rtl="0">
              <a:spcBef>
                <a:spcPts val="600"/>
              </a:spcBef>
              <a:spcAft>
                <a:spcPts val="0"/>
              </a:spcAft>
              <a:buClr>
                <a:schemeClr val="dk1"/>
              </a:buClr>
              <a:buSzPts val="1100"/>
              <a:buFont typeface="Arial"/>
              <a:buNone/>
            </a:pPr>
            <a:endParaRPr sz="1200" i="1"/>
          </a:p>
        </p:txBody>
      </p:sp>
      <p:sp>
        <p:nvSpPr>
          <p:cNvPr id="158" name="Google Shape;158;p17"/>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2</a:t>
            </a:r>
            <a:endParaRPr/>
          </a:p>
        </p:txBody>
      </p:sp>
      <p:grpSp>
        <p:nvGrpSpPr>
          <p:cNvPr id="159" name="Google Shape;159;p17"/>
          <p:cNvGrpSpPr/>
          <p:nvPr/>
        </p:nvGrpSpPr>
        <p:grpSpPr>
          <a:xfrm>
            <a:off x="1764328" y="551280"/>
            <a:ext cx="332368" cy="389507"/>
            <a:chOff x="584925" y="922575"/>
            <a:chExt cx="415200" cy="502525"/>
          </a:xfrm>
        </p:grpSpPr>
        <p:sp>
          <p:nvSpPr>
            <p:cNvPr id="160" name="Google Shape;160;p17"/>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17"/>
          <p:cNvSpPr txBox="1"/>
          <p:nvPr/>
        </p:nvSpPr>
        <p:spPr>
          <a:xfrm>
            <a:off x="5930775" y="1071750"/>
            <a:ext cx="3000000" cy="3382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600"/>
              </a:spcBef>
              <a:spcAft>
                <a:spcPts val="0"/>
              </a:spcAft>
              <a:buNone/>
            </a:pPr>
            <a:r>
              <a:rPr lang="en" sz="1200" b="1" i="1">
                <a:solidFill>
                  <a:schemeClr val="dk1"/>
                </a:solidFill>
                <a:latin typeface="Tinos"/>
                <a:ea typeface="Tinos"/>
                <a:cs typeface="Tinos"/>
                <a:sym typeface="Tinos"/>
              </a:rPr>
              <a:t>Komentar:  </a:t>
            </a:r>
            <a:r>
              <a:rPr lang="en" sz="1200">
                <a:solidFill>
                  <a:schemeClr val="dk1"/>
                </a:solidFill>
                <a:latin typeface="Tinos"/>
                <a:ea typeface="Tinos"/>
                <a:cs typeface="Tinos"/>
                <a:sym typeface="Tinos"/>
              </a:rPr>
              <a:t>U ovom dokumentu prava na rad precizirana su u </a:t>
            </a:r>
            <a:r>
              <a:rPr lang="en" sz="1200" b="1">
                <a:solidFill>
                  <a:schemeClr val="dk1"/>
                </a:solidFill>
                <a:latin typeface="Tinos"/>
                <a:ea typeface="Tinos"/>
                <a:cs typeface="Tinos"/>
                <a:sym typeface="Tinos"/>
              </a:rPr>
              <a:t>članovima 6 i 7, uz član 8 </a:t>
            </a:r>
            <a:r>
              <a:rPr lang="en" sz="1200">
                <a:solidFill>
                  <a:schemeClr val="dk1"/>
                </a:solidFill>
                <a:latin typeface="Tinos"/>
                <a:ea typeface="Tinos"/>
                <a:cs typeface="Tinos"/>
                <a:sym typeface="Tinos"/>
              </a:rPr>
              <a:t>koji približnije objašnjava prava na osnivanje i učestovanje u </a:t>
            </a:r>
            <a:r>
              <a:rPr lang="en" sz="1200" b="1">
                <a:solidFill>
                  <a:schemeClr val="dk1"/>
                </a:solidFill>
                <a:latin typeface="Tinos"/>
                <a:ea typeface="Tinos"/>
                <a:cs typeface="Tinos"/>
                <a:sym typeface="Tinos"/>
              </a:rPr>
              <a:t>sindikatima</a:t>
            </a:r>
            <a:r>
              <a:rPr lang="en" sz="1200">
                <a:solidFill>
                  <a:schemeClr val="dk1"/>
                </a:solidFill>
                <a:latin typeface="Tinos"/>
                <a:ea typeface="Tinos"/>
                <a:cs typeface="Tinos"/>
                <a:sym typeface="Tinos"/>
              </a:rPr>
              <a:t> kao jednoj od ključnih dimenzija zaštite prava radnika.</a:t>
            </a:r>
            <a:endParaRPr sz="1200">
              <a:solidFill>
                <a:schemeClr val="dk1"/>
              </a:solidFill>
              <a:latin typeface="Tinos"/>
              <a:ea typeface="Tinos"/>
              <a:cs typeface="Tinos"/>
              <a:sym typeface="Tinos"/>
            </a:endParaRPr>
          </a:p>
          <a:p>
            <a:pPr marL="0" lvl="0" indent="0" algn="just" rtl="0">
              <a:lnSpc>
                <a:spcPct val="115000"/>
              </a:lnSpc>
              <a:spcBef>
                <a:spcPts val="1000"/>
              </a:spcBef>
              <a:spcAft>
                <a:spcPts val="0"/>
              </a:spcAft>
              <a:buNone/>
            </a:pPr>
            <a:r>
              <a:rPr lang="en" sz="1200">
                <a:solidFill>
                  <a:schemeClr val="dk1"/>
                </a:solidFill>
                <a:latin typeface="Tinos"/>
                <a:ea typeface="Tinos"/>
                <a:cs typeface="Tinos"/>
                <a:sym typeface="Tinos"/>
              </a:rPr>
              <a:t>U </a:t>
            </a:r>
            <a:r>
              <a:rPr lang="en" sz="1200" b="1">
                <a:solidFill>
                  <a:schemeClr val="dk1"/>
                </a:solidFill>
                <a:latin typeface="Tinos"/>
                <a:ea typeface="Tinos"/>
                <a:cs typeface="Tinos"/>
                <a:sym typeface="Tinos"/>
              </a:rPr>
              <a:t>članu 7</a:t>
            </a:r>
            <a:r>
              <a:rPr lang="en" sz="1200">
                <a:solidFill>
                  <a:schemeClr val="dk1"/>
                </a:solidFill>
                <a:latin typeface="Tinos"/>
                <a:ea typeface="Tinos"/>
                <a:cs typeface="Tinos"/>
                <a:sym typeface="Tinos"/>
              </a:rPr>
              <a:t> navode se “pravični i povoljni uslovi za rad” koji između ostalog obuhvataju: nagradu koja minimalno obezbeđuje sve radnike kao i </a:t>
            </a:r>
            <a:r>
              <a:rPr lang="en" sz="1200" i="1">
                <a:solidFill>
                  <a:schemeClr val="dk1"/>
                </a:solidFill>
                <a:latin typeface="Tinos"/>
                <a:ea typeface="Tinos"/>
                <a:cs typeface="Tinos"/>
                <a:sym typeface="Tinos"/>
              </a:rPr>
              <a:t>jednaku nagradu za rad jednake vrednosti</a:t>
            </a:r>
            <a:r>
              <a:rPr lang="en" sz="1200">
                <a:solidFill>
                  <a:schemeClr val="dk1"/>
                </a:solidFill>
                <a:latin typeface="Tinos"/>
                <a:ea typeface="Tinos"/>
                <a:cs typeface="Tinos"/>
                <a:sym typeface="Tinos"/>
              </a:rPr>
              <a:t> (posebno se ističe garancija da žene imaju iste uslove i nagrade kao i muškarci), pristojan život, higijensko-tehničku zaštitu na radu, odmor, ograničenje radnog vremena, plaćena odsustva kao i nadoknadu za praznične dane.</a:t>
            </a:r>
            <a:endParaRPr sz="1200">
              <a:solidFill>
                <a:schemeClr val="dk1"/>
              </a:solidFill>
              <a:latin typeface="Tinos"/>
              <a:ea typeface="Tinos"/>
              <a:cs typeface="Tinos"/>
              <a:sym typeface="Tinos"/>
            </a:endParaRPr>
          </a:p>
          <a:p>
            <a:pPr marL="0" lvl="0" indent="0" algn="just" rtl="0">
              <a:lnSpc>
                <a:spcPct val="115000"/>
              </a:lnSpc>
              <a:spcBef>
                <a:spcPts val="1000"/>
              </a:spcBef>
              <a:spcAft>
                <a:spcPts val="0"/>
              </a:spcAft>
              <a:buNone/>
            </a:pPr>
            <a:endParaRPr sz="1200">
              <a:solidFill>
                <a:schemeClr val="dk1"/>
              </a:solidFill>
              <a:latin typeface="Tinos"/>
              <a:ea typeface="Tinos"/>
              <a:cs typeface="Tinos"/>
              <a:sym typeface="Tinos"/>
            </a:endParaRPr>
          </a:p>
          <a:p>
            <a:pPr marL="0" lvl="0" indent="0" algn="just" rtl="0">
              <a:lnSpc>
                <a:spcPct val="115000"/>
              </a:lnSpc>
              <a:spcBef>
                <a:spcPts val="1000"/>
              </a:spcBef>
              <a:spcAft>
                <a:spcPts val="1000"/>
              </a:spcAft>
              <a:buNone/>
            </a:pPr>
            <a:endParaRPr sz="1200">
              <a:solidFill>
                <a:schemeClr val="dk1"/>
              </a:solidFill>
              <a:latin typeface="Tinos"/>
              <a:ea typeface="Tinos"/>
              <a:cs typeface="Tinos"/>
              <a:sym typeface="Tino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8"/>
          <p:cNvSpPr txBox="1">
            <a:spLocks noGrp="1"/>
          </p:cNvSpPr>
          <p:nvPr>
            <p:ph type="title" idx="4294967295"/>
          </p:nvPr>
        </p:nvSpPr>
        <p:spPr>
          <a:xfrm>
            <a:off x="2243175" y="370775"/>
            <a:ext cx="6687600" cy="393600"/>
          </a:xfrm>
          <a:prstGeom prst="rect">
            <a:avLst/>
          </a:prstGeom>
        </p:spPr>
        <p:txBody>
          <a:bodyPr spcFirstLastPara="1" wrap="square" lIns="0" tIns="0" rIns="0" bIns="0" anchor="b" anchorCtr="0">
            <a:noAutofit/>
          </a:bodyPr>
          <a:lstStyle/>
          <a:p>
            <a:pPr marL="914400" lvl="0" indent="0" algn="just" rtl="0">
              <a:spcBef>
                <a:spcPts val="600"/>
              </a:spcBef>
              <a:spcAft>
                <a:spcPts val="1000"/>
              </a:spcAft>
              <a:buNone/>
            </a:pPr>
            <a:r>
              <a:rPr lang="en" sz="1500">
                <a:solidFill>
                  <a:schemeClr val="accent2"/>
                </a:solidFill>
              </a:rPr>
              <a:t>Odabrane odredbe o pravu na rad u Revidiranoj socijalnoj povelji</a:t>
            </a:r>
            <a:endParaRPr sz="1500">
              <a:solidFill>
                <a:schemeClr val="accent2"/>
              </a:solidFill>
            </a:endParaRPr>
          </a:p>
        </p:txBody>
      </p:sp>
      <p:sp>
        <p:nvSpPr>
          <p:cNvPr id="169" name="Google Shape;169;p18"/>
          <p:cNvSpPr txBox="1">
            <a:spLocks noGrp="1"/>
          </p:cNvSpPr>
          <p:nvPr>
            <p:ph type="body" idx="4294967295"/>
          </p:nvPr>
        </p:nvSpPr>
        <p:spPr>
          <a:xfrm>
            <a:off x="2243175" y="1131375"/>
            <a:ext cx="3771600" cy="3382800"/>
          </a:xfrm>
          <a:prstGeom prst="rect">
            <a:avLst/>
          </a:prstGeom>
        </p:spPr>
        <p:txBody>
          <a:bodyPr spcFirstLastPara="1" wrap="square" lIns="0" tIns="0" rIns="0" bIns="0" anchor="t" anchorCtr="0">
            <a:noAutofit/>
          </a:bodyPr>
          <a:lstStyle/>
          <a:p>
            <a:pPr marL="0" lvl="0" indent="0" algn="ctr" rtl="0">
              <a:spcBef>
                <a:spcPts val="600"/>
              </a:spcBef>
              <a:spcAft>
                <a:spcPts val="0"/>
              </a:spcAft>
              <a:buClr>
                <a:schemeClr val="dk1"/>
              </a:buClr>
              <a:buSzPts val="1100"/>
              <a:buFont typeface="Arial"/>
              <a:buNone/>
            </a:pPr>
            <a:r>
              <a:rPr lang="en" sz="1200" i="1"/>
              <a:t>U nameri da obezbede efektivno ostvarivanje prava na rad, strane ugovornice obavezuju se na:</a:t>
            </a:r>
            <a:endParaRPr sz="1200" i="1"/>
          </a:p>
          <a:p>
            <a:pPr marL="0" lvl="0" indent="0" algn="ctr" rtl="0">
              <a:spcBef>
                <a:spcPts val="600"/>
              </a:spcBef>
              <a:spcAft>
                <a:spcPts val="0"/>
              </a:spcAft>
              <a:buClr>
                <a:schemeClr val="dk1"/>
              </a:buClr>
              <a:buSzPts val="1100"/>
              <a:buFont typeface="Arial"/>
              <a:buNone/>
            </a:pPr>
            <a:r>
              <a:rPr lang="en" sz="1200" b="1"/>
              <a:t>Pravo na rad</a:t>
            </a:r>
            <a:endParaRPr sz="1200" b="1"/>
          </a:p>
          <a:p>
            <a:pPr marL="0" lvl="0" indent="0" algn="ctr" rtl="0">
              <a:spcBef>
                <a:spcPts val="600"/>
              </a:spcBef>
              <a:spcAft>
                <a:spcPts val="0"/>
              </a:spcAft>
              <a:buClr>
                <a:schemeClr val="dk1"/>
              </a:buClr>
              <a:buSzPts val="1100"/>
              <a:buFont typeface="Arial"/>
              <a:buNone/>
            </a:pPr>
            <a:r>
              <a:rPr lang="en" sz="1200" b="1" i="1"/>
              <a:t>Član 1.</a:t>
            </a:r>
            <a:endParaRPr sz="1200" b="1" i="1"/>
          </a:p>
          <a:p>
            <a:pPr marL="457200" lvl="0" indent="-304800" algn="ctr" rtl="0">
              <a:spcBef>
                <a:spcPts val="600"/>
              </a:spcBef>
              <a:spcAft>
                <a:spcPts val="0"/>
              </a:spcAft>
              <a:buClr>
                <a:schemeClr val="dk1"/>
              </a:buClr>
              <a:buSzPts val="1200"/>
              <a:buAutoNum type="arabicPeriod"/>
            </a:pPr>
            <a:r>
              <a:rPr lang="en" sz="1200" i="1"/>
              <a:t>Da prihvate kao jedan od svojih primarnih ciljeva i dužnosti da obezbede i očuvaju što je moguće viši i stabilniji nivo zapošljavanja u cilju postizanja pune zaposlenost</a:t>
            </a:r>
            <a:br>
              <a:rPr lang="en" sz="1200" i="1"/>
            </a:br>
            <a:endParaRPr sz="1200" i="1"/>
          </a:p>
          <a:p>
            <a:pPr marL="457200" lvl="0" indent="-304800" algn="ctr" rtl="0">
              <a:spcBef>
                <a:spcPts val="0"/>
              </a:spcBef>
              <a:spcAft>
                <a:spcPts val="0"/>
              </a:spcAft>
              <a:buClr>
                <a:schemeClr val="dk1"/>
              </a:buClr>
              <a:buSzPts val="1200"/>
              <a:buAutoNum type="arabicPeriod"/>
            </a:pPr>
            <a:r>
              <a:rPr lang="en" sz="1200" i="1"/>
              <a:t>Da efektivno štite pravo radnika da zarađuje za život</a:t>
            </a:r>
            <a:br>
              <a:rPr lang="en" sz="1200" i="1"/>
            </a:br>
            <a:r>
              <a:rPr lang="en" sz="1200" i="1"/>
              <a:t> na poslu koji je slobodno odabrao </a:t>
            </a:r>
            <a:br>
              <a:rPr lang="en" sz="1200" i="1"/>
            </a:br>
            <a:endParaRPr sz="1200" i="1"/>
          </a:p>
          <a:p>
            <a:pPr marL="457200" lvl="0" indent="-304800" algn="ctr" rtl="0">
              <a:spcBef>
                <a:spcPts val="0"/>
              </a:spcBef>
              <a:spcAft>
                <a:spcPts val="0"/>
              </a:spcAft>
              <a:buClr>
                <a:schemeClr val="dk1"/>
              </a:buClr>
              <a:buSzPts val="1200"/>
              <a:buAutoNum type="arabicPeriod"/>
            </a:pPr>
            <a:r>
              <a:rPr lang="en" sz="1200" i="1"/>
              <a:t>Da uspostave ili očuvaju besplatne usluge zapošljavanja za sve radnike;</a:t>
            </a:r>
            <a:br>
              <a:rPr lang="en" sz="1200" i="1"/>
            </a:br>
            <a:endParaRPr sz="1200" i="1"/>
          </a:p>
          <a:p>
            <a:pPr marL="457200" lvl="0" indent="-304800" algn="ctr" rtl="0">
              <a:spcBef>
                <a:spcPts val="0"/>
              </a:spcBef>
              <a:spcAft>
                <a:spcPts val="0"/>
              </a:spcAft>
              <a:buClr>
                <a:schemeClr val="dk1"/>
              </a:buClr>
              <a:buSzPts val="1200"/>
              <a:buAutoNum type="arabicPeriod"/>
            </a:pPr>
            <a:r>
              <a:rPr lang="en" sz="1200" i="1"/>
              <a:t>Da obezbede ili unapređuju odgovarajuću profesionalnu orijentaciju, obuku i rehabilitaciju  </a:t>
            </a:r>
            <a:endParaRPr sz="1200" i="1"/>
          </a:p>
        </p:txBody>
      </p:sp>
      <p:sp>
        <p:nvSpPr>
          <p:cNvPr id="170" name="Google Shape;170;p18"/>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3</a:t>
            </a:r>
            <a:endParaRPr/>
          </a:p>
        </p:txBody>
      </p:sp>
      <p:grpSp>
        <p:nvGrpSpPr>
          <p:cNvPr id="171" name="Google Shape;171;p18"/>
          <p:cNvGrpSpPr/>
          <p:nvPr/>
        </p:nvGrpSpPr>
        <p:grpSpPr>
          <a:xfrm>
            <a:off x="1764328" y="551280"/>
            <a:ext cx="332368" cy="389507"/>
            <a:chOff x="584925" y="922575"/>
            <a:chExt cx="415200" cy="502525"/>
          </a:xfrm>
        </p:grpSpPr>
        <p:sp>
          <p:nvSpPr>
            <p:cNvPr id="172" name="Google Shape;172;p18"/>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8"/>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8"/>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8"/>
          <p:cNvSpPr txBox="1"/>
          <p:nvPr/>
        </p:nvSpPr>
        <p:spPr>
          <a:xfrm>
            <a:off x="6298375" y="1131375"/>
            <a:ext cx="2632500" cy="29736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b="1" i="1">
                <a:latin typeface="Tinos"/>
                <a:ea typeface="Tinos"/>
                <a:cs typeface="Tinos"/>
                <a:sym typeface="Tinos"/>
              </a:rPr>
              <a:t>     </a:t>
            </a:r>
            <a:r>
              <a:rPr lang="en" b="1">
                <a:latin typeface="Tinos"/>
                <a:ea typeface="Tinos"/>
                <a:cs typeface="Tinos"/>
                <a:sym typeface="Tinos"/>
              </a:rPr>
              <a:t>Preambula</a:t>
            </a:r>
            <a:r>
              <a:rPr lang="en" b="1" i="1">
                <a:latin typeface="Tinos"/>
                <a:ea typeface="Tinos"/>
                <a:cs typeface="Tinos"/>
                <a:sym typeface="Tinos"/>
              </a:rPr>
              <a:t> </a:t>
            </a:r>
            <a:endParaRPr b="1" i="1">
              <a:latin typeface="Tinos"/>
              <a:ea typeface="Tinos"/>
              <a:cs typeface="Tinos"/>
              <a:sym typeface="Tinos"/>
            </a:endParaRPr>
          </a:p>
          <a:p>
            <a:pPr marL="0" lvl="0" indent="0" algn="just" rtl="0">
              <a:spcBef>
                <a:spcPts val="0"/>
              </a:spcBef>
              <a:spcAft>
                <a:spcPts val="0"/>
              </a:spcAft>
              <a:buNone/>
            </a:pPr>
            <a:endParaRPr b="1" i="1">
              <a:latin typeface="Tinos"/>
              <a:ea typeface="Tinos"/>
              <a:cs typeface="Tinos"/>
              <a:sym typeface="Tinos"/>
            </a:endParaRPr>
          </a:p>
          <a:p>
            <a:pPr marL="0" lvl="0" indent="0" algn="just" rtl="0">
              <a:spcBef>
                <a:spcPts val="0"/>
              </a:spcBef>
              <a:spcAft>
                <a:spcPts val="0"/>
              </a:spcAft>
              <a:buNone/>
            </a:pPr>
            <a:r>
              <a:rPr lang="en" sz="1200" i="1">
                <a:latin typeface="Tinos"/>
                <a:ea typeface="Tinos"/>
                <a:cs typeface="Tinos"/>
                <a:sym typeface="Tinos"/>
              </a:rPr>
              <a:t>Vlade potpisnice ovog dokumenta, kao članice Saveta Evrope, </a:t>
            </a:r>
            <a:endParaRPr sz="1200" i="1">
              <a:latin typeface="Tinos"/>
              <a:ea typeface="Tinos"/>
              <a:cs typeface="Tinos"/>
              <a:sym typeface="Tinos"/>
            </a:endParaRPr>
          </a:p>
          <a:p>
            <a:pPr marL="0" lvl="0" indent="0" algn="just" rtl="0">
              <a:spcBef>
                <a:spcPts val="0"/>
              </a:spcBef>
              <a:spcAft>
                <a:spcPts val="0"/>
              </a:spcAft>
              <a:buNone/>
            </a:pPr>
            <a:r>
              <a:rPr lang="en" sz="1200" i="1">
                <a:latin typeface="Tinos"/>
                <a:ea typeface="Tinos"/>
                <a:cs typeface="Tinos"/>
                <a:sym typeface="Tinos"/>
              </a:rPr>
              <a:t>Smatrajući da je cilj Saveta Evrope da postigne veće jedinstvo među svojim članicama radi očuvanja i ostvarivanja ideala i principa koji predstavljaju njihovo zajedničko nasleđe i radi olakšavanja njihovog ekonomskog i društvenog razvoja, naročito očuvanjem i daljim ostvarivanjem ljudskih prava i osnovnih sloboda;</a:t>
            </a:r>
            <a:endParaRPr sz="1200" i="1">
              <a:latin typeface="Tinos"/>
              <a:ea typeface="Tinos"/>
              <a:cs typeface="Tinos"/>
              <a:sym typeface="Tinos"/>
            </a:endParaRPr>
          </a:p>
          <a:p>
            <a:pPr marL="0" lvl="0" indent="0" algn="just" rtl="0">
              <a:spcBef>
                <a:spcPts val="0"/>
              </a:spcBef>
              <a:spcAft>
                <a:spcPts val="0"/>
              </a:spcAft>
              <a:buNone/>
            </a:pPr>
            <a:endParaRPr>
              <a:latin typeface="Tinos"/>
              <a:ea typeface="Tinos"/>
              <a:cs typeface="Tinos"/>
              <a:sym typeface="Tino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9"/>
          <p:cNvSpPr txBox="1">
            <a:spLocks noGrp="1"/>
          </p:cNvSpPr>
          <p:nvPr>
            <p:ph type="body" idx="4294967295"/>
          </p:nvPr>
        </p:nvSpPr>
        <p:spPr>
          <a:xfrm>
            <a:off x="2324300" y="1068225"/>
            <a:ext cx="3067800" cy="3382800"/>
          </a:xfrm>
          <a:prstGeom prst="rect">
            <a:avLst/>
          </a:prstGeom>
        </p:spPr>
        <p:txBody>
          <a:bodyPr spcFirstLastPara="1" wrap="square" lIns="0" tIns="0" rIns="0" bIns="0" anchor="t" anchorCtr="0">
            <a:noAutofit/>
          </a:bodyPr>
          <a:lstStyle/>
          <a:p>
            <a:pPr marL="0" lvl="0" indent="0" algn="l" rtl="0">
              <a:lnSpc>
                <a:spcPct val="150000"/>
              </a:lnSpc>
              <a:spcBef>
                <a:spcPts val="1200"/>
              </a:spcBef>
              <a:spcAft>
                <a:spcPts val="0"/>
              </a:spcAft>
              <a:buNone/>
            </a:pPr>
            <a:endParaRPr sz="1200">
              <a:solidFill>
                <a:srgbClr val="000000"/>
              </a:solidFill>
              <a:highlight>
                <a:srgbClr val="FFFFFF"/>
              </a:highlight>
              <a:latin typeface="Times New Roman"/>
              <a:ea typeface="Times New Roman"/>
              <a:cs typeface="Times New Roman"/>
              <a:sym typeface="Times New Roman"/>
            </a:endParaRPr>
          </a:p>
          <a:p>
            <a:pPr marL="0" lvl="0" indent="0" algn="just" rtl="0">
              <a:spcBef>
                <a:spcPts val="1200"/>
              </a:spcBef>
              <a:spcAft>
                <a:spcPts val="0"/>
              </a:spcAft>
              <a:buClr>
                <a:schemeClr val="dk1"/>
              </a:buClr>
              <a:buSzPts val="1100"/>
              <a:buFont typeface="Arial"/>
              <a:buNone/>
            </a:pPr>
            <a:endParaRPr sz="1200" i="1"/>
          </a:p>
        </p:txBody>
      </p:sp>
      <p:sp>
        <p:nvSpPr>
          <p:cNvPr id="181" name="Google Shape;181;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4</a:t>
            </a:r>
            <a:endParaRPr/>
          </a:p>
        </p:txBody>
      </p:sp>
      <p:grpSp>
        <p:nvGrpSpPr>
          <p:cNvPr id="182" name="Google Shape;182;p19"/>
          <p:cNvGrpSpPr/>
          <p:nvPr/>
        </p:nvGrpSpPr>
        <p:grpSpPr>
          <a:xfrm>
            <a:off x="1764328" y="551280"/>
            <a:ext cx="332368" cy="389507"/>
            <a:chOff x="584925" y="922575"/>
            <a:chExt cx="415200" cy="502525"/>
          </a:xfrm>
        </p:grpSpPr>
        <p:sp>
          <p:nvSpPr>
            <p:cNvPr id="183" name="Google Shape;183;p19"/>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9"/>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9"/>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19"/>
          <p:cNvSpPr txBox="1"/>
          <p:nvPr/>
        </p:nvSpPr>
        <p:spPr>
          <a:xfrm>
            <a:off x="5130075" y="986625"/>
            <a:ext cx="3773700" cy="35721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1200"/>
              </a:spcBef>
              <a:spcAft>
                <a:spcPts val="0"/>
              </a:spcAft>
              <a:buSzPts val="1400"/>
              <a:buFont typeface="Tinos"/>
              <a:buChar char="●"/>
            </a:pPr>
            <a:r>
              <a:rPr lang="en" b="1" i="1">
                <a:latin typeface="Tinos"/>
                <a:ea typeface="Tinos"/>
                <a:cs typeface="Tinos"/>
                <a:sym typeface="Tinos"/>
              </a:rPr>
              <a:t>Stope zaposlenosti žena i muškaraca prema starosnim grupama (u %)</a:t>
            </a:r>
            <a:endParaRPr b="1" i="1">
              <a:latin typeface="Tinos"/>
              <a:ea typeface="Tinos"/>
              <a:cs typeface="Tinos"/>
              <a:sym typeface="Tinos"/>
            </a:endParaRPr>
          </a:p>
        </p:txBody>
      </p:sp>
      <p:sp>
        <p:nvSpPr>
          <p:cNvPr id="187" name="Google Shape;187;p19"/>
          <p:cNvSpPr txBox="1"/>
          <p:nvPr/>
        </p:nvSpPr>
        <p:spPr>
          <a:xfrm>
            <a:off x="3125150" y="325525"/>
            <a:ext cx="4641300" cy="389400"/>
          </a:xfrm>
          <a:prstGeom prst="rect">
            <a:avLst/>
          </a:prstGeom>
          <a:noFill/>
          <a:ln>
            <a:noFill/>
          </a:ln>
        </p:spPr>
        <p:txBody>
          <a:bodyPr spcFirstLastPara="1" wrap="square" lIns="91425" tIns="91425" rIns="91425" bIns="91425" anchor="t" anchorCtr="0">
            <a:noAutofit/>
          </a:bodyPr>
          <a:lstStyle/>
          <a:p>
            <a:pPr marL="0" lvl="0" indent="0" algn="just" rtl="0">
              <a:spcBef>
                <a:spcPts val="600"/>
              </a:spcBef>
              <a:spcAft>
                <a:spcPts val="0"/>
              </a:spcAft>
              <a:buNone/>
            </a:pPr>
            <a:r>
              <a:rPr lang="en" b="1">
                <a:solidFill>
                  <a:schemeClr val="accent2"/>
                </a:solidFill>
                <a:latin typeface="Tinos"/>
                <a:ea typeface="Tinos"/>
                <a:cs typeface="Tinos"/>
                <a:sym typeface="Tinos"/>
              </a:rPr>
              <a:t>Opšti komentar (br. 18) Komiteta za ekonomska, socijalna i kulturna prava</a:t>
            </a:r>
            <a:endParaRPr b="1">
              <a:solidFill>
                <a:schemeClr val="accent2"/>
              </a:solidFill>
              <a:latin typeface="Tinos"/>
              <a:ea typeface="Tinos"/>
              <a:cs typeface="Tinos"/>
              <a:sym typeface="Tinos"/>
            </a:endParaRPr>
          </a:p>
          <a:p>
            <a:pPr marL="0" lvl="0" indent="0" algn="l" rtl="0">
              <a:spcBef>
                <a:spcPts val="1000"/>
              </a:spcBef>
              <a:spcAft>
                <a:spcPts val="0"/>
              </a:spcAft>
              <a:buNone/>
            </a:pPr>
            <a:endParaRPr>
              <a:solidFill>
                <a:schemeClr val="accent2"/>
              </a:solidFill>
              <a:latin typeface="Tinos"/>
              <a:ea typeface="Tinos"/>
              <a:cs typeface="Tinos"/>
              <a:sym typeface="Tinos"/>
            </a:endParaRPr>
          </a:p>
        </p:txBody>
      </p:sp>
      <p:sp>
        <p:nvSpPr>
          <p:cNvPr id="188" name="Google Shape;188;p19"/>
          <p:cNvSpPr txBox="1"/>
          <p:nvPr/>
        </p:nvSpPr>
        <p:spPr>
          <a:xfrm>
            <a:off x="1720250" y="1175925"/>
            <a:ext cx="3248700" cy="35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a:latin typeface="Tinos"/>
                <a:ea typeface="Tinos"/>
                <a:cs typeface="Tinos"/>
                <a:sym typeface="Tinos"/>
              </a:rPr>
              <a:t>Žene i pravo na rad</a:t>
            </a:r>
            <a:r>
              <a:rPr lang="en" i="1">
                <a:latin typeface="Tinos"/>
                <a:ea typeface="Tinos"/>
                <a:cs typeface="Tinos"/>
                <a:sym typeface="Tinos"/>
              </a:rPr>
              <a:t>: Komitet za ekonomska, socijalna i kulturna prava (ekspertsko telo za monitoring uvođenja UN pakta) izražava potrebu za jasnim sistemom zaštite za borbu protiv polne diskriminacije i osiguravanje jednakoh šansi i istog tretmana žena i muškaraca u radnom odnosu, tako što će se omogućiti jednako vrednovanje muškog i ženskog rada kao i jednake plate. Trudnoća se nikako ne sme smatrati preprekom za zaposlenje i ne sme predstavljati opravdanje za gubitak istog. Pažnja treba biti usmerena i ka činjenici da ženska populacija često ima teži pristup obrazovanju od muške, kao i ka tome da određene kulture utiču na šanse za zaposlenje i poslovni napredak žena. </a:t>
            </a:r>
            <a:endParaRPr sz="1200" i="1">
              <a:latin typeface="Tinos"/>
              <a:ea typeface="Tinos"/>
              <a:cs typeface="Tinos"/>
              <a:sym typeface="Tinos"/>
            </a:endParaRPr>
          </a:p>
        </p:txBody>
      </p:sp>
      <p:pic>
        <p:nvPicPr>
          <p:cNvPr id="189" name="Google Shape;189;p19"/>
          <p:cNvPicPr preferRelativeResize="0"/>
          <p:nvPr/>
        </p:nvPicPr>
        <p:blipFill>
          <a:blip r:embed="rId3">
            <a:alphaModFix/>
          </a:blip>
          <a:stretch>
            <a:fillRect/>
          </a:stretch>
        </p:blipFill>
        <p:spPr>
          <a:xfrm>
            <a:off x="4899950" y="1866699"/>
            <a:ext cx="4109750" cy="3126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0"/>
          <p:cNvSpPr txBox="1">
            <a:spLocks noGrp="1"/>
          </p:cNvSpPr>
          <p:nvPr>
            <p:ph type="title" idx="4294967295"/>
          </p:nvPr>
        </p:nvSpPr>
        <p:spPr>
          <a:xfrm>
            <a:off x="2096700" y="1576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1800" b="0">
                <a:solidFill>
                  <a:schemeClr val="accent2"/>
                </a:solidFill>
              </a:rPr>
              <a:t>Šta su međunarodni standardi rada?</a:t>
            </a:r>
            <a:endParaRPr sz="1800" b="0">
              <a:solidFill>
                <a:schemeClr val="accent2"/>
              </a:solidFill>
            </a:endParaRPr>
          </a:p>
        </p:txBody>
      </p:sp>
      <p:sp>
        <p:nvSpPr>
          <p:cNvPr id="195" name="Google Shape;195;p20"/>
          <p:cNvSpPr txBox="1">
            <a:spLocks noGrp="1"/>
          </p:cNvSpPr>
          <p:nvPr>
            <p:ph type="body" idx="4294967295"/>
          </p:nvPr>
        </p:nvSpPr>
        <p:spPr>
          <a:xfrm>
            <a:off x="5716500" y="551275"/>
            <a:ext cx="3067800" cy="3414900"/>
          </a:xfrm>
          <a:prstGeom prst="rect">
            <a:avLst/>
          </a:prstGeom>
        </p:spPr>
        <p:txBody>
          <a:bodyPr spcFirstLastPara="1" wrap="square" lIns="0" tIns="0" rIns="0" bIns="0" anchor="t" anchorCtr="0">
            <a:noAutofit/>
          </a:bodyPr>
          <a:lstStyle/>
          <a:p>
            <a:pPr marL="0" lvl="0" indent="0" algn="just" rtl="0">
              <a:spcBef>
                <a:spcPts val="600"/>
              </a:spcBef>
              <a:spcAft>
                <a:spcPts val="0"/>
              </a:spcAft>
              <a:buClr>
                <a:schemeClr val="dk1"/>
              </a:buClr>
              <a:buSzPts val="1100"/>
              <a:buFont typeface="Arial"/>
              <a:buNone/>
            </a:pPr>
            <a:r>
              <a:rPr lang="en" sz="1500" b="1"/>
              <a:t>Međunarodni standardi rada</a:t>
            </a:r>
            <a:r>
              <a:rPr lang="en" sz="1500"/>
              <a:t> </a:t>
            </a:r>
            <a:r>
              <a:rPr lang="en" sz="1200" i="1"/>
              <a:t>su pravni instrumenti koje su delo vlada, poslodavaca i radnika utvrđuju osnovne principe i prava radnika. Najčešće su to ili </a:t>
            </a:r>
            <a:r>
              <a:rPr lang="en" sz="1200" b="1" i="1"/>
              <a:t>Konvencije </a:t>
            </a:r>
            <a:r>
              <a:rPr lang="en" sz="1200" i="1"/>
              <a:t> ili </a:t>
            </a:r>
            <a:r>
              <a:rPr lang="en" sz="1200" b="1" i="1"/>
              <a:t>Protokoli</a:t>
            </a:r>
            <a:r>
              <a:rPr lang="en" sz="1200" i="1"/>
              <a:t>) koji su pravno obavezujući državni ugovori koje mogu ratifikovati države članice.</a:t>
            </a:r>
            <a:endParaRPr sz="1200" i="1"/>
          </a:p>
          <a:p>
            <a:pPr marL="0" lvl="0" indent="0" algn="just" rtl="0">
              <a:lnSpc>
                <a:spcPct val="115000"/>
              </a:lnSpc>
              <a:spcBef>
                <a:spcPts val="600"/>
              </a:spcBef>
              <a:spcAft>
                <a:spcPts val="0"/>
              </a:spcAft>
              <a:buClr>
                <a:schemeClr val="dk1"/>
              </a:buClr>
              <a:buSzPts val="1100"/>
              <a:buFont typeface="Arial"/>
              <a:buNone/>
            </a:pPr>
            <a:r>
              <a:rPr lang="en" sz="1200" i="1"/>
              <a:t>Postoje i </a:t>
            </a:r>
            <a:r>
              <a:rPr lang="en" sz="1200" b="1" i="1"/>
              <a:t>Preporuke </a:t>
            </a:r>
            <a:r>
              <a:rPr lang="en" sz="1200" i="1"/>
              <a:t>koje služe kao neobavezujuće smernice.  Premda odgovarajuća preporuka dopunjuje Konvenciju pružanjem detaljnih uputstava o način primene, preporuke mogu biti i autonomne, nezavisne od Konvencije. _______________________________________</a:t>
            </a:r>
            <a:r>
              <a:rPr lang="en" sz="1300" b="1" i="1"/>
              <a:t>Kako nastaju međunarodni standardi rada?</a:t>
            </a:r>
            <a:endParaRPr sz="1300" b="1" i="1"/>
          </a:p>
          <a:p>
            <a:pPr marL="0" lvl="0" indent="0" algn="just" rtl="0">
              <a:spcBef>
                <a:spcPts val="600"/>
              </a:spcBef>
              <a:spcAft>
                <a:spcPts val="0"/>
              </a:spcAft>
              <a:buClr>
                <a:schemeClr val="dk1"/>
              </a:buClr>
              <a:buSzPts val="1100"/>
              <a:buFont typeface="Arial"/>
              <a:buNone/>
            </a:pPr>
            <a:r>
              <a:rPr lang="en" sz="1200" i="1"/>
              <a:t>Konvencije i preporuke sastavljaju predstavnici vlada, poslodavaca i radnika koje potom usvajaju na godišnjoj Međunarodnoj konferenciji rada. </a:t>
            </a:r>
            <a:endParaRPr sz="1200" i="1"/>
          </a:p>
          <a:p>
            <a:pPr marL="0" lvl="0" indent="0" algn="just" rtl="0">
              <a:spcBef>
                <a:spcPts val="600"/>
              </a:spcBef>
              <a:spcAft>
                <a:spcPts val="0"/>
              </a:spcAft>
              <a:buClr>
                <a:schemeClr val="dk1"/>
              </a:buClr>
              <a:buSzPts val="1100"/>
              <a:buFont typeface="Arial"/>
              <a:buNone/>
            </a:pPr>
            <a:r>
              <a:rPr lang="en" sz="1200" i="1"/>
              <a:t>Jednom kad se usvoji standard, države članice ga dostavljaju nadležnom organu (najčešće Parlamentu) u roku od dvanaest meseci na razmatranje. U slučaju Konvencija to znači razmatranje za </a:t>
            </a:r>
            <a:r>
              <a:rPr lang="en" sz="1200" b="1" i="1"/>
              <a:t>ratifikaciju</a:t>
            </a:r>
            <a:r>
              <a:rPr lang="en" sz="1200" i="1"/>
              <a:t>. </a:t>
            </a:r>
            <a:endParaRPr sz="1200" i="1"/>
          </a:p>
        </p:txBody>
      </p:sp>
      <p:sp>
        <p:nvSpPr>
          <p:cNvPr id="196" name="Google Shape;196;p20"/>
          <p:cNvSpPr txBox="1">
            <a:spLocks noGrp="1"/>
          </p:cNvSpPr>
          <p:nvPr>
            <p:ph type="body" idx="4294967295"/>
          </p:nvPr>
        </p:nvSpPr>
        <p:spPr>
          <a:xfrm>
            <a:off x="2050225" y="1023974"/>
            <a:ext cx="3067800" cy="3797100"/>
          </a:xfrm>
          <a:prstGeom prst="rect">
            <a:avLst/>
          </a:prstGeom>
        </p:spPr>
        <p:txBody>
          <a:bodyPr spcFirstLastPara="1" wrap="square" lIns="0" tIns="0" rIns="0" bIns="0" anchor="t" anchorCtr="0">
            <a:noAutofit/>
          </a:bodyPr>
          <a:lstStyle/>
          <a:p>
            <a:pPr marL="0" lvl="0" indent="0" algn="just" rtl="0">
              <a:spcBef>
                <a:spcPts val="600"/>
              </a:spcBef>
              <a:spcAft>
                <a:spcPts val="0"/>
              </a:spcAft>
              <a:buNone/>
            </a:pPr>
            <a:r>
              <a:rPr lang="en" sz="1400" b="1"/>
              <a:t>Međunarodna organizacija rada </a:t>
            </a:r>
            <a:r>
              <a:rPr lang="en" sz="1400"/>
              <a:t>je osnovana 1919. Potom postala </a:t>
            </a:r>
            <a:r>
              <a:rPr lang="en" sz="1400" b="1"/>
              <a:t>specijalizovana agencija Ujedinjenih nacija</a:t>
            </a:r>
            <a:r>
              <a:rPr lang="en" sz="1400"/>
              <a:t> sa sedištem u Ženevi. Trenutno broji </a:t>
            </a:r>
            <a:r>
              <a:rPr lang="en" sz="1400" b="1"/>
              <a:t>187 država članica</a:t>
            </a:r>
            <a:r>
              <a:rPr lang="en" sz="1400"/>
              <a:t>. </a:t>
            </a:r>
            <a:endParaRPr sz="1400"/>
          </a:p>
          <a:p>
            <a:pPr marL="0" lvl="0" indent="0" algn="just" rtl="0">
              <a:spcBef>
                <a:spcPts val="600"/>
              </a:spcBef>
              <a:spcAft>
                <a:spcPts val="0"/>
              </a:spcAft>
              <a:buNone/>
            </a:pPr>
            <a:r>
              <a:rPr lang="en" sz="1400"/>
              <a:t>Ima jedinstvenu </a:t>
            </a:r>
            <a:r>
              <a:rPr lang="en" sz="1400" b="1"/>
              <a:t>tripartitnu strukturu</a:t>
            </a:r>
            <a:r>
              <a:rPr lang="en" sz="1400"/>
              <a:t> koja okuplja predstavnike vlada, poslodavaca i radnika da na jednakoj osnovi rešavaju pitanja u vezi s radnom i socijalnom politikom. </a:t>
            </a:r>
            <a:endParaRPr sz="1400"/>
          </a:p>
        </p:txBody>
      </p:sp>
      <p:sp>
        <p:nvSpPr>
          <p:cNvPr id="197" name="Google Shape;197;p20"/>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5</a:t>
            </a:r>
            <a:endParaRPr/>
          </a:p>
        </p:txBody>
      </p:sp>
      <p:pic>
        <p:nvPicPr>
          <p:cNvPr id="198" name="Google Shape;198;p20"/>
          <p:cNvPicPr preferRelativeResize="0"/>
          <p:nvPr/>
        </p:nvPicPr>
        <p:blipFill>
          <a:blip r:embed="rId3">
            <a:alphaModFix/>
          </a:blip>
          <a:stretch>
            <a:fillRect/>
          </a:stretch>
        </p:blipFill>
        <p:spPr>
          <a:xfrm>
            <a:off x="2573700" y="3226825"/>
            <a:ext cx="2020826" cy="1401150"/>
          </a:xfrm>
          <a:prstGeom prst="rect">
            <a:avLst/>
          </a:prstGeom>
          <a:noFill/>
          <a:ln>
            <a:noFill/>
          </a:ln>
        </p:spPr>
      </p:pic>
      <p:sp>
        <p:nvSpPr>
          <p:cNvPr id="199" name="Google Shape;199;p20"/>
          <p:cNvSpPr txBox="1"/>
          <p:nvPr/>
        </p:nvSpPr>
        <p:spPr>
          <a:xfrm>
            <a:off x="1982875" y="4382150"/>
            <a:ext cx="3202500" cy="54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Tinos"/>
                <a:ea typeface="Tinos"/>
                <a:cs typeface="Tinos"/>
                <a:sym typeface="Tinos"/>
              </a:rPr>
              <a:t>Logo Međunarodne organizacije rada</a:t>
            </a:r>
            <a:endParaRPr sz="1200">
              <a:latin typeface="Tinos"/>
              <a:ea typeface="Tinos"/>
              <a:cs typeface="Tinos"/>
              <a:sym typeface="Tinos"/>
            </a:endParaRPr>
          </a:p>
          <a:p>
            <a:pPr marL="0" lvl="0" indent="0" algn="l" rtl="0">
              <a:spcBef>
                <a:spcPts val="0"/>
              </a:spcBef>
              <a:spcAft>
                <a:spcPts val="0"/>
              </a:spcAft>
              <a:buNone/>
            </a:pPr>
            <a:endParaRPr sz="1200">
              <a:latin typeface="Tinos"/>
              <a:ea typeface="Tinos"/>
              <a:cs typeface="Tinos"/>
              <a:sym typeface="Tinos"/>
            </a:endParaRPr>
          </a:p>
        </p:txBody>
      </p:sp>
      <p:grpSp>
        <p:nvGrpSpPr>
          <p:cNvPr id="200" name="Google Shape;200;p20"/>
          <p:cNvGrpSpPr/>
          <p:nvPr/>
        </p:nvGrpSpPr>
        <p:grpSpPr>
          <a:xfrm>
            <a:off x="1471118" y="234779"/>
            <a:ext cx="427781" cy="316489"/>
            <a:chOff x="5255200" y="3006475"/>
            <a:chExt cx="511700" cy="378575"/>
          </a:xfrm>
        </p:grpSpPr>
        <p:sp>
          <p:nvSpPr>
            <p:cNvPr id="201" name="Google Shape;201;p20"/>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0"/>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1"/>
          <p:cNvSpPr txBox="1">
            <a:spLocks noGrp="1"/>
          </p:cNvSpPr>
          <p:nvPr>
            <p:ph type="body" idx="4294967295"/>
          </p:nvPr>
        </p:nvSpPr>
        <p:spPr>
          <a:xfrm>
            <a:off x="1540975" y="204600"/>
            <a:ext cx="7455000" cy="3555000"/>
          </a:xfrm>
          <a:prstGeom prst="rect">
            <a:avLst/>
          </a:prstGeom>
        </p:spPr>
        <p:txBody>
          <a:bodyPr spcFirstLastPara="1" wrap="square" lIns="0" tIns="0" rIns="0" bIns="0" anchor="t" anchorCtr="0">
            <a:noAutofit/>
          </a:bodyPr>
          <a:lstStyle/>
          <a:p>
            <a:pPr marL="0" lvl="0" indent="0" algn="just" rtl="0">
              <a:spcBef>
                <a:spcPts val="600"/>
              </a:spcBef>
              <a:spcAft>
                <a:spcPts val="0"/>
              </a:spcAft>
              <a:buNone/>
            </a:pPr>
            <a:endParaRPr sz="1200" b="1"/>
          </a:p>
          <a:p>
            <a:pPr marL="457200" lvl="0" indent="-304800" algn="just" rtl="0">
              <a:lnSpc>
                <a:spcPct val="150000"/>
              </a:lnSpc>
              <a:spcBef>
                <a:spcPts val="600"/>
              </a:spcBef>
              <a:spcAft>
                <a:spcPts val="0"/>
              </a:spcAft>
              <a:buClr>
                <a:schemeClr val="dk1"/>
              </a:buClr>
              <a:buSzPts val="1200"/>
              <a:buAutoNum type="arabicPeriod"/>
            </a:pPr>
            <a:r>
              <a:rPr lang="en" sz="1200" b="1"/>
              <a:t>Konvencija o prisilnom radu iz 1930. - </a:t>
            </a:r>
            <a:r>
              <a:rPr lang="en" sz="1200"/>
              <a:t>Kojom su se države članice obavezale da “suzbiju svaki prisilan i prinudan rad”.</a:t>
            </a:r>
            <a:endParaRPr sz="1200"/>
          </a:p>
          <a:p>
            <a:pPr marL="457200" lvl="0" indent="-304800" algn="just" rtl="0">
              <a:lnSpc>
                <a:spcPct val="150000"/>
              </a:lnSpc>
              <a:spcBef>
                <a:spcPts val="0"/>
              </a:spcBef>
              <a:spcAft>
                <a:spcPts val="0"/>
              </a:spcAft>
              <a:buClr>
                <a:schemeClr val="dk1"/>
              </a:buClr>
              <a:buSzPts val="1200"/>
              <a:buAutoNum type="arabicPeriod"/>
            </a:pPr>
            <a:r>
              <a:rPr lang="en" sz="1200" b="1"/>
              <a:t>Konvencija o slobodi udruživanja i zaštite prava na organizovanje iz 1948.  - </a:t>
            </a:r>
            <a:r>
              <a:rPr lang="en" sz="1200"/>
              <a:t>Pravno precizirano pravo na “autonomiju u sindikalnom organizovanju radi unapređenja i odbrane interesa radnika”.</a:t>
            </a:r>
            <a:endParaRPr sz="1200" b="1"/>
          </a:p>
          <a:p>
            <a:pPr marL="457200" lvl="0" indent="-304800" algn="just" rtl="0">
              <a:lnSpc>
                <a:spcPct val="150000"/>
              </a:lnSpc>
              <a:spcBef>
                <a:spcPts val="0"/>
              </a:spcBef>
              <a:spcAft>
                <a:spcPts val="0"/>
              </a:spcAft>
              <a:buClr>
                <a:schemeClr val="dk1"/>
              </a:buClr>
              <a:buSzPts val="1200"/>
              <a:buAutoNum type="arabicPeriod"/>
            </a:pPr>
            <a:r>
              <a:rPr lang="en" sz="1200" b="1"/>
              <a:t>Pravo na organizovanje i Konvencija o kolektivnom pregovaranju iz 1949.  - “</a:t>
            </a:r>
            <a:r>
              <a:rPr lang="en" sz="1200"/>
              <a:t>Zaštita od diskriminacije zbog učlanjenja u sindikat, promocija dobrovoljnih kolektivnih ugovora i kolektivnih akcija.”</a:t>
            </a:r>
            <a:endParaRPr sz="1200" b="1"/>
          </a:p>
          <a:p>
            <a:pPr marL="457200" lvl="0" indent="-304800" algn="just" rtl="0">
              <a:lnSpc>
                <a:spcPct val="150000"/>
              </a:lnSpc>
              <a:spcBef>
                <a:spcPts val="0"/>
              </a:spcBef>
              <a:spcAft>
                <a:spcPts val="0"/>
              </a:spcAft>
              <a:buClr>
                <a:schemeClr val="dk1"/>
              </a:buClr>
              <a:buSzPts val="1200"/>
              <a:buAutoNum type="arabicPeriod"/>
            </a:pPr>
            <a:r>
              <a:rPr lang="en" sz="1200" b="1"/>
              <a:t>Konvencija o jednakoj nagradi iz 1951. -  “</a:t>
            </a:r>
            <a:r>
              <a:rPr lang="en" sz="1200"/>
              <a:t>Pravo na jednaku platu, bez ikakve diskriminacije na osnovu pola.”</a:t>
            </a:r>
            <a:endParaRPr sz="1200"/>
          </a:p>
          <a:p>
            <a:pPr marL="457200" lvl="0" indent="-304800" algn="just" rtl="0">
              <a:lnSpc>
                <a:spcPct val="150000"/>
              </a:lnSpc>
              <a:spcBef>
                <a:spcPts val="0"/>
              </a:spcBef>
              <a:spcAft>
                <a:spcPts val="0"/>
              </a:spcAft>
              <a:buClr>
                <a:schemeClr val="dk1"/>
              </a:buClr>
              <a:buSzPts val="1200"/>
              <a:buAutoNum type="arabicPeriod"/>
            </a:pPr>
            <a:r>
              <a:rPr lang="en" sz="1200" b="1"/>
              <a:t>Konvencija o ukidanju prisilnog rada iz 1957.   - “</a:t>
            </a:r>
            <a:r>
              <a:rPr lang="en" sz="1200"/>
              <a:t>Pozitivna obaveza država članica da osiguraju ukidanje svih prisilnih radnih snaga.”</a:t>
            </a:r>
            <a:endParaRPr sz="1200" b="1"/>
          </a:p>
          <a:p>
            <a:pPr marL="457200" lvl="0" indent="-304800" algn="just" rtl="0">
              <a:lnSpc>
                <a:spcPct val="150000"/>
              </a:lnSpc>
              <a:spcBef>
                <a:spcPts val="0"/>
              </a:spcBef>
              <a:spcAft>
                <a:spcPts val="0"/>
              </a:spcAft>
              <a:buClr>
                <a:schemeClr val="dk1"/>
              </a:buClr>
              <a:buSzPts val="1200"/>
              <a:buAutoNum type="arabicPeriod"/>
            </a:pPr>
            <a:r>
              <a:rPr lang="en" sz="1200" b="1"/>
              <a:t>Konvencija o diskriminaciji (zapošljavanje i zanimanje) iz 1958.  - </a:t>
            </a:r>
            <a:r>
              <a:rPr lang="en" sz="1200"/>
              <a:t>Koja zabranjuje diskriminaciju na osnovu "rase, boje, pola, religije, političkog mišljenja, nacionalnog izvlačenja ili društvenog porekla" ili drugih razloga utvrđenih od strane država članica pri zapošljavanju.</a:t>
            </a:r>
            <a:endParaRPr sz="1200"/>
          </a:p>
          <a:p>
            <a:pPr marL="457200" lvl="0" indent="-304800" algn="just" rtl="0">
              <a:lnSpc>
                <a:spcPct val="150000"/>
              </a:lnSpc>
              <a:spcBef>
                <a:spcPts val="0"/>
              </a:spcBef>
              <a:spcAft>
                <a:spcPts val="0"/>
              </a:spcAft>
              <a:buClr>
                <a:schemeClr val="dk1"/>
              </a:buClr>
              <a:buSzPts val="1200"/>
              <a:buAutoNum type="arabicPeriod"/>
            </a:pPr>
            <a:r>
              <a:rPr lang="en" sz="1200" b="1"/>
              <a:t>Konvencija o minimalnom uzrastu iz 1973.  - “</a:t>
            </a:r>
            <a:r>
              <a:rPr lang="en" sz="1200"/>
              <a:t>Uslov da ljudi imaju najmanje 15, ili višu starost koju određuju države članice, ili 14 za države članice čiji se obrazovni sistem razvija, pre nego što rade, i 18 godina pre opasnog rada.”</a:t>
            </a:r>
            <a:endParaRPr sz="1200" b="1"/>
          </a:p>
          <a:p>
            <a:pPr marL="457200" lvl="0" indent="-304800" algn="just" rtl="0">
              <a:lnSpc>
                <a:spcPct val="150000"/>
              </a:lnSpc>
              <a:spcBef>
                <a:spcPts val="0"/>
              </a:spcBef>
              <a:spcAft>
                <a:spcPts val="0"/>
              </a:spcAft>
              <a:buClr>
                <a:schemeClr val="dk1"/>
              </a:buClr>
              <a:buSzPts val="1200"/>
              <a:buAutoNum type="arabicPeriod"/>
            </a:pPr>
            <a:r>
              <a:rPr lang="en" sz="1200" b="1"/>
              <a:t>Najgori oblici dečijeg rada Konvencija iz 1999.  - “</a:t>
            </a:r>
            <a:r>
              <a:rPr lang="en" sz="1200"/>
              <a:t>Dužnosti država članica da utvrde i preduzmu korake za zabranu najgorih oblika dečijeg rada (ropstvo, prostitucija, trgovina drogom i drugi opasni poslovi).”</a:t>
            </a:r>
            <a:endParaRPr sz="1200" b="1"/>
          </a:p>
          <a:p>
            <a:pPr marL="0" lvl="0" indent="0" algn="just" rtl="0">
              <a:spcBef>
                <a:spcPts val="600"/>
              </a:spcBef>
              <a:spcAft>
                <a:spcPts val="0"/>
              </a:spcAft>
              <a:buNone/>
            </a:pPr>
            <a:endParaRPr sz="1200" b="1"/>
          </a:p>
          <a:p>
            <a:pPr marL="0" lvl="0" indent="0" algn="just" rtl="0">
              <a:spcBef>
                <a:spcPts val="600"/>
              </a:spcBef>
              <a:spcAft>
                <a:spcPts val="0"/>
              </a:spcAft>
              <a:buClr>
                <a:schemeClr val="dk1"/>
              </a:buClr>
              <a:buSzPts val="1100"/>
              <a:buFont typeface="Arial"/>
              <a:buNone/>
            </a:pPr>
            <a:endParaRPr sz="1200" b="1"/>
          </a:p>
          <a:p>
            <a:pPr marL="0" lvl="0" indent="0" algn="just" rtl="0">
              <a:spcBef>
                <a:spcPts val="600"/>
              </a:spcBef>
              <a:spcAft>
                <a:spcPts val="0"/>
              </a:spcAft>
              <a:buNone/>
            </a:pPr>
            <a:endParaRPr sz="1200"/>
          </a:p>
        </p:txBody>
      </p:sp>
      <p:sp>
        <p:nvSpPr>
          <p:cNvPr id="208" name="Google Shape;208;p21"/>
          <p:cNvSpPr txBox="1">
            <a:spLocks noGrp="1"/>
          </p:cNvSpPr>
          <p:nvPr>
            <p:ph type="title" idx="4294967295"/>
          </p:nvPr>
        </p:nvSpPr>
        <p:spPr>
          <a:xfrm>
            <a:off x="1978400" y="98950"/>
            <a:ext cx="6944100" cy="393600"/>
          </a:xfrm>
          <a:prstGeom prst="rect">
            <a:avLst/>
          </a:prstGeom>
        </p:spPr>
        <p:txBody>
          <a:bodyPr spcFirstLastPara="1" wrap="square" lIns="0" tIns="0" rIns="0" bIns="0" anchor="b" anchorCtr="0">
            <a:noAutofit/>
          </a:bodyPr>
          <a:lstStyle/>
          <a:p>
            <a:pPr marL="0" lvl="0" indent="0" algn="just" rtl="0">
              <a:spcBef>
                <a:spcPts val="480"/>
              </a:spcBef>
              <a:spcAft>
                <a:spcPts val="1000"/>
              </a:spcAft>
              <a:buNone/>
            </a:pPr>
            <a:r>
              <a:rPr lang="en" sz="1500" b="0">
                <a:solidFill>
                  <a:srgbClr val="802017"/>
                </a:solidFill>
              </a:rPr>
              <a:t>Fundametalne Konvencije nastale tokom procesa ostvarivanja međunarodnog prava na rad</a:t>
            </a:r>
            <a:endParaRPr sz="1500" b="0">
              <a:solidFill>
                <a:srgbClr val="802017"/>
              </a:solidFill>
            </a:endParaRPr>
          </a:p>
        </p:txBody>
      </p:sp>
      <p:sp>
        <p:nvSpPr>
          <p:cNvPr id="209" name="Google Shape;209;p21"/>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5.2.</a:t>
            </a:r>
            <a:endParaRPr/>
          </a:p>
        </p:txBody>
      </p:sp>
      <p:grpSp>
        <p:nvGrpSpPr>
          <p:cNvPr id="210" name="Google Shape;210;p21"/>
          <p:cNvGrpSpPr/>
          <p:nvPr/>
        </p:nvGrpSpPr>
        <p:grpSpPr>
          <a:xfrm>
            <a:off x="1540970" y="83917"/>
            <a:ext cx="299121" cy="423685"/>
            <a:chOff x="3984000" y="1594200"/>
            <a:chExt cx="357800" cy="506800"/>
          </a:xfrm>
        </p:grpSpPr>
        <p:sp>
          <p:nvSpPr>
            <p:cNvPr id="211" name="Google Shape;211;p21"/>
            <p:cNvSpPr/>
            <p:nvPr/>
          </p:nvSpPr>
          <p:spPr>
            <a:xfrm>
              <a:off x="3984000" y="1597875"/>
              <a:ext cx="44575" cy="503125"/>
            </a:xfrm>
            <a:custGeom>
              <a:avLst/>
              <a:gdLst/>
              <a:ahLst/>
              <a:cxnLst/>
              <a:rect l="l" t="t" r="r" b="b"/>
              <a:pathLst>
                <a:path w="1783" h="20125" extrusionOk="0">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1"/>
            <p:cNvSpPr/>
            <p:nvPr/>
          </p:nvSpPr>
          <p:spPr>
            <a:xfrm>
              <a:off x="4041375" y="1594200"/>
              <a:ext cx="300425" cy="229600"/>
            </a:xfrm>
            <a:custGeom>
              <a:avLst/>
              <a:gdLst/>
              <a:ahLst/>
              <a:cxnLst/>
              <a:rect l="l" t="t" r="r" b="b"/>
              <a:pathLst>
                <a:path w="12017" h="9184" extrusionOk="0">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solidFill>
              <a:srgbClr val="272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2"/>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6.1</a:t>
            </a:r>
            <a:endParaRPr/>
          </a:p>
        </p:txBody>
      </p:sp>
      <p:sp>
        <p:nvSpPr>
          <p:cNvPr id="218" name="Google Shape;218;p22"/>
          <p:cNvSpPr txBox="1"/>
          <p:nvPr/>
        </p:nvSpPr>
        <p:spPr>
          <a:xfrm>
            <a:off x="1477250" y="268600"/>
            <a:ext cx="2589000" cy="3290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1200"/>
              </a:spcBef>
              <a:spcAft>
                <a:spcPts val="0"/>
              </a:spcAft>
              <a:buNone/>
            </a:pPr>
            <a:r>
              <a:rPr lang="en" sz="1200"/>
              <a:t>·</a:t>
            </a:r>
            <a:r>
              <a:rPr lang="en" sz="700" b="1">
                <a:latin typeface="Times New Roman"/>
                <a:ea typeface="Times New Roman"/>
                <a:cs typeface="Times New Roman"/>
                <a:sym typeface="Times New Roman"/>
              </a:rPr>
              <a:t> </a:t>
            </a:r>
            <a:r>
              <a:rPr lang="en" b="1" i="1">
                <a:latin typeface="Tinos"/>
                <a:ea typeface="Tinos"/>
                <a:cs typeface="Tinos"/>
                <a:sym typeface="Tinos"/>
              </a:rPr>
              <a:t>Maloletnici i pravo na rad:</a:t>
            </a:r>
            <a:endParaRPr b="1" i="1">
              <a:latin typeface="Tinos"/>
              <a:ea typeface="Tinos"/>
              <a:cs typeface="Tinos"/>
              <a:sym typeface="Tinos"/>
            </a:endParaRPr>
          </a:p>
          <a:p>
            <a:pPr marL="0" lvl="0" indent="0" algn="l" rtl="0">
              <a:lnSpc>
                <a:spcPct val="150000"/>
              </a:lnSpc>
              <a:spcBef>
                <a:spcPts val="1200"/>
              </a:spcBef>
              <a:spcAft>
                <a:spcPts val="0"/>
              </a:spcAft>
              <a:buNone/>
            </a:pPr>
            <a:r>
              <a:rPr lang="en" i="1">
                <a:latin typeface="Tinos"/>
                <a:ea typeface="Tinos"/>
                <a:cs typeface="Tinos"/>
                <a:sym typeface="Tinos"/>
              </a:rPr>
              <a:t>Prvo zaposlenje licima koja nisu punoletna obezbeđuje materijalnu nezavisnost i u određienim slučajevima beg od siromaštva Mlade osobe, naročito ženskog pola imaju velike poteškoće u nalaženju posla. </a:t>
            </a:r>
            <a:endParaRPr i="1">
              <a:latin typeface="Tinos"/>
              <a:ea typeface="Tinos"/>
              <a:cs typeface="Tinos"/>
              <a:sym typeface="Tinos"/>
            </a:endParaRPr>
          </a:p>
          <a:p>
            <a:pPr marL="0" lvl="0" indent="0" algn="l" rtl="0">
              <a:lnSpc>
                <a:spcPct val="150000"/>
              </a:lnSpc>
              <a:spcBef>
                <a:spcPts val="1200"/>
              </a:spcBef>
              <a:spcAft>
                <a:spcPts val="0"/>
              </a:spcAft>
              <a:buNone/>
            </a:pPr>
            <a:r>
              <a:rPr lang="en" b="1" i="1">
                <a:latin typeface="Tinos"/>
                <a:ea typeface="Tinos"/>
                <a:cs typeface="Tinos"/>
                <a:sym typeface="Tinos"/>
              </a:rPr>
              <a:t> </a:t>
            </a:r>
            <a:endParaRPr b="1" i="1">
              <a:highlight>
                <a:srgbClr val="FFFFFF"/>
              </a:highlight>
              <a:latin typeface="Tinos"/>
              <a:ea typeface="Tinos"/>
              <a:cs typeface="Tinos"/>
              <a:sym typeface="Tinos"/>
            </a:endParaRPr>
          </a:p>
          <a:p>
            <a:pPr marL="0" lvl="0" indent="0" algn="l" rtl="0">
              <a:spcBef>
                <a:spcPts val="1200"/>
              </a:spcBef>
              <a:spcAft>
                <a:spcPts val="0"/>
              </a:spcAft>
              <a:buNone/>
            </a:pPr>
            <a:endParaRPr>
              <a:latin typeface="Tinos"/>
              <a:ea typeface="Tinos"/>
              <a:cs typeface="Tinos"/>
              <a:sym typeface="Tinos"/>
            </a:endParaRPr>
          </a:p>
        </p:txBody>
      </p:sp>
      <p:sp>
        <p:nvSpPr>
          <p:cNvPr id="219" name="Google Shape;219;p22"/>
          <p:cNvSpPr txBox="1"/>
          <p:nvPr/>
        </p:nvSpPr>
        <p:spPr>
          <a:xfrm>
            <a:off x="4189975" y="416325"/>
            <a:ext cx="4337700" cy="472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a:latin typeface="Tinos"/>
                <a:ea typeface="Tinos"/>
                <a:cs typeface="Tinos"/>
                <a:sym typeface="Tinos"/>
              </a:rPr>
              <a:t>Deca i pravo na rad:</a:t>
            </a:r>
            <a:endParaRPr b="1" i="1">
              <a:latin typeface="Tinos"/>
              <a:ea typeface="Tinos"/>
              <a:cs typeface="Tinos"/>
              <a:sym typeface="Tinos"/>
            </a:endParaRPr>
          </a:p>
          <a:p>
            <a:pPr marL="0" lvl="0" indent="0" algn="l" rtl="0">
              <a:spcBef>
                <a:spcPts val="0"/>
              </a:spcBef>
              <a:spcAft>
                <a:spcPts val="0"/>
              </a:spcAft>
              <a:buNone/>
            </a:pPr>
            <a:endParaRPr b="1" i="1">
              <a:latin typeface="Tinos"/>
              <a:ea typeface="Tinos"/>
              <a:cs typeface="Tinos"/>
              <a:sym typeface="Tinos"/>
            </a:endParaRPr>
          </a:p>
          <a:p>
            <a:pPr marL="0" lvl="0" indent="0" algn="l" rtl="0">
              <a:lnSpc>
                <a:spcPct val="150000"/>
              </a:lnSpc>
              <a:spcBef>
                <a:spcPts val="0"/>
              </a:spcBef>
              <a:spcAft>
                <a:spcPts val="0"/>
              </a:spcAft>
              <a:buNone/>
            </a:pPr>
            <a:r>
              <a:rPr lang="en" i="1">
                <a:latin typeface="Tinos"/>
                <a:ea typeface="Tinos"/>
                <a:cs typeface="Tinos"/>
                <a:sym typeface="Tinos"/>
              </a:rPr>
              <a:t>Zaštita dece je obrađena u desetoj tački sporazuma. Komitet se poziva na svoj komentar br. 14 i to posebno na 22. i 23. paragraf koji se odnosi na dečije pravo na zdravstvenu zaštitu ističe potrebu da se deca zaštite od svakog vida posla koji bi na neki način uticao na njihov razvoj fizičkog ili mentalnog zdravlja, kao i to da se deca zaštite od ekonomske eksploatacije kao preduslov za normalan razvoj.  Nekoliko prava vezanih za zaštitu dece od ekonomske eksploatacije kao i prisiljavanje dece na rad, usvojena su nakon ICESCR-a. </a:t>
            </a:r>
            <a:endParaRPr i="1">
              <a:latin typeface="Tinos"/>
              <a:ea typeface="Tinos"/>
              <a:cs typeface="Tinos"/>
              <a:sym typeface="Tinos"/>
            </a:endParaRPr>
          </a:p>
        </p:txBody>
      </p:sp>
    </p:spTree>
  </p:cSld>
  <p:clrMapOvr>
    <a:masterClrMapping/>
  </p:clrMapOvr>
</p:sld>
</file>

<file path=ppt/theme/theme1.xml><?xml version="1.0" encoding="utf-8"?>
<a:theme xmlns:a="http://schemas.openxmlformats.org/drawingml/2006/main" name="Fortinbras template">
  <a:themeElements>
    <a:clrScheme name="Custom 347">
      <a:dk1>
        <a:srgbClr val="272A35"/>
      </a:dk1>
      <a:lt1>
        <a:srgbClr val="FFFFFF"/>
      </a:lt1>
      <a:dk2>
        <a:srgbClr val="272A35"/>
      </a:dk2>
      <a:lt2>
        <a:srgbClr val="EFF0F3"/>
      </a:lt2>
      <a:accent1>
        <a:srgbClr val="AD0B2D"/>
      </a:accent1>
      <a:accent2>
        <a:srgbClr val="802017"/>
      </a:accent2>
      <a:accent3>
        <a:srgbClr val="E2D7D0"/>
      </a:accent3>
      <a:accent4>
        <a:srgbClr val="C2B6B9"/>
      </a:accent4>
      <a:accent5>
        <a:srgbClr val="F8F1E8"/>
      </a:accent5>
      <a:accent6>
        <a:srgbClr val="D5CABC"/>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2692</Words>
  <PresentationFormat>On-screen Show (16:9)</PresentationFormat>
  <Paragraphs>178</Paragraphs>
  <Slides>24</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Tinos</vt:lpstr>
      <vt:lpstr>Impact</vt:lpstr>
      <vt:lpstr>Times New Roman</vt:lpstr>
      <vt:lpstr>Roboto</vt:lpstr>
      <vt:lpstr>Fortinbras template</vt:lpstr>
      <vt:lpstr>Slide 1</vt:lpstr>
      <vt:lpstr>SADRŽAJ</vt:lpstr>
      <vt:lpstr>Odredbe Univerzalne deklaracije ljudskih prava o pravu na rad (1948)</vt:lpstr>
      <vt:lpstr>Odabrane odredbe o pravu na rad u Međunarodnom paktu o ekonomskim, socijalnim i kulturnim pravima (1966)</vt:lpstr>
      <vt:lpstr>Odabrane odredbe o pravu na rad u Revidiranoj socijalnoj povelji</vt:lpstr>
      <vt:lpstr>Slide 6</vt:lpstr>
      <vt:lpstr>Šta su međunarodni standardi rada?</vt:lpstr>
      <vt:lpstr>Fundametalne Konvencije nastale tokom procesa ostvarivanja međunarodnog prava na rad</vt:lpstr>
      <vt:lpstr>Slide 9</vt:lpstr>
      <vt:lpstr>Slide 10</vt:lpstr>
      <vt:lpstr>Poznati primeri nepoštovanja prava radnika </vt:lpstr>
      <vt:lpstr>Slide 12</vt:lpstr>
      <vt:lpstr>Stogodišnja istorija prisilnog i dečijeg rada u industriji čokolade </vt:lpstr>
      <vt:lpstr>Slide 14</vt:lpstr>
      <vt:lpstr>Slide 15</vt:lpstr>
      <vt:lpstr>Industrija pamuka u Uzbekistanu  </vt:lpstr>
      <vt:lpstr>Slide 17</vt:lpstr>
      <vt:lpstr>Ostvarivanje prava na rad u Republici Srbiji</vt:lpstr>
      <vt:lpstr>Slide 19</vt:lpstr>
      <vt:lpstr>Slide 20</vt:lpstr>
      <vt:lpstr>Slide 21</vt:lpstr>
      <vt:lpstr>Slide 22</vt:lpstr>
      <vt:lpstr>Hvala na pažnji</vt:lpstr>
      <vt:lpstr>Bibliografija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Biljana Djordjevic</dc:creator>
  <cp:lastModifiedBy>Biljana Đorđević</cp:lastModifiedBy>
  <cp:revision>1</cp:revision>
  <dcterms:modified xsi:type="dcterms:W3CDTF">2020-04-08T11:02:02Z</dcterms:modified>
</cp:coreProperties>
</file>