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9" r:id="rId5"/>
    <p:sldId id="265" r:id="rId6"/>
    <p:sldId id="264" r:id="rId7"/>
    <p:sldId id="262" r:id="rId8"/>
    <p:sldId id="266" r:id="rId9"/>
    <p:sldId id="267" r:id="rId10"/>
    <p:sldId id="268" r:id="rId11"/>
    <p:sldId id="260" r:id="rId12"/>
    <p:sldId id="269" r:id="rId13"/>
    <p:sldId id="270" r:id="rId14"/>
    <p:sldId id="261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10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gcentar.org.rs/dokumenti/opsti-komentari-ugovornih-tela-un-komitet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hchr.org/EN/HRBodies/Pages/HumanRightsBodies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iljana%20Djordjevic\Downloads\TBs%20Final_En_subs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Ekspertska tela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K</a:t>
            </a:r>
            <a:r>
              <a:rPr lang="sr-Latn-RS" dirty="0" smtClean="0"/>
              <a:t>ultura ljudskih prava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Opšti komentari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http://www.bgcentar.org.rs/dokumenti/opsti-komentari-ugovornih-tela-un-komiteta/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618488"/>
          </a:xfrm>
        </p:spPr>
        <p:txBody>
          <a:bodyPr>
            <a:noAutofit/>
          </a:bodyPr>
          <a:lstStyle/>
          <a:p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/>
            </a:r>
            <a:br>
              <a:rPr lang="sr-Latn-RS" sz="3600" dirty="0" smtClean="0"/>
            </a:br>
            <a:r>
              <a:rPr lang="sr-Latn-RS" sz="3600" dirty="0" smtClean="0"/>
              <a:t>Postupci </a:t>
            </a:r>
            <a:r>
              <a:rPr lang="sr-Latn-RS" sz="3600" dirty="0"/>
              <a:t>po </a:t>
            </a:r>
            <a:r>
              <a:rPr lang="sr-Latn-RS" sz="3600" dirty="0" smtClean="0"/>
              <a:t>žalbama: univerzalni nivo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Međudržavne </a:t>
            </a:r>
            <a:r>
              <a:rPr lang="sr-Latn-RS" dirty="0" smtClean="0"/>
              <a:t>žalbe (države preferiraju diplomatske metode u odnosu na međudržavne žalbe ekspertskim telima)</a:t>
            </a:r>
            <a:endParaRPr lang="sr-Latn-RS" dirty="0"/>
          </a:p>
          <a:p>
            <a:r>
              <a:rPr lang="sr-Latn-RS" dirty="0"/>
              <a:t>Individualne predstavke</a:t>
            </a:r>
            <a:r>
              <a:rPr lang="sr-Latn-RS" dirty="0" smtClean="0"/>
              <a:t>: prvi je krenuo da ih prima Komitet za ukidanje rasne diskriminacije</a:t>
            </a:r>
          </a:p>
          <a:p>
            <a:r>
              <a:rPr lang="sr-Latn-RS" dirty="0" smtClean="0"/>
              <a:t>Postupak za prihvatanje nadležnosti ekspertskih tela za odlučivanje po predstavkama od strane država: deklaracija, ratifikacija posebnih protokola…</a:t>
            </a:r>
            <a:endParaRPr lang="sr-Latn-RS" dirty="0"/>
          </a:p>
          <a:p>
            <a:r>
              <a:rPr lang="sr-Latn-RS" dirty="0"/>
              <a:t>Fakultativni </a:t>
            </a:r>
            <a:r>
              <a:rPr lang="sr-Latn-RS" dirty="0" smtClean="0"/>
              <a:t>(Opcioni) protokol </a:t>
            </a:r>
            <a:r>
              <a:rPr lang="sr-Latn-RS" dirty="0"/>
              <a:t>uz </a:t>
            </a:r>
            <a:r>
              <a:rPr lang="sr-Latn-RS" dirty="0" smtClean="0"/>
              <a:t>PGP</a:t>
            </a:r>
          </a:p>
          <a:p>
            <a:r>
              <a:rPr lang="sr-Latn-RS" dirty="0" smtClean="0"/>
              <a:t>Jamajka i Trinidad i Tobago pokušali da se povuku iz OP i ponovo priključe uz rezervu koja se ticala izvršenja smrtne kazne</a:t>
            </a:r>
          </a:p>
          <a:p>
            <a:r>
              <a:rPr lang="sr-Latn-RS" dirty="0" smtClean="0"/>
              <a:t>Opcioni protokol uz PESK (Srbija nije potpisala OP)</a:t>
            </a:r>
          </a:p>
          <a:p>
            <a:endParaRPr lang="sr-Latn-RS" dirty="0"/>
          </a:p>
          <a:p>
            <a:endParaRPr lang="sr-Latn-RS" dirty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74508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Regionalni mehanizam postupaka po žalbama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Sistem </a:t>
            </a:r>
            <a:r>
              <a:rPr lang="sr-Latn-RS" dirty="0" smtClean="0"/>
              <a:t>kolektivnih žalbi uz Evropsku socijalnu </a:t>
            </a:r>
            <a:r>
              <a:rPr lang="sr-Latn-RS" dirty="0" smtClean="0"/>
              <a:t>povelju: Evropski komitet socijalnih prava</a:t>
            </a:r>
            <a:endParaRPr lang="sr-Latn-RS" dirty="0" smtClean="0"/>
          </a:p>
          <a:p>
            <a:r>
              <a:rPr lang="sr-Latn-RS" dirty="0" smtClean="0"/>
              <a:t>Međuamerička komisija o ljudskim </a:t>
            </a:r>
            <a:r>
              <a:rPr lang="sr-Latn-RS" dirty="0" smtClean="0"/>
              <a:t>pravima (pre Međuameričkog suda za ljudska prava)</a:t>
            </a:r>
            <a:endParaRPr lang="sr-Latn-RS" dirty="0" smtClean="0"/>
          </a:p>
          <a:p>
            <a:r>
              <a:rPr lang="sr-Latn-RS" dirty="0" smtClean="0"/>
              <a:t>Afrička </a:t>
            </a:r>
            <a:r>
              <a:rPr lang="sr-Latn-RS" dirty="0" smtClean="0"/>
              <a:t>komisija (kasnije Afrički sud za ljudska prava i prava naroda)</a:t>
            </a:r>
            <a:endParaRPr lang="sr-Latn-RS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Pitanje </a:t>
            </a:r>
            <a:r>
              <a:rPr lang="sr-Latn-RS" dirty="0" smtClean="0"/>
              <a:t>rezervi</a:t>
            </a:r>
            <a:br>
              <a:rPr lang="sr-Latn-R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RS" dirty="0" smtClean="0"/>
              <a:t>Komitet za ljudska prava: rezerve na Opcioni protokol nedozvoljene (Opšti komentar 24)</a:t>
            </a:r>
          </a:p>
          <a:p>
            <a:r>
              <a:rPr lang="en-GB" dirty="0" smtClean="0"/>
              <a:t>R</a:t>
            </a:r>
            <a:r>
              <a:rPr lang="sr-Latn-RS" dirty="0" smtClean="0"/>
              <a:t>ezerve Nemačke u vezi sa prihvatanjem nadležnosti Komiteta za ljudska prava koji se tiču člana 26 Pakta kada se ova odredba autonomno primenjuje (diskriminacija i u vezi sa pravima koja se ne garantuju PGP)</a:t>
            </a:r>
          </a:p>
          <a:p>
            <a:r>
              <a:rPr lang="en-GB" i="1" dirty="0" err="1" smtClean="0"/>
              <a:t>Član</a:t>
            </a:r>
            <a:r>
              <a:rPr lang="en-GB" i="1" dirty="0" smtClean="0"/>
              <a:t> 26. </a:t>
            </a:r>
            <a:r>
              <a:rPr lang="en-GB" i="1" dirty="0" err="1" smtClean="0"/>
              <a:t>Svi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pred</a:t>
            </a:r>
            <a:r>
              <a:rPr lang="en-GB" i="1" dirty="0" smtClean="0"/>
              <a:t> </a:t>
            </a:r>
            <a:r>
              <a:rPr lang="en-GB" i="1" dirty="0" err="1" smtClean="0"/>
              <a:t>zakonom</a:t>
            </a:r>
            <a:r>
              <a:rPr lang="en-GB" i="1" dirty="0" smtClean="0"/>
              <a:t> </a:t>
            </a:r>
            <a:r>
              <a:rPr lang="en-GB" i="1" dirty="0" err="1" smtClean="0"/>
              <a:t>jednaki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imaju</a:t>
            </a:r>
            <a:r>
              <a:rPr lang="en-GB" i="1" dirty="0" smtClean="0"/>
              <a:t> </a:t>
            </a:r>
            <a:r>
              <a:rPr lang="en-GB" i="1" dirty="0" err="1" smtClean="0"/>
              <a:t>pravo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jednaku</a:t>
            </a:r>
            <a:r>
              <a:rPr lang="en-GB" i="1" dirty="0" smtClean="0"/>
              <a:t> </a:t>
            </a:r>
            <a:r>
              <a:rPr lang="en-GB" i="1" dirty="0" err="1" smtClean="0"/>
              <a:t>zakonsku</a:t>
            </a:r>
            <a:r>
              <a:rPr lang="en-GB" i="1" dirty="0" smtClean="0"/>
              <a:t> </a:t>
            </a:r>
            <a:r>
              <a:rPr lang="en-GB" i="1" dirty="0" err="1" smtClean="0"/>
              <a:t>zaštitu</a:t>
            </a:r>
            <a:r>
              <a:rPr lang="en-GB" i="1" dirty="0" smtClean="0"/>
              <a:t> </a:t>
            </a:r>
            <a:r>
              <a:rPr lang="en-GB" i="1" dirty="0" err="1" smtClean="0"/>
              <a:t>bez</a:t>
            </a:r>
            <a:r>
              <a:rPr lang="en-GB" i="1" dirty="0" smtClean="0"/>
              <a:t> </a:t>
            </a:r>
            <a:r>
              <a:rPr lang="en-GB" i="1" dirty="0" err="1" smtClean="0"/>
              <a:t>ikakvog</a:t>
            </a:r>
            <a:r>
              <a:rPr lang="en-GB" i="1" dirty="0" smtClean="0"/>
              <a:t> </a:t>
            </a:r>
            <a:r>
              <a:rPr lang="en-GB" i="1" dirty="0" err="1" smtClean="0"/>
              <a:t>razlikovanja</a:t>
            </a:r>
            <a:r>
              <a:rPr lang="en-GB" i="1" dirty="0" smtClean="0"/>
              <a:t>. U tom </a:t>
            </a:r>
            <a:r>
              <a:rPr lang="en-GB" i="1" dirty="0" err="1" smtClean="0"/>
              <a:t>pogledu</a:t>
            </a:r>
            <a:r>
              <a:rPr lang="en-GB" i="1" dirty="0" smtClean="0"/>
              <a:t> </a:t>
            </a:r>
            <a:r>
              <a:rPr lang="en-GB" i="1" dirty="0" err="1" smtClean="0"/>
              <a:t>zakon</a:t>
            </a:r>
            <a:r>
              <a:rPr lang="en-GB" i="1" dirty="0" smtClean="0"/>
              <a:t> </a:t>
            </a:r>
            <a:r>
              <a:rPr lang="en-GB" i="1" dirty="0" err="1" smtClean="0"/>
              <a:t>će</a:t>
            </a:r>
            <a:r>
              <a:rPr lang="en-GB" i="1" dirty="0" smtClean="0"/>
              <a:t> </a:t>
            </a:r>
            <a:r>
              <a:rPr lang="en-GB" i="1" dirty="0" err="1" smtClean="0"/>
              <a:t>zabraniti</a:t>
            </a:r>
            <a:r>
              <a:rPr lang="en-GB" i="1" dirty="0" smtClean="0"/>
              <a:t> </a:t>
            </a:r>
            <a:r>
              <a:rPr lang="en-GB" i="1" dirty="0" err="1" smtClean="0"/>
              <a:t>svaku</a:t>
            </a:r>
            <a:r>
              <a:rPr lang="en-GB" i="1" dirty="0" smtClean="0"/>
              <a:t> </a:t>
            </a:r>
            <a:r>
              <a:rPr lang="en-GB" i="1" dirty="0" err="1" smtClean="0"/>
              <a:t>diskriminaciju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zajemčiti</a:t>
            </a:r>
            <a:r>
              <a:rPr lang="en-GB" i="1" dirty="0" smtClean="0"/>
              <a:t> </a:t>
            </a:r>
            <a:r>
              <a:rPr lang="en-GB" i="1" dirty="0" err="1" smtClean="0"/>
              <a:t>svim</a:t>
            </a:r>
            <a:r>
              <a:rPr lang="en-GB" i="1" dirty="0" smtClean="0"/>
              <a:t> </a:t>
            </a:r>
            <a:r>
              <a:rPr lang="en-GB" i="1" dirty="0" err="1" smtClean="0"/>
              <a:t>licima</a:t>
            </a:r>
            <a:r>
              <a:rPr lang="en-GB" i="1" dirty="0" smtClean="0"/>
              <a:t> </a:t>
            </a:r>
            <a:r>
              <a:rPr lang="en-GB" i="1" dirty="0" err="1" smtClean="0"/>
              <a:t>podjednaku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efikasnu</a:t>
            </a:r>
            <a:r>
              <a:rPr lang="en-GB" i="1" dirty="0" smtClean="0"/>
              <a:t> </a:t>
            </a:r>
            <a:r>
              <a:rPr lang="en-GB" i="1" dirty="0" err="1" smtClean="0"/>
              <a:t>zaštitu</a:t>
            </a:r>
            <a:r>
              <a:rPr lang="en-GB" i="1" dirty="0" smtClean="0"/>
              <a:t> </a:t>
            </a:r>
            <a:r>
              <a:rPr lang="en-GB" i="1" dirty="0" err="1" smtClean="0"/>
              <a:t>protiv</a:t>
            </a:r>
            <a:r>
              <a:rPr lang="en-GB" i="1" dirty="0" smtClean="0"/>
              <a:t> </a:t>
            </a:r>
            <a:r>
              <a:rPr lang="en-GB" i="1" dirty="0" err="1" smtClean="0"/>
              <a:t>svake</a:t>
            </a:r>
            <a:r>
              <a:rPr lang="en-GB" i="1" dirty="0" smtClean="0"/>
              <a:t> </a:t>
            </a:r>
            <a:r>
              <a:rPr lang="en-GB" i="1" dirty="0" err="1" smtClean="0"/>
              <a:t>diskriminacije</a:t>
            </a:r>
            <a:r>
              <a:rPr lang="en-GB" i="1" dirty="0" smtClean="0"/>
              <a:t>, </a:t>
            </a:r>
            <a:r>
              <a:rPr lang="en-GB" i="1" dirty="0" err="1" smtClean="0"/>
              <a:t>naročito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osnovu</a:t>
            </a:r>
            <a:r>
              <a:rPr lang="en-GB" i="1" dirty="0" smtClean="0"/>
              <a:t> </a:t>
            </a:r>
            <a:r>
              <a:rPr lang="en-GB" i="1" dirty="0" err="1" smtClean="0"/>
              <a:t>rase</a:t>
            </a:r>
            <a:r>
              <a:rPr lang="en-GB" i="1" dirty="0" smtClean="0"/>
              <a:t>, </a:t>
            </a:r>
            <a:r>
              <a:rPr lang="en-GB" i="1" dirty="0" err="1" smtClean="0"/>
              <a:t>boje</a:t>
            </a:r>
            <a:r>
              <a:rPr lang="en-GB" i="1" dirty="0" smtClean="0"/>
              <a:t>, </a:t>
            </a:r>
            <a:r>
              <a:rPr lang="en-GB" i="1" dirty="0" err="1" smtClean="0"/>
              <a:t>pola</a:t>
            </a:r>
            <a:r>
              <a:rPr lang="en-GB" i="1" dirty="0" smtClean="0"/>
              <a:t>, </a:t>
            </a:r>
            <a:r>
              <a:rPr lang="en-GB" i="1" dirty="0" err="1" smtClean="0"/>
              <a:t>jezika</a:t>
            </a:r>
            <a:r>
              <a:rPr lang="en-GB" i="1" dirty="0" smtClean="0"/>
              <a:t>, </a:t>
            </a:r>
            <a:r>
              <a:rPr lang="en-GB" i="1" dirty="0" err="1" smtClean="0"/>
              <a:t>veroispovesti</a:t>
            </a:r>
            <a:r>
              <a:rPr lang="en-GB" i="1" dirty="0" smtClean="0"/>
              <a:t>, </a:t>
            </a:r>
            <a:r>
              <a:rPr lang="en-GB" i="1" dirty="0" err="1" smtClean="0"/>
              <a:t>političkog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bilo</a:t>
            </a:r>
            <a:r>
              <a:rPr lang="en-GB" i="1" dirty="0" smtClean="0"/>
              <a:t> </a:t>
            </a:r>
            <a:r>
              <a:rPr lang="en-GB" i="1" dirty="0" err="1" smtClean="0"/>
              <a:t>kog</a:t>
            </a:r>
            <a:r>
              <a:rPr lang="en-GB" i="1" dirty="0" smtClean="0"/>
              <a:t> </a:t>
            </a:r>
            <a:r>
              <a:rPr lang="en-GB" i="1" dirty="0" err="1" smtClean="0"/>
              <a:t>drugog</a:t>
            </a:r>
            <a:r>
              <a:rPr lang="en-GB" i="1" dirty="0" smtClean="0"/>
              <a:t> </a:t>
            </a:r>
            <a:r>
              <a:rPr lang="en-GB" i="1" dirty="0" err="1" smtClean="0"/>
              <a:t>mišljenja</a:t>
            </a:r>
            <a:r>
              <a:rPr lang="en-GB" i="1" dirty="0" smtClean="0"/>
              <a:t>, </a:t>
            </a:r>
            <a:r>
              <a:rPr lang="en-GB" i="1" dirty="0" err="1" smtClean="0"/>
              <a:t>nacionalnog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društvenog</a:t>
            </a:r>
            <a:r>
              <a:rPr lang="en-GB" i="1" dirty="0" smtClean="0"/>
              <a:t> </a:t>
            </a:r>
            <a:r>
              <a:rPr lang="en-GB" i="1" dirty="0" err="1" smtClean="0"/>
              <a:t>porekla</a:t>
            </a:r>
            <a:r>
              <a:rPr lang="en-GB" i="1" dirty="0" smtClean="0"/>
              <a:t>, </a:t>
            </a:r>
            <a:r>
              <a:rPr lang="en-GB" i="1" dirty="0" err="1" smtClean="0"/>
              <a:t>imovine</a:t>
            </a:r>
            <a:r>
              <a:rPr lang="en-GB" i="1" dirty="0" smtClean="0"/>
              <a:t>, </a:t>
            </a:r>
            <a:r>
              <a:rPr lang="en-GB" i="1" dirty="0" err="1" smtClean="0"/>
              <a:t>ro</a:t>
            </a:r>
            <a:r>
              <a:rPr lang="sr-Latn-RS" i="1" dirty="0" smtClean="0"/>
              <a:t>đ</a:t>
            </a:r>
            <a:r>
              <a:rPr lang="en-GB" i="1" dirty="0" err="1" smtClean="0"/>
              <a:t>enja</a:t>
            </a:r>
            <a:r>
              <a:rPr lang="en-GB" i="1" dirty="0" smtClean="0"/>
              <a:t> </a:t>
            </a:r>
            <a:r>
              <a:rPr lang="en-GB" i="1" dirty="0" err="1" smtClean="0"/>
              <a:t>ili</a:t>
            </a:r>
            <a:r>
              <a:rPr lang="en-GB" i="1" dirty="0" smtClean="0"/>
              <a:t> </a:t>
            </a:r>
            <a:r>
              <a:rPr lang="en-GB" i="1" dirty="0" err="1" smtClean="0"/>
              <a:t>drugog</a:t>
            </a:r>
            <a:r>
              <a:rPr lang="en-GB" i="1" dirty="0" smtClean="0"/>
              <a:t> </a:t>
            </a:r>
            <a:r>
              <a:rPr lang="en-GB" i="1" dirty="0" err="1" smtClean="0"/>
              <a:t>statusa</a:t>
            </a:r>
            <a:r>
              <a:rPr lang="en-GB" i="1" dirty="0" smtClean="0"/>
              <a:t>. </a:t>
            </a:r>
            <a:endParaRPr lang="sr-Latn-RS" i="1" dirty="0" smtClean="0"/>
          </a:p>
          <a:p>
            <a:r>
              <a:rPr lang="nl-NL" i="1" dirty="0" smtClean="0"/>
              <a:t>Broeks, Danning, </a:t>
            </a:r>
            <a:r>
              <a:rPr lang="sr-Latn-RS" i="1" dirty="0" smtClean="0"/>
              <a:t>&amp;</a:t>
            </a:r>
            <a:r>
              <a:rPr lang="nl-NL" i="1" dirty="0" smtClean="0"/>
              <a:t>Zwaan-de Vries</a:t>
            </a:r>
            <a:r>
              <a:rPr lang="sr-Latn-RS" i="1" dirty="0" smtClean="0"/>
              <a:t> (primena klauzule o jednakosti)</a:t>
            </a:r>
          </a:p>
          <a:p>
            <a:r>
              <a:rPr lang="sr-Latn-RS" dirty="0" smtClean="0"/>
              <a:t>OP-CEDAW u članu 17 zabranjuje bilo kakve rezerve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Individualne predstavke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Lica ovlašćena da podnose </a:t>
            </a:r>
            <a:r>
              <a:rPr lang="sr-Latn-RS" dirty="0" smtClean="0"/>
              <a:t>predstavke: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pojedinci (HRCee, CERD, CAT, CPPED, CRPD),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žene (CEDAW), 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pojedinci ili grupe pojedinaca (CESCR),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grupe pojedinaca i nevladini entiteti (ACHR), 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bez jasnog određenja (Af</a:t>
            </a:r>
            <a:r>
              <a:rPr lang="en-GB" dirty="0" err="1" smtClean="0"/>
              <a:t>HRPCion</a:t>
            </a:r>
            <a:r>
              <a:rPr lang="sr-Latn-RS" dirty="0" smtClean="0"/>
              <a:t>)</a:t>
            </a:r>
            <a:endParaRPr lang="sr-Latn-RS" dirty="0"/>
          </a:p>
          <a:p>
            <a:r>
              <a:rPr lang="sr-Latn-RS" dirty="0"/>
              <a:t>Prava na koja se podnosioci mogu pozivati</a:t>
            </a:r>
          </a:p>
          <a:p>
            <a:r>
              <a:rPr lang="sr-Latn-RS" dirty="0"/>
              <a:t>Legitimacija (veza između podnosioca predstavke i navodne </a:t>
            </a:r>
            <a:r>
              <a:rPr lang="sr-Latn-RS" dirty="0" smtClean="0"/>
              <a:t>žrtve – HRCee je traži, afrička i američka tela ne traže)</a:t>
            </a:r>
          </a:p>
          <a:p>
            <a:r>
              <a:rPr lang="en-GB" dirty="0" smtClean="0"/>
              <a:t>A</a:t>
            </a:r>
            <a:r>
              <a:rPr lang="sr-Latn-RS" dirty="0" smtClean="0"/>
              <a:t>pstraktna ocena nacionalnih mera i njihove usklađenosti sa ljudskim pravima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1983296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 smtClean="0"/>
              <a:t>Unutrašnji pravni lekovi</a:t>
            </a:r>
          </a:p>
          <a:p>
            <a:r>
              <a:rPr lang="sr-Latn-RS" dirty="0" smtClean="0"/>
              <a:t>Drugi međunarodni postupci (litispendencija, res iudicata):  FP PGP, član 5, stav 2: “</a:t>
            </a:r>
            <a:r>
              <a:rPr lang="en-GB" dirty="0" err="1" smtClean="0"/>
              <a:t>Komitet</a:t>
            </a:r>
            <a:r>
              <a:rPr lang="en-GB" dirty="0" smtClean="0"/>
              <a:t> </a:t>
            </a:r>
            <a:r>
              <a:rPr lang="en-GB" dirty="0" err="1" smtClean="0"/>
              <a:t>neće</a:t>
            </a:r>
            <a:r>
              <a:rPr lang="en-GB" dirty="0" smtClean="0"/>
              <a:t> </a:t>
            </a:r>
            <a:r>
              <a:rPr lang="en-GB" dirty="0" err="1" smtClean="0"/>
              <a:t>razmatrati</a:t>
            </a:r>
            <a:r>
              <a:rPr lang="en-GB" dirty="0" smtClean="0"/>
              <a:t> </a:t>
            </a:r>
            <a:r>
              <a:rPr lang="en-GB" dirty="0" err="1" smtClean="0"/>
              <a:t>nijednu</a:t>
            </a:r>
            <a:r>
              <a:rPr lang="en-GB" dirty="0" smtClean="0"/>
              <a:t> </a:t>
            </a:r>
            <a:r>
              <a:rPr lang="en-GB" dirty="0" err="1" smtClean="0"/>
              <a:t>predstavku</a:t>
            </a:r>
            <a:r>
              <a:rPr lang="en-GB" dirty="0" smtClean="0"/>
              <a:t> </a:t>
            </a:r>
            <a:r>
              <a:rPr lang="en-GB" dirty="0" err="1" smtClean="0"/>
              <a:t>pojedinaca</a:t>
            </a:r>
            <a:r>
              <a:rPr lang="en-GB" dirty="0" smtClean="0"/>
              <a:t> </a:t>
            </a:r>
            <a:r>
              <a:rPr lang="en-GB" dirty="0" err="1" smtClean="0"/>
              <a:t>ako</a:t>
            </a:r>
            <a:r>
              <a:rPr lang="en-GB" dirty="0" smtClean="0"/>
              <a:t> se </a:t>
            </a:r>
            <a:r>
              <a:rPr lang="en-GB" dirty="0" err="1" smtClean="0"/>
              <a:t>nije</a:t>
            </a:r>
            <a:r>
              <a:rPr lang="en-GB" dirty="0" smtClean="0"/>
              <a:t> </a:t>
            </a:r>
            <a:r>
              <a:rPr lang="en-GB" dirty="0" err="1" smtClean="0"/>
              <a:t>uverio</a:t>
            </a:r>
            <a:r>
              <a:rPr lang="en-GB" dirty="0" smtClean="0"/>
              <a:t>: </a:t>
            </a:r>
            <a:r>
              <a:rPr lang="vi-VN" dirty="0" smtClean="0"/>
              <a:t>a) da se isto pitanje već ne razmatra u postupku pred nekim drugim međunarodnim organom za ispitivanje ili rešavanje, b) daje pojedinac iscrpao sva raspoloživa unutrašnja pravna sredstva. Ovo se pravilo ne primenjuje ako je postupak po žalbi ***pravnom leku*** produžen preko razumnog roka.</a:t>
            </a:r>
            <a:r>
              <a:rPr lang="sr-Latn-RS" dirty="0" smtClean="0"/>
              <a:t>”</a:t>
            </a:r>
          </a:p>
          <a:p>
            <a:r>
              <a:rPr lang="sr-Latn-RS" dirty="0" smtClean="0"/>
              <a:t>Preporuka Saveta Evrope da se stavi rezerva na Fakultativni protokol PGP kojim se isključuje dvostepeni </a:t>
            </a:r>
            <a:r>
              <a:rPr lang="sr-Latn-RS" dirty="0" smtClean="0"/>
              <a:t>postupak</a:t>
            </a:r>
          </a:p>
          <a:p>
            <a:r>
              <a:rPr lang="sr-Latn-RS" dirty="0" smtClean="0"/>
              <a:t>U kasnijim instrumentima se pratilo to iskustvo</a:t>
            </a:r>
            <a:endParaRPr lang="sr-Latn-RS" dirty="0" smtClean="0"/>
          </a:p>
          <a:p>
            <a:r>
              <a:rPr lang="sr-Latn-RS" dirty="0" smtClean="0"/>
              <a:t>Neobrazložene predstavke</a:t>
            </a:r>
          </a:p>
          <a:p>
            <a:r>
              <a:rPr lang="sr-Latn-RS" dirty="0" smtClean="0"/>
              <a:t>Razlike u odnosu na sudske postupke</a:t>
            </a:r>
          </a:p>
          <a:p>
            <a:r>
              <a:rPr lang="sr-Latn-RS" dirty="0" smtClean="0"/>
              <a:t>Privremene mere</a:t>
            </a:r>
          </a:p>
          <a:p>
            <a:r>
              <a:rPr lang="sr-Latn-RS" dirty="0" smtClean="0"/>
              <a:t>Ishod: konstatacije; objavljivanje, </a:t>
            </a:r>
            <a:r>
              <a:rPr lang="sr-Latn-RS" dirty="0" smtClean="0"/>
              <a:t>izvršenje</a:t>
            </a:r>
          </a:p>
          <a:p>
            <a:r>
              <a:rPr lang="sr-Latn-RS" dirty="0" smtClean="0"/>
              <a:t>Istraživanje činjenica i specijalni izvestioci ekspertskih tela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Ispitivanje izveštaja država na univerzalnom nivou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MOR: Međunarodna organizacija rada (eng. ILO: International labour organization) je razvila sistem ispitivanja izveštaja država</a:t>
            </a:r>
          </a:p>
          <a:p>
            <a:r>
              <a:rPr lang="sr-Latn-RS" dirty="0" smtClean="0"/>
              <a:t>UN su preuzele taj sistem: izveštavanje ekspertskih tela postaje glavni element kontrolnog mehanizma obezbeđivanja ljudskih prava</a:t>
            </a:r>
          </a:p>
          <a:p>
            <a:r>
              <a:rPr lang="sr-Latn-RS" dirty="0" smtClean="0"/>
              <a:t>Tamo gde postoji sistem izveštavanja, države su u obavezi da šalju izveštaje nadzornim telima</a:t>
            </a:r>
          </a:p>
          <a:p>
            <a:r>
              <a:rPr lang="sr-Latn-RS" dirty="0" smtClean="0"/>
              <a:t>Ekspertska tela koja ocenjuju izveštaje postoje za svaki međunarodni ugovor o ljudskim pravima iz okrilja UN, osim za Konvenciju o statusu izbeglica</a:t>
            </a:r>
          </a:p>
          <a:p>
            <a:r>
              <a:rPr lang="en-GB" dirty="0" smtClean="0"/>
              <a:t>D</a:t>
            </a:r>
            <a:r>
              <a:rPr lang="sr-Latn-RS" dirty="0" smtClean="0"/>
              <a:t>ržave šalju izveštaje UNHCR-u, ali nema sistema ispitivanja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Ispitivanje izveštaja na regionalnom nivou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 smtClean="0"/>
              <a:t>EK bez redovnog sistema </a:t>
            </a:r>
            <a:r>
              <a:rPr lang="sr-Latn-RS" dirty="0" smtClean="0"/>
              <a:t>izveštavanja: moguća je procedura ali je tek ponekad korišćena, što nakon obavezne nadležnosti Suda i prestaje da bude značajan metod kontrole</a:t>
            </a:r>
          </a:p>
          <a:p>
            <a:r>
              <a:rPr lang="sr-Latn-RS" dirty="0" smtClean="0"/>
              <a:t>ČLAN </a:t>
            </a:r>
            <a:r>
              <a:rPr lang="ru-RU" dirty="0" smtClean="0"/>
              <a:t>52 </a:t>
            </a:r>
            <a:r>
              <a:rPr lang="sr-Latn-RS" dirty="0" smtClean="0"/>
              <a:t>“Po prijemu od generalnog sekretara Saveta Evrope, svaka Visoka strana ugovornica pružiće objašnjenje o načinu na koji njeno unutrašnje pravo obezbeđuje delotvornu primenu svih odredaba ove Konvencije”</a:t>
            </a:r>
            <a:endParaRPr lang="sr-Latn-RS" dirty="0" smtClean="0"/>
          </a:p>
          <a:p>
            <a:r>
              <a:rPr lang="sr-Latn-RS" dirty="0" smtClean="0"/>
              <a:t>Korišćenjem ove procedure došlo se do izveštaja o t</a:t>
            </a:r>
            <a:r>
              <a:rPr lang="en-GB" dirty="0" err="1" smtClean="0"/>
              <a:t>ajni</a:t>
            </a:r>
            <a:r>
              <a:rPr lang="sr-Latn-RS" dirty="0" smtClean="0"/>
              <a:t>m</a:t>
            </a:r>
            <a:r>
              <a:rPr lang="en-GB" dirty="0" smtClean="0"/>
              <a:t> </a:t>
            </a:r>
            <a:r>
              <a:rPr lang="en-GB" dirty="0" err="1" smtClean="0"/>
              <a:t>zatvori</a:t>
            </a:r>
            <a:r>
              <a:rPr lang="sr-Latn-RS" dirty="0" smtClean="0"/>
              <a:t>ma </a:t>
            </a:r>
            <a:r>
              <a:rPr lang="en-GB" dirty="0" smtClean="0"/>
              <a:t>CIA </a:t>
            </a:r>
            <a:r>
              <a:rPr lang="en-GB" dirty="0" smtClean="0"/>
              <a:t>u </a:t>
            </a:r>
            <a:r>
              <a:rPr lang="en-GB" dirty="0" err="1" smtClean="0"/>
              <a:t>kojima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držani</a:t>
            </a:r>
            <a:r>
              <a:rPr lang="en-GB" dirty="0" smtClean="0"/>
              <a:t> "</a:t>
            </a:r>
            <a:r>
              <a:rPr lang="en-GB" dirty="0" err="1" smtClean="0"/>
              <a:t>zatvorenici</a:t>
            </a:r>
            <a:r>
              <a:rPr lang="en-GB" dirty="0" smtClean="0"/>
              <a:t> </a:t>
            </a:r>
            <a:r>
              <a:rPr lang="en-GB" dirty="0" err="1" smtClean="0"/>
              <a:t>visoke</a:t>
            </a:r>
            <a:r>
              <a:rPr lang="en-GB" dirty="0" smtClean="0"/>
              <a:t> </a:t>
            </a:r>
            <a:r>
              <a:rPr lang="en-GB" dirty="0" err="1" smtClean="0"/>
              <a:t>vrednosti</a:t>
            </a:r>
            <a:r>
              <a:rPr lang="en-GB" dirty="0" smtClean="0"/>
              <a:t>" </a:t>
            </a:r>
            <a:r>
              <a:rPr lang="en-GB" dirty="0" smtClean="0"/>
              <a:t>u </a:t>
            </a:r>
            <a:r>
              <a:rPr lang="en-GB" dirty="0" err="1" smtClean="0"/>
              <a:t>Poljskoj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Rumuniji</a:t>
            </a:r>
            <a:r>
              <a:rPr lang="en-GB" dirty="0" smtClean="0"/>
              <a:t> </a:t>
            </a:r>
            <a:r>
              <a:rPr lang="en-GB" dirty="0" err="1" smtClean="0"/>
              <a:t>od</a:t>
            </a:r>
            <a:r>
              <a:rPr lang="en-GB" dirty="0" smtClean="0"/>
              <a:t> 2002. do 2005</a:t>
            </a:r>
            <a:r>
              <a:rPr lang="en-GB" dirty="0" smtClean="0"/>
              <a:t>.</a:t>
            </a:r>
            <a:endParaRPr lang="sr-Latn-RS" dirty="0" smtClean="0"/>
          </a:p>
          <a:p>
            <a:r>
              <a:rPr lang="sr-Latn-RS" dirty="0" smtClean="0"/>
              <a:t>Afrička povelja o ljudskim pravima i pravima naroda </a:t>
            </a:r>
          </a:p>
          <a:p>
            <a:r>
              <a:rPr lang="sr-Latn-RS" dirty="0" smtClean="0"/>
              <a:t>Afrička komisija za ljudska prava i prava naroda</a:t>
            </a:r>
          </a:p>
          <a:p>
            <a:r>
              <a:rPr lang="en-GB" dirty="0" smtClean="0"/>
              <a:t>I</a:t>
            </a:r>
            <a:r>
              <a:rPr lang="sr-Latn-RS" dirty="0" smtClean="0"/>
              <a:t>zveštaji na dve godine, ali malo zemalja pošalje izveštaje u traženoj </a:t>
            </a:r>
            <a:r>
              <a:rPr lang="sr-Latn-RS" dirty="0" smtClean="0"/>
              <a:t>formi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</a:t>
            </a:r>
            <a:r>
              <a:rPr lang="sr-Latn-RS" dirty="0" smtClean="0"/>
              <a:t>kspertska tela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Nadzorna </a:t>
            </a:r>
            <a:r>
              <a:rPr lang="sr-Latn-RS" dirty="0"/>
              <a:t>tela (ekspertska </a:t>
            </a:r>
            <a:r>
              <a:rPr lang="sr-Latn-RS" dirty="0" smtClean="0"/>
              <a:t>tela)</a:t>
            </a:r>
          </a:p>
          <a:p>
            <a:r>
              <a:rPr lang="sr-Latn-RS" dirty="0" smtClean="0"/>
              <a:t>nezavisnost eksperata (delovanje u ličnom kapacitetu)</a:t>
            </a:r>
          </a:p>
          <a:p>
            <a:r>
              <a:rPr lang="en-GB" dirty="0" smtClean="0"/>
              <a:t>U</a:t>
            </a:r>
            <a:r>
              <a:rPr lang="sr-Latn-RS" dirty="0" smtClean="0"/>
              <a:t>sklađenost političke i ekspertske uloge: ministri u ekspertskim telima?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redlog Visokog komesara za ljudska prava da umesto više ekspertskih tela postoji jedno stalno UN ekspertsko telo (za i protiv)</a:t>
            </a:r>
            <a:endParaRPr lang="sr-Latn-RS" dirty="0"/>
          </a:p>
          <a:p>
            <a:r>
              <a:rPr lang="en-GB" dirty="0" smtClean="0">
                <a:hlinkClick r:id="rId2"/>
              </a:rPr>
              <a:t>https://www.ohchr.org/EN/HRBodies/Pages/HumanRightsBodies.aspx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9045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Ugovorna ekspertska tela u akciji</a:t>
            </a:r>
            <a:endParaRPr lang="en-GB" dirty="0"/>
          </a:p>
        </p:txBody>
      </p:sp>
      <p:pic>
        <p:nvPicPr>
          <p:cNvPr id="4" name="TBs Final_En_subs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905000"/>
            <a:ext cx="6248400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Komiteti proučavaju izveštaje država i potreban je proceduralni mehanizam za ovo ispitivanje</a:t>
            </a:r>
          </a:p>
          <a:p>
            <a:r>
              <a:rPr lang="en-GB" dirty="0" smtClean="0"/>
              <a:t>E</a:t>
            </a:r>
            <a:r>
              <a:rPr lang="sr-Latn-RS" dirty="0" smtClean="0"/>
              <a:t>fektivnost procedure jedino ako su sve strane prisutne: razmena argumenata i protivargumenata</a:t>
            </a:r>
          </a:p>
          <a:p>
            <a:r>
              <a:rPr lang="en-GB" dirty="0" smtClean="0"/>
              <a:t>K</a:t>
            </a:r>
            <a:r>
              <a:rPr lang="sr-Latn-RS" dirty="0" smtClean="0"/>
              <a:t>valitet dijaloga zavisi od stručnosti predstavnika država koji predstavljanju i brane izveštaje</a:t>
            </a:r>
          </a:p>
          <a:p>
            <a:r>
              <a:rPr lang="en-GB" dirty="0" smtClean="0"/>
              <a:t>D</a:t>
            </a:r>
            <a:r>
              <a:rPr lang="sr-Latn-RS" dirty="0" smtClean="0"/>
              <a:t>a li su odgovori istiniti? Da li se uopšte daju konkretni odgovori na konkretna pitanja?</a:t>
            </a:r>
          </a:p>
          <a:p>
            <a:r>
              <a:rPr lang="sr-Latn-RS" dirty="0" smtClean="0"/>
              <a:t>Komitet je dao smernice za pisanje izveštaja: opšti deo i deo sa detaljnim informacijama o svakoj odredbi Konvencije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sz="4000" dirty="0" smtClean="0"/>
              <a:t>Ispitivanje </a:t>
            </a:r>
            <a:r>
              <a:rPr lang="sr-Latn-RS" sz="4000" dirty="0" smtClean="0"/>
              <a:t>izveštaja država: zaključni proces ispitivanja?</a:t>
            </a:r>
            <a:br>
              <a:rPr lang="sr-Latn-RS" sz="4000" dirty="0" smtClean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610600" cy="5029200"/>
          </a:xfrm>
        </p:spPr>
        <p:txBody>
          <a:bodyPr>
            <a:normAutofit fontScale="62500" lnSpcReduction="20000"/>
          </a:bodyPr>
          <a:lstStyle/>
          <a:p>
            <a:r>
              <a:rPr lang="sr-Latn-RS" i="1" dirty="0" smtClean="0"/>
              <a:t>Član 40 PGP: </a:t>
            </a:r>
            <a:r>
              <a:rPr lang="en-GB" i="1" dirty="0" smtClean="0"/>
              <a:t>Dr</a:t>
            </a:r>
            <a:r>
              <a:rPr lang="sr-Latn-RS" i="1" dirty="0" smtClean="0"/>
              <a:t>ž</a:t>
            </a:r>
            <a:r>
              <a:rPr lang="en-GB" i="1" dirty="0" err="1" smtClean="0"/>
              <a:t>ave</a:t>
            </a:r>
            <a:r>
              <a:rPr lang="en-GB" i="1" dirty="0" smtClean="0"/>
              <a:t> </a:t>
            </a:r>
            <a:r>
              <a:rPr lang="en-GB" i="1" dirty="0" err="1" smtClean="0"/>
              <a:t>ugovornice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 se </a:t>
            </a:r>
            <a:r>
              <a:rPr lang="en-GB" i="1" dirty="0" err="1" smtClean="0"/>
              <a:t>obavezuju</a:t>
            </a:r>
            <a:r>
              <a:rPr lang="en-GB" i="1" dirty="0" smtClean="0"/>
              <a:t> </a:t>
            </a:r>
            <a:r>
              <a:rPr lang="en-GB" i="1" dirty="0" err="1" smtClean="0"/>
              <a:t>da</a:t>
            </a:r>
            <a:r>
              <a:rPr lang="en-GB" i="1" dirty="0" smtClean="0"/>
              <a:t> </a:t>
            </a:r>
            <a:r>
              <a:rPr lang="en-GB" i="1" dirty="0" err="1" smtClean="0"/>
              <a:t>podnose</a:t>
            </a:r>
            <a:r>
              <a:rPr lang="en-GB" i="1" dirty="0" smtClean="0"/>
              <a:t> </a:t>
            </a:r>
            <a:r>
              <a:rPr lang="en-GB" i="1" dirty="0" err="1" smtClean="0"/>
              <a:t>izveštaje</a:t>
            </a:r>
            <a:r>
              <a:rPr lang="en-GB" i="1" dirty="0" smtClean="0"/>
              <a:t> o </a:t>
            </a:r>
            <a:r>
              <a:rPr lang="en-GB" i="1" dirty="0" err="1" smtClean="0"/>
              <a:t>merama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</a:t>
            </a:r>
            <a:r>
              <a:rPr lang="en-GB" i="1" dirty="0" err="1" smtClean="0"/>
              <a:t>budu</a:t>
            </a:r>
            <a:r>
              <a:rPr lang="en-GB" i="1" dirty="0" smtClean="0"/>
              <a:t> </a:t>
            </a:r>
            <a:r>
              <a:rPr lang="en-GB" i="1" dirty="0" err="1" smtClean="0"/>
              <a:t>usvojile</a:t>
            </a:r>
            <a:r>
              <a:rPr lang="en-GB" i="1" dirty="0" smtClean="0"/>
              <a:t>, </a:t>
            </a:r>
            <a:r>
              <a:rPr lang="en-GB" i="1" dirty="0" err="1" smtClean="0"/>
              <a:t>radi</a:t>
            </a:r>
            <a:r>
              <a:rPr lang="en-GB" i="1" dirty="0" smtClean="0"/>
              <a:t> </a:t>
            </a:r>
            <a:r>
              <a:rPr lang="en-GB" i="1" dirty="0" err="1" smtClean="0"/>
              <a:t>ostvarivanja</a:t>
            </a:r>
            <a:r>
              <a:rPr lang="en-GB" i="1" dirty="0" smtClean="0"/>
              <a:t> </a:t>
            </a:r>
            <a:r>
              <a:rPr lang="en-GB" i="1" dirty="0" err="1" smtClean="0"/>
              <a:t>prava</a:t>
            </a:r>
            <a:r>
              <a:rPr lang="en-GB" i="1" dirty="0" smtClean="0"/>
              <a:t> </a:t>
            </a:r>
            <a:r>
              <a:rPr lang="en-GB" i="1" dirty="0" err="1" smtClean="0"/>
              <a:t>priznatih</a:t>
            </a:r>
            <a:r>
              <a:rPr lang="en-GB" i="1" dirty="0" smtClean="0"/>
              <a:t> u </a:t>
            </a:r>
            <a:r>
              <a:rPr lang="en-GB" i="1" dirty="0" err="1" smtClean="0"/>
              <a:t>ovom</a:t>
            </a:r>
            <a:r>
              <a:rPr lang="en-GB" i="1" dirty="0" smtClean="0"/>
              <a:t> </a:t>
            </a:r>
            <a:r>
              <a:rPr lang="en-GB" i="1" dirty="0" err="1" smtClean="0"/>
              <a:t>Paktu</a:t>
            </a:r>
            <a:r>
              <a:rPr lang="en-GB" i="1" dirty="0" smtClean="0"/>
              <a:t>,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o </a:t>
            </a:r>
            <a:r>
              <a:rPr lang="en-GB" i="1" dirty="0" err="1" smtClean="0"/>
              <a:t>napretku</a:t>
            </a:r>
            <a:r>
              <a:rPr lang="en-GB" i="1" dirty="0" smtClean="0"/>
              <a:t> </a:t>
            </a:r>
            <a:r>
              <a:rPr lang="en-GB" i="1" dirty="0" err="1" smtClean="0"/>
              <a:t>ostvarenom</a:t>
            </a:r>
            <a:r>
              <a:rPr lang="en-GB" i="1" dirty="0" smtClean="0"/>
              <a:t> u </a:t>
            </a:r>
            <a:r>
              <a:rPr lang="en-GB" i="1" dirty="0" err="1" smtClean="0"/>
              <a:t>u</a:t>
            </a:r>
            <a:r>
              <a:rPr lang="sr-Latn-RS" i="1" dirty="0" smtClean="0"/>
              <a:t>ž</a:t>
            </a:r>
            <a:r>
              <a:rPr lang="en-GB" i="1" dirty="0" err="1" smtClean="0"/>
              <a:t>ivanju</a:t>
            </a:r>
            <a:r>
              <a:rPr lang="en-GB" i="1" dirty="0" smtClean="0"/>
              <a:t> </a:t>
            </a:r>
            <a:r>
              <a:rPr lang="en-GB" i="1" dirty="0" err="1" smtClean="0"/>
              <a:t>ovih</a:t>
            </a:r>
            <a:r>
              <a:rPr lang="en-GB" i="1" dirty="0" smtClean="0"/>
              <a:t> </a:t>
            </a:r>
            <a:r>
              <a:rPr lang="en-GB" i="1" dirty="0" err="1" smtClean="0"/>
              <a:t>prava</a:t>
            </a:r>
            <a:r>
              <a:rPr lang="en-GB" i="1" dirty="0" smtClean="0"/>
              <a:t>: a) u </a:t>
            </a:r>
            <a:r>
              <a:rPr lang="en-GB" i="1" dirty="0" err="1" smtClean="0"/>
              <a:t>roku</a:t>
            </a:r>
            <a:r>
              <a:rPr lang="en-GB" i="1" dirty="0" smtClean="0"/>
              <a:t> </a:t>
            </a:r>
            <a:r>
              <a:rPr lang="en-GB" i="1" dirty="0" err="1" smtClean="0"/>
              <a:t>od</a:t>
            </a:r>
            <a:r>
              <a:rPr lang="en-GB" i="1" dirty="0" smtClean="0"/>
              <a:t> </a:t>
            </a:r>
            <a:r>
              <a:rPr lang="en-GB" i="1" dirty="0" err="1" smtClean="0"/>
              <a:t>godine</a:t>
            </a:r>
            <a:r>
              <a:rPr lang="en-GB" i="1" dirty="0" smtClean="0"/>
              <a:t> </a:t>
            </a:r>
            <a:r>
              <a:rPr lang="en-GB" i="1" dirty="0" err="1" smtClean="0"/>
              <a:t>dana</a:t>
            </a:r>
            <a:r>
              <a:rPr lang="en-GB" i="1" dirty="0" smtClean="0"/>
              <a:t>, </a:t>
            </a:r>
            <a:r>
              <a:rPr lang="en-GB" i="1" dirty="0" err="1" smtClean="0"/>
              <a:t>računajući</a:t>
            </a:r>
            <a:r>
              <a:rPr lang="en-GB" i="1" dirty="0" smtClean="0"/>
              <a:t> </a:t>
            </a:r>
            <a:r>
              <a:rPr lang="en-GB" i="1" dirty="0" err="1" smtClean="0"/>
              <a:t>od</a:t>
            </a:r>
            <a:r>
              <a:rPr lang="en-GB" i="1" dirty="0" smtClean="0"/>
              <a:t> </a:t>
            </a:r>
            <a:r>
              <a:rPr lang="en-GB" i="1" dirty="0" err="1" smtClean="0"/>
              <a:t>dana</a:t>
            </a:r>
            <a:r>
              <a:rPr lang="en-GB" i="1" dirty="0" smtClean="0"/>
              <a:t> </a:t>
            </a:r>
            <a:r>
              <a:rPr lang="en-GB" i="1" dirty="0" err="1" smtClean="0"/>
              <a:t>stupanja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snagu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 </a:t>
            </a:r>
            <a:r>
              <a:rPr lang="en-GB" i="1" dirty="0" err="1" smtClean="0"/>
              <a:t>za</a:t>
            </a:r>
            <a:r>
              <a:rPr lang="en-GB" i="1" dirty="0" smtClean="0"/>
              <a:t> </a:t>
            </a:r>
            <a:r>
              <a:rPr lang="en-GB" i="1" dirty="0" err="1" smtClean="0"/>
              <a:t>svaku</a:t>
            </a:r>
            <a:r>
              <a:rPr lang="en-GB" i="1" dirty="0" smtClean="0"/>
              <a:t> </a:t>
            </a:r>
            <a:r>
              <a:rPr lang="en-GB" i="1" dirty="0" err="1" smtClean="0"/>
              <a:t>zainteresovanu</a:t>
            </a:r>
            <a:r>
              <a:rPr lang="en-GB" i="1" dirty="0" smtClean="0"/>
              <a:t> </a:t>
            </a:r>
            <a:r>
              <a:rPr lang="en-GB" i="1" dirty="0" err="1" smtClean="0"/>
              <a:t>dr</a:t>
            </a:r>
            <a:r>
              <a:rPr lang="sr-Latn-RS" i="1" dirty="0" smtClean="0"/>
              <a:t>ža</a:t>
            </a:r>
            <a:r>
              <a:rPr lang="en-GB" i="1" dirty="0" smtClean="0"/>
              <a:t>vu </a:t>
            </a:r>
            <a:r>
              <a:rPr lang="en-GB" i="1" dirty="0" err="1" smtClean="0"/>
              <a:t>ugovornicu</a:t>
            </a:r>
            <a:r>
              <a:rPr lang="en-GB" i="1" dirty="0" smtClean="0"/>
              <a:t> </a:t>
            </a:r>
            <a:r>
              <a:rPr lang="en-GB" i="1" dirty="0" err="1" smtClean="0"/>
              <a:t>ponaosob</a:t>
            </a:r>
            <a:r>
              <a:rPr lang="en-GB" i="1" dirty="0" smtClean="0"/>
              <a:t>; b) </a:t>
            </a:r>
            <a:r>
              <a:rPr lang="en-GB" i="1" dirty="0" err="1" smtClean="0"/>
              <a:t>zatim</a:t>
            </a:r>
            <a:r>
              <a:rPr lang="en-GB" i="1" dirty="0" smtClean="0"/>
              <a:t>, </a:t>
            </a:r>
            <a:r>
              <a:rPr lang="en-GB" i="1" dirty="0" err="1" smtClean="0"/>
              <a:t>kad</a:t>
            </a:r>
            <a:r>
              <a:rPr lang="en-GB" i="1" dirty="0" smtClean="0"/>
              <a:t> god </a:t>
            </a:r>
            <a:r>
              <a:rPr lang="en-GB" i="1" dirty="0" err="1" smtClean="0"/>
              <a:t>Komitet</a:t>
            </a:r>
            <a:r>
              <a:rPr lang="en-GB" i="1" dirty="0" smtClean="0"/>
              <a:t> to </a:t>
            </a:r>
            <a:r>
              <a:rPr lang="en-GB" i="1" dirty="0" err="1" smtClean="0"/>
              <a:t>zatra</a:t>
            </a:r>
            <a:r>
              <a:rPr lang="sr-Latn-RS" i="1" dirty="0" smtClean="0"/>
              <a:t>ž</a:t>
            </a:r>
            <a:r>
              <a:rPr lang="en-GB" i="1" dirty="0" err="1" smtClean="0"/>
              <a:t>i</a:t>
            </a:r>
            <a:r>
              <a:rPr lang="en-GB" i="1" dirty="0" smtClean="0"/>
              <a:t>. 2. </a:t>
            </a:r>
            <a:r>
              <a:rPr lang="en-GB" i="1" dirty="0" err="1" smtClean="0"/>
              <a:t>Svi</a:t>
            </a:r>
            <a:r>
              <a:rPr lang="en-GB" i="1" dirty="0" smtClean="0"/>
              <a:t> </a:t>
            </a:r>
            <a:r>
              <a:rPr lang="en-GB" i="1" dirty="0" err="1" smtClean="0"/>
              <a:t>izveštaji</a:t>
            </a:r>
            <a:r>
              <a:rPr lang="en-GB" b="1" i="1" dirty="0" smtClean="0"/>
              <a:t> </a:t>
            </a:r>
            <a:r>
              <a:rPr lang="en-GB" i="1" dirty="0" err="1" smtClean="0"/>
              <a:t>uputiće</a:t>
            </a:r>
            <a:r>
              <a:rPr lang="en-GB" i="1" dirty="0" smtClean="0"/>
              <a:t> se </a:t>
            </a:r>
            <a:r>
              <a:rPr lang="en-GB" i="1" dirty="0" err="1" smtClean="0"/>
              <a:t>generalnom</a:t>
            </a:r>
            <a:r>
              <a:rPr lang="en-GB" i="1" dirty="0" smtClean="0"/>
              <a:t> </a:t>
            </a:r>
            <a:r>
              <a:rPr lang="en-GB" i="1" dirty="0" err="1" smtClean="0"/>
              <a:t>sekretaru</a:t>
            </a:r>
            <a:r>
              <a:rPr lang="en-GB" i="1" dirty="0" smtClean="0"/>
              <a:t> </a:t>
            </a:r>
            <a:r>
              <a:rPr lang="en-GB" i="1" dirty="0" err="1" smtClean="0"/>
              <a:t>Ujedinjenih</a:t>
            </a:r>
            <a:r>
              <a:rPr lang="en-GB" i="1" dirty="0" smtClean="0"/>
              <a:t> </a:t>
            </a:r>
            <a:r>
              <a:rPr lang="en-GB" i="1" dirty="0" err="1" smtClean="0"/>
              <a:t>nacija</a:t>
            </a:r>
            <a:r>
              <a:rPr lang="en-GB" i="1" dirty="0" smtClean="0"/>
              <a:t>, </a:t>
            </a:r>
            <a:r>
              <a:rPr lang="en-GB" i="1" dirty="0" err="1" smtClean="0"/>
              <a:t>koji</a:t>
            </a:r>
            <a:r>
              <a:rPr lang="en-GB" i="1" dirty="0" smtClean="0"/>
              <a:t> </a:t>
            </a:r>
            <a:r>
              <a:rPr lang="en-GB" i="1" dirty="0" err="1" smtClean="0"/>
              <a:t>će</a:t>
            </a:r>
            <a:r>
              <a:rPr lang="en-GB" i="1" dirty="0" smtClean="0"/>
              <a:t> </a:t>
            </a:r>
            <a:r>
              <a:rPr lang="en-GB" i="1" dirty="0" err="1" smtClean="0"/>
              <a:t>ih</a:t>
            </a:r>
            <a:r>
              <a:rPr lang="en-GB" i="1" dirty="0" smtClean="0"/>
              <a:t> </a:t>
            </a:r>
            <a:r>
              <a:rPr lang="en-GB" i="1" dirty="0" err="1" smtClean="0"/>
              <a:t>dostaviti</a:t>
            </a:r>
            <a:r>
              <a:rPr lang="en-GB" i="1" dirty="0" smtClean="0"/>
              <a:t> </a:t>
            </a:r>
            <a:r>
              <a:rPr lang="en-GB" i="1" dirty="0" err="1" smtClean="0"/>
              <a:t>Komitetu</a:t>
            </a:r>
            <a:r>
              <a:rPr lang="en-GB" i="1" dirty="0" smtClean="0"/>
              <a:t> </a:t>
            </a:r>
            <a:r>
              <a:rPr lang="en-GB" i="1" dirty="0" err="1" smtClean="0"/>
              <a:t>radi</a:t>
            </a:r>
            <a:r>
              <a:rPr lang="en-GB" i="1" dirty="0" smtClean="0"/>
              <a:t> </a:t>
            </a:r>
            <a:r>
              <a:rPr lang="en-GB" i="1" dirty="0" err="1" smtClean="0"/>
              <a:t>razmatranja</a:t>
            </a:r>
            <a:r>
              <a:rPr lang="en-GB" i="1" dirty="0" smtClean="0"/>
              <a:t>. U </a:t>
            </a:r>
            <a:r>
              <a:rPr lang="en-GB" i="1" dirty="0" err="1" smtClean="0"/>
              <a:t>izveštaju</a:t>
            </a:r>
            <a:r>
              <a:rPr lang="en-GB" i="1" dirty="0" smtClean="0"/>
              <a:t> </a:t>
            </a:r>
            <a:r>
              <a:rPr lang="en-GB" i="1" dirty="0" err="1" smtClean="0"/>
              <a:t>će</a:t>
            </a:r>
            <a:r>
              <a:rPr lang="en-GB" i="1" dirty="0" smtClean="0"/>
              <a:t> se </a:t>
            </a:r>
            <a:r>
              <a:rPr lang="en-GB" i="1" dirty="0" err="1" smtClean="0"/>
              <a:t>ukazati</a:t>
            </a:r>
            <a:r>
              <a:rPr lang="en-GB" i="1" dirty="0" smtClean="0"/>
              <a:t>, u </a:t>
            </a:r>
            <a:r>
              <a:rPr lang="en-GB" i="1" dirty="0" err="1" smtClean="0"/>
              <a:t>slučaju</a:t>
            </a:r>
            <a:r>
              <a:rPr lang="en-GB" i="1" dirty="0" smtClean="0"/>
              <a:t> </a:t>
            </a:r>
            <a:r>
              <a:rPr lang="en-GB" i="1" dirty="0" err="1" smtClean="0"/>
              <a:t>potrebe</a:t>
            </a:r>
            <a:r>
              <a:rPr lang="en-GB" i="1" dirty="0" smtClean="0"/>
              <a:t>,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činioce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teškoće</a:t>
            </a:r>
            <a:r>
              <a:rPr lang="en-GB" i="1" dirty="0" smtClean="0"/>
              <a:t> </a:t>
            </a:r>
            <a:r>
              <a:rPr lang="en-GB" i="1" dirty="0" err="1" smtClean="0"/>
              <a:t>koji</a:t>
            </a:r>
            <a:r>
              <a:rPr lang="en-GB" i="1" dirty="0" smtClean="0"/>
              <a:t> </a:t>
            </a:r>
            <a:r>
              <a:rPr lang="en-GB" i="1" dirty="0" err="1" smtClean="0"/>
              <a:t>utiču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sprovo</a:t>
            </a:r>
            <a:r>
              <a:rPr lang="sr-Latn-RS" i="1" dirty="0" smtClean="0"/>
              <a:t>đ</a:t>
            </a:r>
            <a:r>
              <a:rPr lang="en-GB" i="1" dirty="0" err="1" smtClean="0"/>
              <a:t>enje</a:t>
            </a:r>
            <a:r>
              <a:rPr lang="en-GB" i="1" dirty="0" smtClean="0"/>
              <a:t> </a:t>
            </a:r>
            <a:r>
              <a:rPr lang="en-GB" i="1" dirty="0" smtClean="0"/>
              <a:t>u </a:t>
            </a:r>
            <a:r>
              <a:rPr lang="sr-Latn-RS" i="1" dirty="0" smtClean="0"/>
              <a:t>ž</a:t>
            </a:r>
            <a:r>
              <a:rPr lang="en-GB" i="1" dirty="0" err="1" smtClean="0"/>
              <a:t>ivot</a:t>
            </a:r>
            <a:r>
              <a:rPr lang="en-GB" i="1" dirty="0" smtClean="0"/>
              <a:t> </a:t>
            </a:r>
            <a:r>
              <a:rPr lang="en-GB" i="1" dirty="0" err="1" smtClean="0"/>
              <a:t>odredaba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. 3. </a:t>
            </a:r>
            <a:r>
              <a:rPr lang="en-GB" i="1" dirty="0" err="1" smtClean="0"/>
              <a:t>Generalni</a:t>
            </a:r>
            <a:r>
              <a:rPr lang="en-GB" i="1" dirty="0" smtClean="0"/>
              <a:t> </a:t>
            </a:r>
            <a:r>
              <a:rPr lang="en-GB" i="1" dirty="0" err="1" smtClean="0"/>
              <a:t>sekretar</a:t>
            </a:r>
            <a:r>
              <a:rPr lang="en-GB" i="1" dirty="0" smtClean="0"/>
              <a:t> </a:t>
            </a:r>
            <a:r>
              <a:rPr lang="en-GB" i="1" dirty="0" err="1" smtClean="0"/>
              <a:t>Ujedinjenih</a:t>
            </a:r>
            <a:r>
              <a:rPr lang="en-GB" i="1" dirty="0" smtClean="0"/>
              <a:t> </a:t>
            </a:r>
            <a:r>
              <a:rPr lang="en-GB" i="1" dirty="0" err="1" smtClean="0"/>
              <a:t>nacija</a:t>
            </a:r>
            <a:r>
              <a:rPr lang="en-GB" i="1" dirty="0" smtClean="0"/>
              <a:t> </a:t>
            </a:r>
            <a:r>
              <a:rPr lang="en-GB" i="1" dirty="0" smtClean="0"/>
              <a:t>mo</a:t>
            </a:r>
            <a:r>
              <a:rPr lang="sr-Latn-RS" i="1" dirty="0" smtClean="0"/>
              <a:t>ž</a:t>
            </a:r>
            <a:r>
              <a:rPr lang="en-GB" i="1" dirty="0" smtClean="0"/>
              <a:t>e</a:t>
            </a:r>
            <a:r>
              <a:rPr lang="en-GB" i="1" dirty="0" smtClean="0"/>
              <a:t>, </a:t>
            </a:r>
            <a:r>
              <a:rPr lang="en-GB" i="1" dirty="0" err="1" smtClean="0"/>
              <a:t>pošto</a:t>
            </a:r>
            <a:r>
              <a:rPr lang="en-GB" i="1" dirty="0" smtClean="0"/>
              <a:t> se </a:t>
            </a:r>
            <a:r>
              <a:rPr lang="en-GB" i="1" dirty="0" err="1" smtClean="0"/>
              <a:t>posavetuje</a:t>
            </a:r>
            <a:r>
              <a:rPr lang="en-GB" i="1" dirty="0" smtClean="0"/>
              <a:t> </a:t>
            </a:r>
            <a:r>
              <a:rPr lang="en-GB" i="1" dirty="0" err="1" smtClean="0"/>
              <a:t>sa</a:t>
            </a:r>
            <a:r>
              <a:rPr lang="en-GB" i="1" dirty="0" smtClean="0"/>
              <a:t> </a:t>
            </a:r>
            <a:r>
              <a:rPr lang="en-GB" i="1" dirty="0" err="1" smtClean="0"/>
              <a:t>Komitetom</a:t>
            </a:r>
            <a:r>
              <a:rPr lang="en-GB" i="1" dirty="0" smtClean="0"/>
              <a:t>, </a:t>
            </a:r>
            <a:r>
              <a:rPr lang="en-GB" i="1" dirty="0" err="1" smtClean="0"/>
              <a:t>dostaviti</a:t>
            </a:r>
            <a:r>
              <a:rPr lang="en-GB" i="1" dirty="0" smtClean="0"/>
              <a:t> </a:t>
            </a:r>
            <a:r>
              <a:rPr lang="en-GB" i="1" dirty="0" err="1" smtClean="0"/>
              <a:t>specijalizovanim</a:t>
            </a:r>
            <a:r>
              <a:rPr lang="en-GB" i="1" dirty="0" smtClean="0"/>
              <a:t> </a:t>
            </a:r>
            <a:r>
              <a:rPr lang="en-GB" i="1" dirty="0" err="1" smtClean="0"/>
              <a:t>ustanovama</a:t>
            </a:r>
            <a:r>
              <a:rPr lang="en-GB" i="1" dirty="0" smtClean="0"/>
              <a:t> </a:t>
            </a:r>
            <a:r>
              <a:rPr lang="en-GB" i="1" dirty="0" err="1" smtClean="0"/>
              <a:t>prepis</a:t>
            </a:r>
            <a:r>
              <a:rPr lang="en-GB" i="1" dirty="0" smtClean="0"/>
              <a:t> </a:t>
            </a:r>
            <a:r>
              <a:rPr lang="en-GB" i="1" dirty="0" err="1" smtClean="0"/>
              <a:t>svih</a:t>
            </a:r>
            <a:r>
              <a:rPr lang="en-GB" i="1" dirty="0" smtClean="0"/>
              <a:t> </a:t>
            </a:r>
            <a:r>
              <a:rPr lang="en-GB" i="1" dirty="0" err="1" smtClean="0"/>
              <a:t>delova</a:t>
            </a:r>
            <a:r>
              <a:rPr lang="en-GB" i="1" dirty="0" smtClean="0"/>
              <a:t> </a:t>
            </a:r>
            <a:r>
              <a:rPr lang="en-GB" i="1" dirty="0" err="1" smtClean="0"/>
              <a:t>izveštaja</a:t>
            </a:r>
            <a:r>
              <a:rPr lang="en-GB" i="1" dirty="0" smtClean="0"/>
              <a:t> </a:t>
            </a:r>
            <a:r>
              <a:rPr lang="en-GB" i="1" dirty="0" err="1" smtClean="0"/>
              <a:t>koji</a:t>
            </a:r>
            <a:r>
              <a:rPr lang="en-GB" i="1" dirty="0" smtClean="0"/>
              <a:t> </a:t>
            </a:r>
            <a:r>
              <a:rPr lang="en-GB" i="1" dirty="0" err="1" smtClean="0"/>
              <a:t>imaju</a:t>
            </a:r>
            <a:r>
              <a:rPr lang="en-GB" i="1" dirty="0" smtClean="0"/>
              <a:t> </a:t>
            </a:r>
            <a:r>
              <a:rPr lang="en-GB" i="1" dirty="0" err="1" smtClean="0"/>
              <a:t>veze</a:t>
            </a:r>
            <a:r>
              <a:rPr lang="en-GB" i="1" dirty="0" smtClean="0"/>
              <a:t> s </a:t>
            </a:r>
            <a:r>
              <a:rPr lang="en-GB" i="1" dirty="0" err="1" smtClean="0"/>
              <a:t>delokrugom</a:t>
            </a:r>
            <a:r>
              <a:rPr lang="en-GB" i="1" dirty="0" smtClean="0"/>
              <a:t> </a:t>
            </a:r>
            <a:r>
              <a:rPr lang="en-GB" i="1" dirty="0" err="1" smtClean="0"/>
              <a:t>njihove</a:t>
            </a:r>
            <a:r>
              <a:rPr lang="en-GB" i="1" dirty="0" smtClean="0"/>
              <a:t> </a:t>
            </a:r>
            <a:r>
              <a:rPr lang="en-GB" i="1" dirty="0" err="1" smtClean="0"/>
              <a:t>nadle</a:t>
            </a:r>
            <a:r>
              <a:rPr lang="sr-Latn-RS" i="1" dirty="0" smtClean="0"/>
              <a:t>ž</a:t>
            </a:r>
            <a:r>
              <a:rPr lang="en-GB" i="1" dirty="0" err="1" smtClean="0"/>
              <a:t>nosti</a:t>
            </a:r>
            <a:r>
              <a:rPr lang="en-GB" i="1" dirty="0" smtClean="0"/>
              <a:t>. 4. </a:t>
            </a:r>
            <a:r>
              <a:rPr lang="en-GB" i="1" dirty="0" err="1" smtClean="0"/>
              <a:t>Komitet</a:t>
            </a:r>
            <a:r>
              <a:rPr lang="en-GB" i="1" dirty="0" smtClean="0"/>
              <a:t> </a:t>
            </a:r>
            <a:r>
              <a:rPr lang="en-GB" i="1" dirty="0" err="1" smtClean="0"/>
              <a:t>proučava</a:t>
            </a:r>
            <a:r>
              <a:rPr lang="en-GB" i="1" dirty="0" smtClean="0"/>
              <a:t> </a:t>
            </a:r>
            <a:r>
              <a:rPr lang="en-GB" i="1" dirty="0" err="1" smtClean="0"/>
              <a:t>izveštaje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</a:t>
            </a:r>
            <a:r>
              <a:rPr lang="en-GB" i="1" dirty="0" err="1" smtClean="0"/>
              <a:t>su</a:t>
            </a:r>
            <a:r>
              <a:rPr lang="en-GB" i="1" dirty="0" smtClean="0"/>
              <a:t> </a:t>
            </a:r>
            <a:r>
              <a:rPr lang="en-GB" i="1" dirty="0" err="1" smtClean="0"/>
              <a:t>podnele</a:t>
            </a:r>
            <a:r>
              <a:rPr lang="en-GB" i="1" dirty="0" smtClean="0"/>
              <a:t> </a:t>
            </a:r>
            <a:r>
              <a:rPr lang="en-GB" i="1" dirty="0" err="1" smtClean="0"/>
              <a:t>dr</a:t>
            </a:r>
            <a:r>
              <a:rPr lang="sr-Latn-RS" i="1" dirty="0" smtClean="0"/>
              <a:t>ž</a:t>
            </a:r>
            <a:r>
              <a:rPr lang="en-GB" i="1" dirty="0" err="1" smtClean="0"/>
              <a:t>ave</a:t>
            </a:r>
            <a:r>
              <a:rPr lang="en-GB" i="1" dirty="0" smtClean="0"/>
              <a:t> </a:t>
            </a:r>
            <a:r>
              <a:rPr lang="en-GB" i="1" dirty="0" err="1" smtClean="0"/>
              <a:t>ugovornice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. On </a:t>
            </a:r>
            <a:r>
              <a:rPr lang="en-GB" i="1" dirty="0" err="1" smtClean="0"/>
              <a:t>upućuje</a:t>
            </a:r>
            <a:r>
              <a:rPr lang="en-GB" i="1" dirty="0" smtClean="0"/>
              <a:t> </a:t>
            </a:r>
            <a:r>
              <a:rPr lang="en-GB" i="1" dirty="0" err="1" smtClean="0"/>
              <a:t>dr</a:t>
            </a:r>
            <a:r>
              <a:rPr lang="sr-Latn-RS" i="1" dirty="0" smtClean="0"/>
              <a:t>ž</a:t>
            </a:r>
            <a:r>
              <a:rPr lang="en-GB" i="1" dirty="0" err="1" smtClean="0"/>
              <a:t>avama</a:t>
            </a:r>
            <a:r>
              <a:rPr lang="en-GB" i="1" dirty="0" smtClean="0"/>
              <a:t> </a:t>
            </a:r>
            <a:r>
              <a:rPr lang="en-GB" i="1" dirty="0" err="1" smtClean="0"/>
              <a:t>ugovornicama</a:t>
            </a:r>
            <a:r>
              <a:rPr lang="en-GB" i="1" dirty="0" smtClean="0"/>
              <a:t> </a:t>
            </a:r>
            <a:r>
              <a:rPr lang="en-GB" i="1" dirty="0" err="1" smtClean="0"/>
              <a:t>svoje</a:t>
            </a:r>
            <a:r>
              <a:rPr lang="en-GB" i="1" dirty="0" smtClean="0"/>
              <a:t> </a:t>
            </a:r>
            <a:r>
              <a:rPr lang="en-GB" b="1" i="1" dirty="0" err="1" smtClean="0"/>
              <a:t>vlastite</a:t>
            </a:r>
            <a:r>
              <a:rPr lang="en-GB" b="1" i="1" dirty="0" smtClean="0"/>
              <a:t> </a:t>
            </a:r>
            <a:r>
              <a:rPr lang="en-GB" b="1" i="1" dirty="0" err="1" smtClean="0"/>
              <a:t>izveštaje</a:t>
            </a:r>
            <a:r>
              <a:rPr lang="en-GB" i="1" dirty="0" smtClean="0"/>
              <a:t>, </a:t>
            </a:r>
            <a:r>
              <a:rPr lang="en-GB" i="1" dirty="0" err="1" smtClean="0"/>
              <a:t>kao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sve</a:t>
            </a:r>
            <a:r>
              <a:rPr lang="en-GB" i="1" dirty="0" smtClean="0"/>
              <a:t> </a:t>
            </a:r>
            <a:r>
              <a:rPr lang="en-GB" b="1" i="1" dirty="0" err="1" smtClean="0"/>
              <a:t>opšte</a:t>
            </a:r>
            <a:r>
              <a:rPr lang="en-GB" b="1" i="1" dirty="0" smtClean="0"/>
              <a:t> </a:t>
            </a:r>
            <a:r>
              <a:rPr lang="en-GB" b="1" i="1" dirty="0" err="1" smtClean="0"/>
              <a:t>primedbe</a:t>
            </a:r>
            <a:r>
              <a:rPr lang="en-GB" b="1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</a:t>
            </a:r>
            <a:r>
              <a:rPr lang="en-GB" i="1" dirty="0" err="1" smtClean="0"/>
              <a:t>bude</a:t>
            </a:r>
            <a:r>
              <a:rPr lang="en-GB" i="1" dirty="0" smtClean="0"/>
              <a:t> </a:t>
            </a:r>
            <a:r>
              <a:rPr lang="en-GB" i="1" dirty="0" err="1" smtClean="0"/>
              <a:t>smatrao</a:t>
            </a:r>
            <a:r>
              <a:rPr lang="en-GB" i="1" dirty="0" smtClean="0"/>
              <a:t> </a:t>
            </a:r>
            <a:r>
              <a:rPr lang="en-GB" i="1" dirty="0" err="1" smtClean="0"/>
              <a:t>pogodnim</a:t>
            </a:r>
            <a:r>
              <a:rPr lang="en-GB" i="1" dirty="0" smtClean="0"/>
              <a:t>. </a:t>
            </a:r>
            <a:r>
              <a:rPr lang="en-GB" i="1" dirty="0" err="1" smtClean="0"/>
              <a:t>Komitet</a:t>
            </a:r>
            <a:r>
              <a:rPr lang="en-GB" i="1" dirty="0" smtClean="0"/>
              <a:t> </a:t>
            </a:r>
            <a:r>
              <a:rPr lang="en-GB" i="1" dirty="0" smtClean="0"/>
              <a:t>mo</a:t>
            </a:r>
            <a:r>
              <a:rPr lang="sr-Latn-RS" i="1" dirty="0" smtClean="0"/>
              <a:t>ž</a:t>
            </a:r>
            <a:r>
              <a:rPr lang="en-GB" i="1" dirty="0" smtClean="0"/>
              <a:t>e </a:t>
            </a:r>
            <a:r>
              <a:rPr lang="en-GB" i="1" dirty="0" err="1" smtClean="0"/>
              <a:t>isto</a:t>
            </a:r>
            <a:r>
              <a:rPr lang="en-GB" i="1" dirty="0" smtClean="0"/>
              <a:t> </a:t>
            </a:r>
            <a:r>
              <a:rPr lang="en-GB" i="1" dirty="0" err="1" smtClean="0"/>
              <a:t>tako</a:t>
            </a:r>
            <a:r>
              <a:rPr lang="en-GB" i="1" dirty="0" smtClean="0"/>
              <a:t> </a:t>
            </a:r>
            <a:r>
              <a:rPr lang="en-GB" i="1" dirty="0" err="1" smtClean="0"/>
              <a:t>dostaviti</a:t>
            </a:r>
            <a:r>
              <a:rPr lang="en-GB" i="1" dirty="0" smtClean="0"/>
              <a:t> </a:t>
            </a:r>
            <a:r>
              <a:rPr lang="en-GB" i="1" dirty="0" err="1" smtClean="0"/>
              <a:t>Ekonomskom</a:t>
            </a:r>
            <a:r>
              <a:rPr lang="en-GB" i="1" dirty="0" smtClean="0"/>
              <a:t>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i="1" dirty="0" err="1" smtClean="0"/>
              <a:t>socijalnom</a:t>
            </a:r>
            <a:r>
              <a:rPr lang="en-GB" i="1" dirty="0" smtClean="0"/>
              <a:t> </a:t>
            </a:r>
            <a:r>
              <a:rPr lang="en-GB" i="1" dirty="0" err="1" smtClean="0"/>
              <a:t>savetu</a:t>
            </a:r>
            <a:r>
              <a:rPr lang="en-GB" i="1" dirty="0" smtClean="0"/>
              <a:t> </a:t>
            </a:r>
            <a:r>
              <a:rPr lang="en-GB" i="1" dirty="0" err="1" smtClean="0"/>
              <a:t>ove</a:t>
            </a:r>
            <a:r>
              <a:rPr lang="en-GB" i="1" dirty="0" smtClean="0"/>
              <a:t> </a:t>
            </a:r>
            <a:r>
              <a:rPr lang="en-GB" i="1" dirty="0" err="1" smtClean="0"/>
              <a:t>primedbe</a:t>
            </a:r>
            <a:r>
              <a:rPr lang="en-GB" i="1" dirty="0" smtClean="0"/>
              <a:t>, </a:t>
            </a:r>
            <a:r>
              <a:rPr lang="en-GB" i="1" dirty="0" err="1" smtClean="0"/>
              <a:t>propraćene</a:t>
            </a:r>
            <a:r>
              <a:rPr lang="en-GB" i="1" dirty="0" smtClean="0"/>
              <a:t> </a:t>
            </a:r>
            <a:r>
              <a:rPr lang="en-GB" i="1" dirty="0" err="1" smtClean="0"/>
              <a:t>prepisom</a:t>
            </a:r>
            <a:r>
              <a:rPr lang="en-GB" i="1" dirty="0" smtClean="0"/>
              <a:t> </a:t>
            </a:r>
            <a:r>
              <a:rPr lang="en-GB" i="1" dirty="0" err="1" smtClean="0"/>
              <a:t>izveštaja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je </a:t>
            </a:r>
            <a:r>
              <a:rPr lang="en-GB" i="1" dirty="0" err="1" smtClean="0"/>
              <a:t>primio</a:t>
            </a:r>
            <a:r>
              <a:rPr lang="en-GB" i="1" dirty="0" smtClean="0"/>
              <a:t> </a:t>
            </a:r>
            <a:r>
              <a:rPr lang="en-GB" i="1" dirty="0" err="1" smtClean="0"/>
              <a:t>od</a:t>
            </a:r>
            <a:r>
              <a:rPr lang="en-GB" i="1" dirty="0" smtClean="0"/>
              <a:t> </a:t>
            </a:r>
            <a:r>
              <a:rPr lang="en-GB" i="1" dirty="0" err="1" smtClean="0"/>
              <a:t>dr</a:t>
            </a:r>
            <a:r>
              <a:rPr lang="sr-Latn-RS" i="1" dirty="0" smtClean="0"/>
              <a:t>ž</a:t>
            </a:r>
            <a:r>
              <a:rPr lang="en-GB" i="1" dirty="0" err="1" smtClean="0"/>
              <a:t>ava</a:t>
            </a:r>
            <a:r>
              <a:rPr lang="en-GB" i="1" dirty="0" smtClean="0"/>
              <a:t> </a:t>
            </a:r>
            <a:r>
              <a:rPr lang="en-GB" i="1" dirty="0" err="1" smtClean="0"/>
              <a:t>ugovornica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. 5. </a:t>
            </a:r>
            <a:r>
              <a:rPr lang="en-GB" i="1" dirty="0" smtClean="0"/>
              <a:t>Dr</a:t>
            </a:r>
            <a:r>
              <a:rPr lang="sr-Latn-RS" i="1" dirty="0" smtClean="0"/>
              <a:t>ž</a:t>
            </a:r>
            <a:r>
              <a:rPr lang="en-GB" i="1" dirty="0" err="1" smtClean="0"/>
              <a:t>ave</a:t>
            </a:r>
            <a:r>
              <a:rPr lang="en-GB" i="1" dirty="0" smtClean="0"/>
              <a:t> </a:t>
            </a:r>
            <a:r>
              <a:rPr lang="en-GB" i="1" dirty="0" err="1" smtClean="0"/>
              <a:t>ugovornice</a:t>
            </a:r>
            <a:r>
              <a:rPr lang="en-GB" i="1" dirty="0" smtClean="0"/>
              <a:t>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Pakta</a:t>
            </a:r>
            <a:r>
              <a:rPr lang="en-GB" i="1" dirty="0" smtClean="0"/>
              <a:t> </a:t>
            </a:r>
            <a:r>
              <a:rPr lang="en-GB" i="1" dirty="0" err="1" smtClean="0"/>
              <a:t>mogu</a:t>
            </a:r>
            <a:r>
              <a:rPr lang="en-GB" i="1" dirty="0" smtClean="0"/>
              <a:t> </a:t>
            </a:r>
            <a:r>
              <a:rPr lang="en-GB" i="1" dirty="0" err="1" smtClean="0"/>
              <a:t>podnositi</a:t>
            </a:r>
            <a:r>
              <a:rPr lang="en-GB" i="1" dirty="0" smtClean="0"/>
              <a:t> </a:t>
            </a:r>
            <a:r>
              <a:rPr lang="en-GB" i="1" dirty="0" err="1" smtClean="0"/>
              <a:t>Komitetu</a:t>
            </a:r>
            <a:r>
              <a:rPr lang="en-GB" i="1" dirty="0" smtClean="0"/>
              <a:t> </a:t>
            </a:r>
            <a:r>
              <a:rPr lang="en-GB" i="1" dirty="0" err="1" smtClean="0"/>
              <a:t>mišljenja</a:t>
            </a:r>
            <a:r>
              <a:rPr lang="en-GB" i="1" dirty="0" smtClean="0"/>
              <a:t> o </a:t>
            </a:r>
            <a:r>
              <a:rPr lang="en-GB" i="1" dirty="0" err="1" smtClean="0"/>
              <a:t>svim</a:t>
            </a:r>
            <a:r>
              <a:rPr lang="en-GB" i="1" dirty="0" smtClean="0"/>
              <a:t> </a:t>
            </a:r>
            <a:r>
              <a:rPr lang="en-GB" i="1" dirty="0" err="1" smtClean="0"/>
              <a:t>primedbama</a:t>
            </a:r>
            <a:r>
              <a:rPr lang="en-GB" i="1" dirty="0" smtClean="0"/>
              <a:t> </a:t>
            </a:r>
            <a:r>
              <a:rPr lang="en-GB" i="1" dirty="0" err="1" smtClean="0"/>
              <a:t>koje</a:t>
            </a:r>
            <a:r>
              <a:rPr lang="en-GB" i="1" dirty="0" smtClean="0"/>
              <a:t> </a:t>
            </a:r>
            <a:r>
              <a:rPr lang="en-GB" i="1" dirty="0" err="1" smtClean="0"/>
              <a:t>budu</a:t>
            </a:r>
            <a:r>
              <a:rPr lang="en-GB" i="1" dirty="0" smtClean="0"/>
              <a:t> </a:t>
            </a:r>
            <a:r>
              <a:rPr lang="en-GB" i="1" dirty="0" err="1" smtClean="0"/>
              <a:t>učinjene</a:t>
            </a:r>
            <a:r>
              <a:rPr lang="en-GB" i="1" dirty="0" smtClean="0"/>
              <a:t> </a:t>
            </a:r>
            <a:r>
              <a:rPr lang="en-GB" i="1" dirty="0" err="1" smtClean="0"/>
              <a:t>na</a:t>
            </a:r>
            <a:r>
              <a:rPr lang="en-GB" i="1" dirty="0" smtClean="0"/>
              <a:t> </a:t>
            </a:r>
            <a:r>
              <a:rPr lang="en-GB" i="1" dirty="0" err="1" smtClean="0"/>
              <a:t>osnovu</a:t>
            </a:r>
            <a:r>
              <a:rPr lang="en-GB" i="1" dirty="0" smtClean="0"/>
              <a:t> </a:t>
            </a:r>
            <a:r>
              <a:rPr lang="en-GB" i="1" dirty="0" err="1" smtClean="0"/>
              <a:t>stava</a:t>
            </a:r>
            <a:r>
              <a:rPr lang="en-GB" i="1" dirty="0" smtClean="0"/>
              <a:t> 4. </a:t>
            </a:r>
            <a:r>
              <a:rPr lang="en-GB" i="1" dirty="0" err="1" smtClean="0"/>
              <a:t>ovog</a:t>
            </a:r>
            <a:r>
              <a:rPr lang="en-GB" i="1" dirty="0" smtClean="0"/>
              <a:t> </a:t>
            </a:r>
            <a:r>
              <a:rPr lang="en-GB" i="1" dirty="0" err="1" smtClean="0"/>
              <a:t>člana</a:t>
            </a:r>
            <a:r>
              <a:rPr lang="en-GB" i="1" dirty="0" smtClean="0"/>
              <a:t>.</a:t>
            </a:r>
            <a:endParaRPr lang="sr-Latn-RS" i="1" dirty="0" smtClean="0"/>
          </a:p>
          <a:p>
            <a:r>
              <a:rPr lang="sr-Latn-RS" dirty="0" smtClean="0"/>
              <a:t>Nejasnoće u članu 40: tehnički i filozofski problemi – šta je suština procesa ispitivanja izveštaja?</a:t>
            </a:r>
            <a:endParaRPr lang="sr-Latn-RS" dirty="0" smtClean="0"/>
          </a:p>
          <a:p>
            <a:r>
              <a:rPr lang="en-GB" dirty="0" smtClean="0"/>
              <a:t>O</a:t>
            </a:r>
            <a:r>
              <a:rPr lang="sr-Latn-RS" dirty="0" smtClean="0"/>
              <a:t>d 1980. godine uvođenje Opštih komentara PGP</a:t>
            </a:r>
            <a:endParaRPr lang="sr-Latn-RS" dirty="0" smtClean="0"/>
          </a:p>
          <a:p>
            <a:r>
              <a:rPr lang="sr-Latn-RS" dirty="0" smtClean="0"/>
              <a:t>Od 1984. godine postepeno uvođenje Završnih napomena PGP: od napomena pojedinihčlanova do napomena čitavog Komiteta</a:t>
            </a:r>
            <a:endParaRPr lang="sr-Latn-RS" dirty="0" smtClean="0"/>
          </a:p>
          <a:p>
            <a:r>
              <a:rPr lang="sr-Latn-RS" dirty="0" smtClean="0"/>
              <a:t>Reagovanje na završne napomene u novom periodičnom izveštaju</a:t>
            </a:r>
          </a:p>
          <a:p>
            <a:r>
              <a:rPr lang="sr-Latn-RS" dirty="0" smtClean="0"/>
              <a:t>Zakasneli izveštaji: Komitet može ispitivati stanje ljudskih prava u zemlji ako obavesti zemlju o tome čak iako ta zemlja ne šalje izveštaje ili predstavnike da brane izveštaje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Uloga NVO u kontrolnom procesu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E</a:t>
            </a:r>
            <a:r>
              <a:rPr lang="sr-Latn-RS" dirty="0" smtClean="0"/>
              <a:t>kspertima iz ekspertskih tela potrebna je pomoć – niko ne može biti ekspert za stanje ljudskih prava u svim zemljama sveta</a:t>
            </a:r>
          </a:p>
          <a:p>
            <a:r>
              <a:rPr lang="sr-Latn-RS" dirty="0" smtClean="0"/>
              <a:t>Prema Poslovniku Komiteta za ljudska prava, NVO nemaju zvaničnu ulogu</a:t>
            </a:r>
          </a:p>
          <a:p>
            <a:r>
              <a:rPr lang="en-GB" dirty="0" smtClean="0"/>
              <a:t>N</a:t>
            </a:r>
            <a:r>
              <a:rPr lang="sr-Latn-RS" dirty="0" smtClean="0"/>
              <a:t>eformalne metode uticaja: protiv-izveštaji, izveštaji iz senke (shadow reports)</a:t>
            </a:r>
          </a:p>
          <a:p>
            <a:r>
              <a:rPr lang="sr-Latn-RS" dirty="0" smtClean="0"/>
              <a:t>Prema Poslovniku Komiteta za ekonomska, socijalna i kulturna prava, NVO imaju zvaničnu ulogu; slično i za CATCee (Komitet protiv mučenja), CEDAWCee (Komitet za eliminisanje diskriminacije žena), CMWCee (Komitet za radnike migrante)</a:t>
            </a:r>
          </a:p>
          <a:p>
            <a:r>
              <a:rPr lang="en-GB" dirty="0" smtClean="0"/>
              <a:t>M</a:t>
            </a:r>
            <a:r>
              <a:rPr lang="sr-Latn-RS" dirty="0" smtClean="0"/>
              <a:t>eđunarodne i nacionalne NVO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Efekti ispitivanja izveštaja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Z</a:t>
            </a:r>
            <a:r>
              <a:rPr lang="sr-Latn-RS" dirty="0" smtClean="0"/>
              <a:t>avršne napomene su preporuke (meko pravo)</a:t>
            </a:r>
          </a:p>
          <a:p>
            <a:r>
              <a:rPr lang="en-GB" dirty="0" smtClean="0"/>
              <a:t>P</a:t>
            </a:r>
            <a:r>
              <a:rPr lang="sr-Latn-RS" dirty="0" smtClean="0"/>
              <a:t>ravno neobavezujuće ali mogu biti efektivno – posebno ako su interesantne medijima</a:t>
            </a:r>
          </a:p>
          <a:p>
            <a:r>
              <a:rPr lang="sr-Latn-RS" dirty="0" smtClean="0"/>
              <a:t>Opšti komentari PGP (meko pravo): isprva nastajali iz procesa ispitivanja izveštaja, a kasnije i iz procesa ispitivanja individualnih predstavki</a:t>
            </a:r>
          </a:p>
          <a:p>
            <a:r>
              <a:rPr lang="sr-Latn-RS" dirty="0" smtClean="0"/>
              <a:t>Opšti komentari Komiteta za ekonomska, socijalna i kulturna prava posebno značajni jer pojašanjavaju socio-ekonomska prava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2323</TotalTime>
  <Words>1346</Words>
  <Application>Microsoft Office PowerPoint</Application>
  <PresentationFormat>On-screen Show (4:3)</PresentationFormat>
  <Paragraphs>84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Ekspertska tela</vt:lpstr>
      <vt:lpstr>Ispitivanje izveštaja država na univerzalnom nivou</vt:lpstr>
      <vt:lpstr>Ispitivanje izveštaja na regionalnom nivou</vt:lpstr>
      <vt:lpstr>Ekspertska tela</vt:lpstr>
      <vt:lpstr>Ugovorna ekspertska tela u akciji</vt:lpstr>
      <vt:lpstr>Slide 6</vt:lpstr>
      <vt:lpstr> Ispitivanje izveštaja država: zaključni proces ispitivanja? </vt:lpstr>
      <vt:lpstr>Uloga NVO u kontrolnom procesu</vt:lpstr>
      <vt:lpstr>Efekti ispitivanja izveštaja</vt:lpstr>
      <vt:lpstr>Opšti komentari</vt:lpstr>
      <vt:lpstr>    Postupci po žalbama: univerzalni nivo </vt:lpstr>
      <vt:lpstr>Regionalni mehanizam postupaka po žalbama</vt:lpstr>
      <vt:lpstr> Pitanje rezervi </vt:lpstr>
      <vt:lpstr>Individualne predstavke  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Ekspertska tela</dc:title>
  <dc:creator>Biljana Djordjevic</dc:creator>
  <cp:lastModifiedBy>Biljana Đorđević</cp:lastModifiedBy>
  <cp:revision>24</cp:revision>
  <dcterms:created xsi:type="dcterms:W3CDTF">2006-08-16T00:00:00Z</dcterms:created>
  <dcterms:modified xsi:type="dcterms:W3CDTF">2020-04-29T12:57:27Z</dcterms:modified>
</cp:coreProperties>
</file>