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5" r:id="rId8"/>
    <p:sldId id="265" r:id="rId9"/>
    <p:sldId id="262" r:id="rId10"/>
    <p:sldId id="263" r:id="rId11"/>
    <p:sldId id="276" r:id="rId12"/>
    <p:sldId id="277" r:id="rId13"/>
    <p:sldId id="272" r:id="rId14"/>
    <p:sldId id="273" r:id="rId15"/>
    <p:sldId id="259" r:id="rId16"/>
    <p:sldId id="280" r:id="rId17"/>
    <p:sldId id="281" r:id="rId18"/>
    <p:sldId id="274" r:id="rId19"/>
    <p:sldId id="271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8073E-15EE-4BA5-B6EC-B7C4CD98CE6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57AB-D316-4462-AA11-A0586A8DE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r>
              <a:rPr lang="sr-Latn-RS" sz="5400" b="1" dirty="0" smtClean="0"/>
              <a:t>Demokratija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574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7" name="Picture 2" descr="C:\Windows\system32\config\systemprofile\Desktop\demokratija\kritika demokratij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214422"/>
            <a:ext cx="3786214" cy="5286412"/>
          </a:xfrm>
          <a:prstGeom prst="rect">
            <a:avLst/>
          </a:prstGeom>
          <a:noFill/>
        </p:spPr>
      </p:pic>
      <p:pic>
        <p:nvPicPr>
          <p:cNvPr id="1030" name="Picture 6" descr="C:\Windows\system32\config\systemprofile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08"/>
            <a:ext cx="521494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Zašto demokratija?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sr-Latn-RS" dirty="0" smtClean="0"/>
              <a:t>Demokratija je postupak donošenja odluka.</a:t>
            </a:r>
          </a:p>
          <a:p>
            <a:pPr marL="514350" indent="-514350"/>
            <a:r>
              <a:rPr lang="sr-Latn-RS" dirty="0" smtClean="0"/>
              <a:t>Zašto je demokratski postupak donošenja odluka bolji od alternativa (aristokratija, monarhija, diktatura...)? Na osnovu kojih kriterijuma to merimo?</a:t>
            </a:r>
          </a:p>
          <a:p>
            <a:pPr marL="514350" indent="-514350">
              <a:buAutoNum type="arabicParenR"/>
            </a:pPr>
            <a:r>
              <a:rPr lang="sr-Latn-RS" dirty="0" smtClean="0"/>
              <a:t>Postupak se ocenjuje kao takav, nezavisno od ishoda koje bi mogao da proizvede. Intristične vrednosti demokratije – vrednosti otelotovrene u samoj demokratskoj proceduri.</a:t>
            </a:r>
          </a:p>
          <a:p>
            <a:pPr marL="514350" indent="-514350">
              <a:buAutoNum type="arabicParenR"/>
            </a:pPr>
            <a:r>
              <a:rPr lang="sr-Latn-RS" dirty="0" smtClean="0"/>
              <a:t>Postupak se ocenjuje kao sredstvo, na osnovu rezultata za koje se očekuje da će proizvesti. Instrumentalne vrednosti demokratije.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Intristične vrednosti demokratije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Samovladavina</a:t>
            </a:r>
            <a:r>
              <a:rPr lang="en-US" dirty="0" smtClean="0"/>
              <a:t>: </a:t>
            </a:r>
            <a:r>
              <a:rPr lang="sr-Latn-RS" dirty="0" smtClean="0"/>
              <a:t>sloboda </a:t>
            </a:r>
            <a:r>
              <a:rPr lang="sr-Latn-RS" dirty="0" smtClean="0"/>
              <a:t>je pokoravanje zakonima koje sami </a:t>
            </a:r>
            <a:r>
              <a:rPr lang="sr-Latn-RS" dirty="0" smtClean="0"/>
              <a:t>donosimo</a:t>
            </a:r>
            <a:r>
              <a:rPr lang="en-US" dirty="0" smtClean="0"/>
              <a:t> (</a:t>
            </a:r>
            <a:r>
              <a:rPr lang="en-US" dirty="0" err="1" smtClean="0"/>
              <a:t>pozitivna</a:t>
            </a:r>
            <a:r>
              <a:rPr lang="en-US" dirty="0" smtClean="0"/>
              <a:t> </a:t>
            </a:r>
            <a:r>
              <a:rPr lang="en-US" dirty="0" err="1" smtClean="0"/>
              <a:t>sloboda</a:t>
            </a:r>
            <a:r>
              <a:rPr lang="en-US" smtClean="0"/>
              <a:t>).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Samoostvarenje</a:t>
            </a:r>
            <a:r>
              <a:rPr lang="en-US" dirty="0" smtClean="0"/>
              <a:t>: u</a:t>
            </a:r>
            <a:r>
              <a:rPr lang="sr-Latn-RS" dirty="0" smtClean="0"/>
              <a:t>čestvovanje u političkom životu jeste suštinska odlika ostvarenog ljudskog života (zoon politikon</a:t>
            </a:r>
            <a:r>
              <a:rPr lang="sr-Latn-RS" dirty="0" smtClean="0"/>
              <a:t>). Perfekcionistički argument.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Jednakost</a:t>
            </a:r>
          </a:p>
          <a:p>
            <a:pPr marL="514350" indent="-514350">
              <a:buFont typeface="+mj-lt"/>
              <a:buAutoNum type="arabicPeriod"/>
            </a:pP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endParaRPr lang="sr-Latn-RS" dirty="0" smtClean="0"/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Instrumentalne vrednosti demokratije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sr-Latn-RS" dirty="0" smtClean="0"/>
              <a:t>Demokratija dovodi do ispravnih,dobrih odluka (Kondorse</a:t>
            </a:r>
            <a:r>
              <a:rPr lang="en-US" dirty="0" smtClean="0"/>
              <a:t>; </a:t>
            </a:r>
            <a:r>
              <a:rPr lang="en-US" dirty="0" err="1" smtClean="0"/>
              <a:t>deliberativna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r>
              <a:rPr lang="sr-Latn-R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Demokratija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moralnog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intelektualnog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gra</a:t>
            </a:r>
            <a:r>
              <a:rPr lang="sr-Latn-RS" dirty="0" smtClean="0"/>
              <a:t>đana.</a:t>
            </a:r>
          </a:p>
          <a:p>
            <a:pPr marL="514350" indent="-514350">
              <a:buAutoNum type="arabicPeriod" startAt="3"/>
            </a:pPr>
            <a:r>
              <a:rPr lang="sr-Latn-RS" dirty="0" smtClean="0"/>
              <a:t>Demokratija proizvodi legitimnost i stabilnost političkog sistema.</a:t>
            </a:r>
          </a:p>
          <a:p>
            <a:pPr marL="514350" indent="-514350">
              <a:buAutoNum type="arabicPeriod" startAt="3"/>
            </a:pPr>
            <a:r>
              <a:rPr lang="sr-Latn-RS" dirty="0" smtClean="0"/>
              <a:t>Demokratija olakšava pretvaranje privatnih interesa u javne odluke i doprinosi kontroli vlasti.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/>
          </a:bodyPr>
          <a:lstStyle/>
          <a:p>
            <a:r>
              <a:rPr lang="sr-Latn-RS" dirty="0" smtClean="0"/>
              <a:t>Koliko demokratije želimo?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r>
              <a:rPr lang="sr-Latn-RS" dirty="0" smtClean="0"/>
              <a:t>O čemu odlučujemo u demokratiji?</a:t>
            </a:r>
          </a:p>
          <a:p>
            <a:r>
              <a:rPr lang="sr-Latn-RS" dirty="0" smtClean="0"/>
              <a:t>Koje su granice demokratskog odlučivanja?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143404"/>
          </a:xfrm>
        </p:spPr>
        <p:txBody>
          <a:bodyPr/>
          <a:lstStyle/>
          <a:p>
            <a:r>
              <a:rPr lang="sr-Latn-RS" dirty="0" smtClean="0"/>
              <a:t>Da li bi bila demokratska odluka da demokratskim putem zabranimo pravo na političko organizovanje homoseksualnim osobama?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071834"/>
          </a:xfrm>
        </p:spPr>
        <p:txBody>
          <a:bodyPr>
            <a:normAutofit/>
          </a:bodyPr>
          <a:lstStyle/>
          <a:p>
            <a:r>
              <a:rPr lang="sr-Latn-RS" dirty="0" smtClean="0"/>
              <a:t>Da li bi bila demokratska odluka da demokratskim putem zabranimo upražnjavanje homoseksualnih odnosa?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indows\system32\config\systemprofil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6929485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RS" dirty="0" smtClean="0"/>
              <a:t>đivanju okvira demokratskog odlučivanja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sr-Latn-RS" dirty="0" smtClean="0"/>
              <a:t>1. Demokratija može biti ograničena samo </a:t>
            </a:r>
            <a:r>
              <a:rPr lang="en-US" dirty="0" err="1" smtClean="0"/>
              <a:t>pozivanjem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RS" dirty="0" smtClean="0"/>
              <a:t>demokratsk</a:t>
            </a:r>
            <a:r>
              <a:rPr lang="en-US" dirty="0" smtClean="0"/>
              <a:t>e</a:t>
            </a:r>
            <a:r>
              <a:rPr lang="sr-Latn-RS" dirty="0" smtClean="0"/>
              <a:t> vrednosti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2. </a:t>
            </a:r>
            <a:r>
              <a:rPr lang="en-US" dirty="0" err="1" smtClean="0"/>
              <a:t>Demokratija</a:t>
            </a:r>
            <a:r>
              <a:rPr lang="en-US" dirty="0" smtClean="0"/>
              <a:t> mo</a:t>
            </a:r>
            <a:r>
              <a:rPr lang="sr-Latn-RS" dirty="0" smtClean="0"/>
              <a:t>že biti ograničena i </a:t>
            </a:r>
            <a:r>
              <a:rPr lang="en-US" dirty="0" err="1" smtClean="0"/>
              <a:t>pozivanjem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inherentno</a:t>
            </a:r>
            <a:r>
              <a:rPr lang="en-US" dirty="0" smtClean="0"/>
              <a:t> </a:t>
            </a:r>
            <a:r>
              <a:rPr lang="en-US" dirty="0" err="1" smtClean="0"/>
              <a:t>demokratske</a:t>
            </a:r>
            <a:r>
              <a:rPr lang="en-US" dirty="0" smtClean="0"/>
              <a:t> (</a:t>
            </a:r>
            <a:r>
              <a:rPr lang="en-US" dirty="0" err="1" smtClean="0"/>
              <a:t>li</a:t>
            </a:r>
            <a:r>
              <a:rPr lang="sr-Latn-RS" dirty="0" smtClean="0"/>
              <a:t>čne slobode </a:t>
            </a:r>
            <a:r>
              <a:rPr lang="en-US" dirty="0" smtClean="0"/>
              <a:t>&gt;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Pravde</a:t>
            </a:r>
            <a:r>
              <a:rPr lang="en-US" dirty="0" smtClean="0"/>
              <a:t>, a ne </a:t>
            </a:r>
            <a:r>
              <a:rPr lang="en-US" dirty="0" err="1" smtClean="0"/>
              <a:t>demokratije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Tri normativna modela demokratije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U zavisnosti od toga koje odgovore ili kombinaciju odgovara dajemo na pitanja “Zašto demokratija?” i “Koliko demokratije?”, zavisiće i naš stav prema preporučljivom modelu demokratije</a:t>
            </a:r>
            <a:r>
              <a:rPr lang="en-US" dirty="0" smtClean="0"/>
              <a:t> (“</a:t>
            </a:r>
            <a:r>
              <a:rPr lang="en-US" dirty="0" err="1" smtClean="0"/>
              <a:t>Kakva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r>
              <a:rPr lang="en-US" dirty="0" smtClean="0"/>
              <a:t>”?)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Liberalno-demokratsko model (model u kojem živimo</a:t>
            </a:r>
            <a:r>
              <a:rPr lang="en-US" dirty="0" smtClean="0"/>
              <a:t>; </a:t>
            </a:r>
            <a:r>
              <a:rPr lang="sr-Latn-RS" dirty="0" smtClean="0"/>
              <a:t>film</a:t>
            </a:r>
            <a:r>
              <a:rPr lang="en-US" dirty="0" smtClean="0"/>
              <a:t> “</a:t>
            </a:r>
            <a:r>
              <a:rPr lang="en-US" dirty="0" err="1" smtClean="0"/>
              <a:t>Glasaj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mene</a:t>
            </a:r>
            <a:r>
              <a:rPr lang="en-US" dirty="0" smtClean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r>
              <a:rPr lang="en-US" dirty="0" err="1" smtClean="0"/>
              <a:t>Republikansko-komunitarni</a:t>
            </a:r>
            <a:r>
              <a:rPr lang="en-US" dirty="0" smtClean="0"/>
              <a:t> model</a:t>
            </a:r>
          </a:p>
          <a:p>
            <a:r>
              <a:rPr lang="en-US" dirty="0" err="1" smtClean="0"/>
              <a:t>Deliberativni</a:t>
            </a:r>
            <a:r>
              <a:rPr lang="en-US" dirty="0" smtClean="0"/>
              <a:t>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sr-Latn-RS" sz="3600" dirty="0" smtClean="0"/>
              <a:t>Liberalno-demokratski model, lokovski model, liberalna demokratija, minimalna demokratija, glasačka demokratija, agregativna demokratija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Demokratija ima isključivo instrumentalnu vrednost (instrumentalna vrednost 3 + instrumentalna vrednost 4)!</a:t>
            </a:r>
          </a:p>
          <a:p>
            <a:r>
              <a:rPr lang="sr-Latn-RS" dirty="0" smtClean="0"/>
              <a:t>Pretvaranje privatnih interesa u javne politike i kontrola vlasti. Demokratski proces nalikuje tržištu.</a:t>
            </a:r>
          </a:p>
          <a:p>
            <a:r>
              <a:rPr lang="sr-Latn-RS" dirty="0" smtClean="0"/>
              <a:t>Posredujuće shvatanje politike.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je </a:t>
            </a:r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 smtClean="0"/>
              <a:t>agregiranih</a:t>
            </a:r>
            <a:r>
              <a:rPr lang="en-US" dirty="0" smtClean="0"/>
              <a:t> </a:t>
            </a:r>
            <a:r>
              <a:rPr lang="en-US" dirty="0" err="1" smtClean="0"/>
              <a:t>privatnih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sr-Latn-RS" dirty="0" smtClean="0"/>
              <a:t>Čvrsta opredeljenja i objedinjavanje opredeljenja</a:t>
            </a:r>
          </a:p>
          <a:p>
            <a:r>
              <a:rPr lang="sr-Latn-RS" dirty="0" smtClean="0"/>
              <a:t>Negativne slobode.</a:t>
            </a:r>
          </a:p>
          <a:p>
            <a:r>
              <a:rPr lang="sr-Latn-RS" dirty="0" smtClean="0"/>
              <a:t>Pasivno građanstvo.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system32\config\systemprofile\Desktop\demokratija\demokratija-4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181991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Republikanski/komunitarni model demokratije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Republikansko i komunitarno shvatanje demokratije se u osnovi razlikuju ali ih Habermas u svom tekstu izjednačava.</a:t>
            </a:r>
          </a:p>
          <a:p>
            <a:r>
              <a:rPr lang="sr-Latn-RS" dirty="0" smtClean="0"/>
              <a:t>Republikanski model I – intristična vrednost demokratije kao samovladavine (pozitivne slobode + aktivno građanstvo)</a:t>
            </a:r>
          </a:p>
          <a:p>
            <a:r>
              <a:rPr lang="sr-Latn-RS" dirty="0" smtClean="0"/>
              <a:t>Republikanski model II – intristična vrednost demokratije kao samoostvarenje (pozitivne slobode + aktivno građanstvo)</a:t>
            </a:r>
          </a:p>
          <a:p>
            <a:r>
              <a:rPr lang="sr-Latn-RS" dirty="0" smtClean="0"/>
              <a:t>Komunitarni model – demokratija nam služi da zajedno sa drugima otkrijemo ko smo to mi kao politička zajednica. Demokratija se bavi “etičkim pitanjima”. Ethos – način života.</a:t>
            </a:r>
          </a:p>
          <a:p>
            <a:r>
              <a:rPr lang="sr-Latn-RS" dirty="0" smtClean="0"/>
              <a:t>Habermasova kritika – ovaj model je suviše “etički opterećen”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Deliberativni (proceduralni) model demokratije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/>
              <a:t>Kombinacija liberalnog i republikanskog modela</a:t>
            </a:r>
          </a:p>
          <a:p>
            <a:r>
              <a:rPr lang="sr-Latn-RS" dirty="0" smtClean="0"/>
              <a:t>Intristične vrednosti (1+2+3) + instrumentalne vrednosti (1+2+3).</a:t>
            </a:r>
          </a:p>
          <a:p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Deliberacija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(lat.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deliberatio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) -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savetovanje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premišljanje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razmišljanje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dogovaranje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.</a:t>
            </a:r>
          </a:p>
          <a:p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Glasovi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, a ne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glasanje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! (Chambers)</a:t>
            </a:r>
          </a:p>
          <a:p>
            <a:r>
              <a:rPr lang="pl-PL" dirty="0" smtClean="0">
                <a:ea typeface="Lucida Sans Unicode" pitchFamily="34" charset="0"/>
                <a:cs typeface="Lucida Sans Unicode" pitchFamily="34" charset="0"/>
              </a:rPr>
              <a:t>Demokratija je nešto više od pukog glasanja (sabiranja individualnih preferenci).</a:t>
            </a:r>
            <a:endParaRPr lang="en-US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Pretpostavke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uspešne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deliberacije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: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građanski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kapacitet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i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reciprocitet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.</a:t>
            </a:r>
          </a:p>
          <a:p>
            <a:r>
              <a:rPr lang="pl-PL" dirty="0" smtClean="0">
                <a:ea typeface="Lucida Sans Unicode" pitchFamily="34" charset="0"/>
                <a:cs typeface="Lucida Sans Unicode" pitchFamily="34" charset="0"/>
              </a:rPr>
              <a:t>Iskrena demokratska rasprava koja podstiče građane da tragaju za konsenzusom.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system32\config\systemprofile\Desktop\demokratija\liberalna-demokrat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52"/>
            <a:ext cx="8358246" cy="6443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system32\config\systemprofile\Desktop\demokratija\mythdemocracy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9"/>
            <a:ext cx="7929618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system32\config\systemprofile\Desktop\demokratija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72560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system32\config\systemprofile\Desktop\demokratija\poreklo-reci-demokrat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358245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4357718"/>
          </a:xfrm>
        </p:spPr>
        <p:txBody>
          <a:bodyPr>
            <a:normAutofit/>
          </a:bodyPr>
          <a:lstStyle/>
          <a:p>
            <a:r>
              <a:rPr lang="sr-Latn-RS" dirty="0" smtClean="0"/>
              <a:t>Zašto (uopšte) želimo demokratiju?</a:t>
            </a:r>
            <a:br>
              <a:rPr lang="sr-Latn-RS" dirty="0" smtClean="0"/>
            </a:br>
            <a:r>
              <a:rPr lang="sr-Latn-RS" dirty="0" smtClean="0"/>
              <a:t>Koliko demokratije želimo?</a:t>
            </a:r>
            <a:br>
              <a:rPr lang="sr-Latn-RS" dirty="0" smtClean="0"/>
            </a:br>
            <a:r>
              <a:rPr lang="sr-Latn-RS" dirty="0" smtClean="0"/>
              <a:t>Kakvu demokratiju želimo?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r>
              <a:rPr lang="sr-Latn-RS" sz="5400" dirty="0" smtClean="0"/>
              <a:t>Utisci o filmu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:\Windows\system32\config\systemprofile\Desktop\pleaseVoteFor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778674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Zašto je Lou Lei pobedio?</a:t>
            </a:r>
            <a:endParaRPr lang="en-US" dirty="0"/>
          </a:p>
        </p:txBody>
      </p:sp>
      <p:pic>
        <p:nvPicPr>
          <p:cNvPr id="1026" name="Picture 2" descr="C:\Windows\system32\config\systemprofile\Desktop\Vote for Me\images_please-vote-for-me-01web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643314"/>
            <a:ext cx="2857520" cy="2714644"/>
          </a:xfrm>
          <a:prstGeom prst="rect">
            <a:avLst/>
          </a:prstGeom>
          <a:noFill/>
        </p:spPr>
      </p:pic>
      <p:pic>
        <p:nvPicPr>
          <p:cNvPr id="1027" name="Picture 3" descr="C:\Windows\system32\config\systemprofile\Desktop\Vote for Me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428868"/>
            <a:ext cx="2928958" cy="2714644"/>
          </a:xfrm>
          <a:prstGeom prst="rect">
            <a:avLst/>
          </a:prstGeom>
          <a:noFill/>
        </p:spPr>
      </p:pic>
      <p:pic>
        <p:nvPicPr>
          <p:cNvPr id="1028" name="Picture 4" descr="C:\Windows\system32\config\systemprofile\Desktop\Vote for Me\_44160125_luo_spee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6"/>
            <a:ext cx="285752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571</Words>
  <Application>Microsoft Office PowerPoint</Application>
  <PresentationFormat>On-screen Show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Demokratija</vt:lpstr>
      <vt:lpstr>Slide 2</vt:lpstr>
      <vt:lpstr>Slide 3</vt:lpstr>
      <vt:lpstr>Slide 4</vt:lpstr>
      <vt:lpstr>Slide 5</vt:lpstr>
      <vt:lpstr>Slide 6</vt:lpstr>
      <vt:lpstr>Zašto (uopšte) želimo demokratiju? Koliko demokratije želimo? Kakvu demokratiju želimo?  </vt:lpstr>
      <vt:lpstr>Utisci o filmu</vt:lpstr>
      <vt:lpstr>Zašto je Lou Lei pobedio?</vt:lpstr>
      <vt:lpstr>Zašto demokratija?</vt:lpstr>
      <vt:lpstr>Intristične vrednosti demokratije</vt:lpstr>
      <vt:lpstr>Instrumentalne vrednosti demokratije</vt:lpstr>
      <vt:lpstr>Koliko demokratije želimo?</vt:lpstr>
      <vt:lpstr>Da li bi bila demokratska odluka da demokratskim putem zabranimo pravo na političko organizovanje homoseksualnim osobama?</vt:lpstr>
      <vt:lpstr>Da li bi bila demokratska odluka da demokratskim putem zabranimo upražnjavanje homoseksualnih odnosa?</vt:lpstr>
      <vt:lpstr>Slide 16</vt:lpstr>
      <vt:lpstr>Dva pristupa određivanju okvira demokratskog odlučivanja</vt:lpstr>
      <vt:lpstr>Tri normativna modela demokratije</vt:lpstr>
      <vt:lpstr>Liberalno-demokratski model, lokovski model, liberalna demokratija, minimalna demokratija, glasačka demokratija, agregativna demokratija</vt:lpstr>
      <vt:lpstr>Republikanski/komunitarni model demokratije</vt:lpstr>
      <vt:lpstr>Deliberativni (proceduralni) model demokratije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Demokratija</dc:title>
  <dc:creator>Nikolina</dc:creator>
  <cp:lastModifiedBy>Nikolina</cp:lastModifiedBy>
  <cp:revision>81</cp:revision>
  <dcterms:created xsi:type="dcterms:W3CDTF">2015-05-10T18:38:19Z</dcterms:created>
  <dcterms:modified xsi:type="dcterms:W3CDTF">2015-05-14T18:30:39Z</dcterms:modified>
</cp:coreProperties>
</file>