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1" r:id="rId4"/>
    <p:sldId id="273" r:id="rId5"/>
    <p:sldId id="276" r:id="rId6"/>
    <p:sldId id="275" r:id="rId7"/>
    <p:sldId id="274" r:id="rId8"/>
    <p:sldId id="257" r:id="rId9"/>
    <p:sldId id="266" r:id="rId10"/>
    <p:sldId id="261" r:id="rId11"/>
    <p:sldId id="262" r:id="rId12"/>
    <p:sldId id="268" r:id="rId13"/>
    <p:sldId id="267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28" y="-24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org/serbia/izbeglicka-i-migrantska-kriza" TargetMode="External"/><Relationship Id="rId2" Type="http://schemas.openxmlformats.org/officeDocument/2006/relationships/hyperlink" Target="https://www.savethechildren.org/us/what-we-do/emergency-response/refugee-children-crisis/what-is-refugeehttps: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gcentar.org.rs/bgcentar/wp-content/uploads/2013/02/Fakultativni-protokol-uz-Konvenciju-o-ukidanju-svih-oblika-diskriminacije-%C5%BEena.pdf" TargetMode="External"/><Relationship Id="rId3" Type="http://schemas.openxmlformats.org/officeDocument/2006/relationships/hyperlink" Target="http://www.bgcentar.org.rs/bgcentar/wp-content/uploads/2013/02/Me%C4%91unarodni-pakt-o-ekonomskim-socijalnim-i-kulturnim-pravima.pdf" TargetMode="External"/><Relationship Id="rId7" Type="http://schemas.openxmlformats.org/officeDocument/2006/relationships/hyperlink" Target="http://www.bgcentar.org.rs/bgcentar/wp-content/uploads/2013/02/Konvencija-o-eliminisanju-svih-oblika-diskriminacije-%C5%BEena.pdf" TargetMode="External"/><Relationship Id="rId2" Type="http://schemas.openxmlformats.org/officeDocument/2006/relationships/hyperlink" Target="http://www.bgcentar.org.rs/bgcentar/wp-content/uploads/2013/02/Me%C4%91unarodni-pakt-o-gra%C4%91anskim-i-politi%C4%8Dkim-pravim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gcentar.org.rs/bgcentar/wp-content/uploads/2013/02/Me%C4%91unarodna-konvencija-o-ukidanju-svih-oblika-rasne-diskriminacije.pdf" TargetMode="External"/><Relationship Id="rId11" Type="http://schemas.openxmlformats.org/officeDocument/2006/relationships/hyperlink" Target="http://www.bgcentar.org.rs/bgcentar/wp-content/uploads/2013/02/Konvencija-o-spre%C4%8Davanju-i-ka%C5%BEnjavanju-zlo%C4%8Dina-genocida.pdf" TargetMode="External"/><Relationship Id="rId5" Type="http://schemas.openxmlformats.org/officeDocument/2006/relationships/hyperlink" Target="http://www.bgcentar.org.rs/bgcentar/wp-content/uploads/2013/02/Drugi-Fakultativni-protokol-uz-Me%C4%91unarodni-pakt-o-gra%C4%91anskim-i-politi%C4%8Dkim-pravima-koji-ima-za-cilj-ukidanje-smrtne-kazne..pdf" TargetMode="External"/><Relationship Id="rId10" Type="http://schemas.openxmlformats.org/officeDocument/2006/relationships/hyperlink" Target="http://www.bgcentar.org.rs/bgcentar/wp-content/uploads/2013/02/Konvencija-o-pravima-deteta.pdf" TargetMode="External"/><Relationship Id="rId4" Type="http://schemas.openxmlformats.org/officeDocument/2006/relationships/hyperlink" Target="http://www.bgcentar.org.rs/bgcentar/wp-content/uploads/2013/02/Fakultativni-protokol-uz-Me%C4%91unarodni-pakt-o-gra%C4%91anskim-i-politi%C4%8Dkim-pravima.pdf" TargetMode="External"/><Relationship Id="rId9" Type="http://schemas.openxmlformats.org/officeDocument/2006/relationships/hyperlink" Target="http://www.bgcentar.org.rs/bgcentar/wp-content/uploads/2013/02/Konvencija-protiv-mu%C4%8Denja-i-drugih-svirepih-nehumanih-ili-poni%C5%BEavaju%C4%87ih-kazni-ili-postupaka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gcentar.org.rs/bgcentar/wp-content/uploads/2013/02/Deklaracija-o-osnovnim-na%C4%8Delima-pravde-u-vezi-sa-%C5%BErtvama-krivi%C4%8Dnih-dela-i-zloupotrebe-vlasti.pdf" TargetMode="External"/><Relationship Id="rId13" Type="http://schemas.openxmlformats.org/officeDocument/2006/relationships/hyperlink" Target="http://www.bgcentar.org.rs/bgcentar/wp-content/uploads/2013/02/Evropska-povelja-o-regionalnim-i-manjinskim-jezicima.pdf" TargetMode="External"/><Relationship Id="rId18" Type="http://schemas.openxmlformats.org/officeDocument/2006/relationships/hyperlink" Target="http://www.bgcentar.org.rs/bgcentar/wp-content/uploads/2013/02/Preporuke-iz-Osla-o-pravu-nacionalnih-manjina-na-upotrebu-sopstvenog-jezika-i-obja%C5%A1njenje.pdf" TargetMode="External"/><Relationship Id="rId3" Type="http://schemas.openxmlformats.org/officeDocument/2006/relationships/hyperlink" Target="http://www.bgcentar.org.rs/bgcentar/wp-content/uploads/2013/02/Deklaracija-o-pravu-i-odgovornosti-pojedinaca-grupa-i-dru%C5%A1tvenih-organa-da-unapre%C4%91uju-i-%C5%A1tite-univerzalno-priznata-ljudska-prava-i-osnovne-slobode.pdf" TargetMode="External"/><Relationship Id="rId7" Type="http://schemas.openxmlformats.org/officeDocument/2006/relationships/hyperlink" Target="http://www.bgcentar.org.rs/bgcentar/wp-content/uploads/2013/02/Na%C4%8Dela-medicinske-etike-koja-se-odnose-na-ulogu-zdravstvenog-osoblja-naro%C4%8Dito-lekara-u-za%C5%A1titi-zatvorenika-i-lica-u-pritvoru-od-mu%C4%8Denja-i-drugih-svirepih-ne%C4%8Dove%C4%8Dnih-ili-poni%C5%BEavaju%C4%87ih.pdf" TargetMode="External"/><Relationship Id="rId12" Type="http://schemas.openxmlformats.org/officeDocument/2006/relationships/hyperlink" Target="http://www.bgcentar.org.rs/bgcentar/wp-content/uploads/2013/02/Okvirna-konvencija-za-za%C5%A1titu-nacionalnih-manjina.pdf" TargetMode="External"/><Relationship Id="rId17" Type="http://schemas.openxmlformats.org/officeDocument/2006/relationships/hyperlink" Target="http://www.bgcentar.org.rs/bgcentar/wp-content/uploads/2013/02/Preporuke-iz-Lunda-o-delotvornom-u%C4%8De%C5%A1%C4%87u-nacionalnih-manjina-u-javnom-%C5%BEivotu-sa-obja%C5%A1njenjima.pdf" TargetMode="External"/><Relationship Id="rId2" Type="http://schemas.openxmlformats.org/officeDocument/2006/relationships/hyperlink" Target="http://www.bgcentar.org.rs/bgcentar/wp-content/uploads/2013/02/Univerzalna-deklaracija-o-ljudskim-pravima-1948.pdf" TargetMode="External"/><Relationship Id="rId16" Type="http://schemas.openxmlformats.org/officeDocument/2006/relationships/hyperlink" Target="http://www.bgcentar.org.rs/bgcentar/wp-content/uploads/2013/02/Ha%C5%A1ke-preporuke-o-pravu-nacionalnih-manjina-na-obrazovanje-i-obja%C5%A1njenj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gcentar.org.rs/bgcentar/wp-content/uploads/2013/02/Skup-minimalnih-pravila-o-postupanju-sa-zatvorenicima.pdf" TargetMode="External"/><Relationship Id="rId11" Type="http://schemas.openxmlformats.org/officeDocument/2006/relationships/hyperlink" Target="http://www.bgcentar.org.rs/bgcentar/wp-content/uploads/2013/02/Evropska-konvencija-o-spre%C4%8Davanju-mu%C4%8Denja-i-ne%C4%8Dove%C4%8Dnih-ili-poni%C5%BEavaju%C4%87ih-kazni-ili-postupaka.pdf" TargetMode="External"/><Relationship Id="rId5" Type="http://schemas.openxmlformats.org/officeDocument/2006/relationships/hyperlink" Target="http://www.bgcentar.org.rs/bgcentar/wp-content/uploads/2013/02/Osnovna-na%C4%8Dela-nezavisnosti-sudstva.pdf" TargetMode="External"/><Relationship Id="rId15" Type="http://schemas.openxmlformats.org/officeDocument/2006/relationships/hyperlink" Target="http://www.bgcentar.org.rs/bgcentar/wp-content/uploads/2013/02/Evropska-konvencija-o-vr%C5%A1enju-de%C4%8Dijih-prava.pdf" TargetMode="External"/><Relationship Id="rId10" Type="http://schemas.openxmlformats.org/officeDocument/2006/relationships/hyperlink" Target="http://www.bgcentar.org.rs/bgcentar/wp-content/uploads/2013/02/Konvencija-za-za%C5%A1titu-ljudskih-prava-i-osnovnih-sloboda-sa-izmenama-predvi%C4%91enim-Protokolima-11-i-14.pdf" TargetMode="External"/><Relationship Id="rId4" Type="http://schemas.openxmlformats.org/officeDocument/2006/relationships/hyperlink" Target="http://www.bgcentar.org.rs/bgcentar/wp-content/uploads/2013/02/Kodeks-pona%C5%A1anja-lica-odgovornih-za-primenu-zakona.pdf" TargetMode="External"/><Relationship Id="rId9" Type="http://schemas.openxmlformats.org/officeDocument/2006/relationships/hyperlink" Target="http://www.bgcentar.org.rs/bgcentar/wp-content/uploads/2013/02/Garancije-za-za%C5%A1titu-prava-osoba-nad-kojima-treba-da-bude-izvr%C5%A1ena-smrtna-kazna.pdf" TargetMode="External"/><Relationship Id="rId14" Type="http://schemas.openxmlformats.org/officeDocument/2006/relationships/hyperlink" Target="http://www.bgcentar.org.rs/bgcentar/wp-content/uploads/2013/02/Izmenjena-Evropska-socijalna-povelja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3F23DB-FEBA-8845-9958-6DBF123547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PRAVA izbeglica</a:t>
            </a:r>
            <a:endParaRPr lang="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0AC1FF-8735-0A43-93F4-D6521F31C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3054" y="4161662"/>
            <a:ext cx="6831673" cy="1086237"/>
          </a:xfrm>
        </p:spPr>
        <p:txBody>
          <a:bodyPr/>
          <a:lstStyle/>
          <a:p>
            <a:r>
              <a:rPr lang="en-US"/>
              <a:t>Azil u Srbiji.</a:t>
            </a:r>
          </a:p>
          <a:p>
            <a:r>
              <a:rPr lang="en-US"/>
              <a:t>Deca izbeglice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xmlns="" val="207465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C06C24-E027-2443-B622-DE9E7631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2" y="346472"/>
            <a:ext cx="9601200" cy="1485900"/>
          </a:xfrm>
        </p:spPr>
        <p:txBody>
          <a:bodyPr/>
          <a:lstStyle/>
          <a:p>
            <a:r>
              <a:rPr lang="en-US"/>
              <a:t>Zakon o azilu i privremenoj zaštiti ( Sl. Glasnik RS 24/2018)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79DF76-BCAE-5B4E-989A-F8D5C90A3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2" y="1832372"/>
            <a:ext cx="9601200" cy="45255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" sz="2600" b="1" i="0">
                <a:solidFill>
                  <a:srgbClr val="333333"/>
                </a:solidFill>
                <a:effectLst/>
                <a:latin typeface="Open Sans"/>
              </a:rPr>
              <a:t>Načelo zaštite najboljeg interesa maloletnog </a:t>
            </a:r>
            <a:r>
              <a:rPr lang="en-US" sz="2600" b="1" i="0">
                <a:solidFill>
                  <a:srgbClr val="333333"/>
                </a:solidFill>
                <a:effectLst/>
                <a:latin typeface="Open Sans"/>
              </a:rPr>
              <a:t>lica</a:t>
            </a:r>
            <a:endParaRPr lang="" sz="2600" b="1" i="0">
              <a:solidFill>
                <a:srgbClr val="333333"/>
              </a:solidFill>
              <a:effectLst/>
              <a:latin typeface="Open Sans"/>
            </a:endParaRPr>
          </a:p>
          <a:p>
            <a:pPr marL="0" indent="0" algn="ctr">
              <a:buNone/>
            </a:pPr>
            <a:r>
              <a:rPr lang="" sz="2600" b="1" i="0">
                <a:solidFill>
                  <a:srgbClr val="333333"/>
                </a:solidFill>
                <a:effectLst/>
                <a:latin typeface="Open Sans"/>
              </a:rPr>
              <a:t>Član 10</a:t>
            </a:r>
          </a:p>
          <a:p>
            <a:r>
              <a:rPr lang="" sz="2600" b="0" i="0">
                <a:solidFill>
                  <a:srgbClr val="333333"/>
                </a:solidFill>
                <a:effectLst/>
                <a:latin typeface="Open Sans"/>
              </a:rPr>
              <a:t>Prilikom sprovođenja odredaba ovog zakona postupa se u skladu sa načelom najboljeg interesa maloletnog lica.</a:t>
            </a:r>
          </a:p>
          <a:p>
            <a:r>
              <a:rPr lang="" sz="2600" b="0" i="0">
                <a:solidFill>
                  <a:srgbClr val="333333"/>
                </a:solidFill>
                <a:effectLst/>
                <a:latin typeface="Open Sans"/>
              </a:rPr>
              <a:t>Prilikom procene najboljeg interesa maloletnog lica uzima se u obzir dobrobit, socijalni razvoj i poreklo maloletnog lica, mišljenje maloletnog lica zavisno od njegovog uzrasta i zrelosti, načelo jedinstva porodice, kao i zaštita i bezbednost maloletnog lica, posebno ako postoji sumnja da je maloletno lice žrtva trgovine ljudima ili žrtva nasilja u porodici i drugih oblika rodno zasnovanog nasilja.</a:t>
            </a:r>
          </a:p>
          <a:p>
            <a:pPr marL="0" indent="0" algn="ctr">
              <a:buNone/>
            </a:pPr>
            <a:r>
              <a:rPr lang="" sz="2600" b="1" i="0">
                <a:solidFill>
                  <a:srgbClr val="333333"/>
                </a:solidFill>
                <a:effectLst/>
                <a:latin typeface="Open Sans"/>
              </a:rPr>
              <a:t>Član 11</a:t>
            </a:r>
          </a:p>
          <a:p>
            <a:r>
              <a:rPr lang="" sz="2600" b="0" i="0">
                <a:solidFill>
                  <a:srgbClr val="333333"/>
                </a:solidFill>
                <a:effectLst/>
                <a:latin typeface="Open Sans"/>
              </a:rPr>
              <a:t>Nameru da traži azil u ime maloletnog lica izražava roditelj ili staratelj.</a:t>
            </a:r>
          </a:p>
          <a:p>
            <a:r>
              <a:rPr lang="" sz="2600" b="0" i="0">
                <a:solidFill>
                  <a:srgbClr val="333333"/>
                </a:solidFill>
                <a:effectLst/>
                <a:latin typeface="Open Sans"/>
              </a:rPr>
              <a:t>Zahtev za azil u ime maloletnog lica podnosi roditelj ili staratelj.</a:t>
            </a:r>
          </a:p>
          <a:p>
            <a:r>
              <a:rPr lang="" sz="2600" b="0" i="0">
                <a:solidFill>
                  <a:srgbClr val="333333"/>
                </a:solidFill>
                <a:effectLst/>
                <a:latin typeface="Open Sans"/>
              </a:rPr>
              <a:t>Izuzetno od st. 1. i 2. ovog člana, maloletno lice starije od 16 godina koje je u braku može samostalno učestvovati u postupku azila.</a:t>
            </a:r>
          </a:p>
          <a:p>
            <a:endParaRPr lang=""/>
          </a:p>
        </p:txBody>
      </p:sp>
    </p:spTree>
    <p:extLst>
      <p:ext uri="{BB962C8B-B14F-4D97-AF65-F5344CB8AC3E}">
        <p14:creationId xmlns:p14="http://schemas.microsoft.com/office/powerpoint/2010/main" xmlns="" val="345099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FE6D1-2410-3449-A110-0A7445476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1275160"/>
            <a:ext cx="11179969" cy="5822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" sz="1800" b="1" i="0">
                <a:solidFill>
                  <a:srgbClr val="333333"/>
                </a:solidFill>
                <a:effectLst/>
                <a:latin typeface="Open Sans"/>
              </a:rPr>
              <a:t>Član 12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Maloletnom licu bez pratnje organ starateljstva, u skladu sa zakonom, određuje privremenog staratelja čim se utvrdi činjenica da se radi o maloletnom licu bez pratnje, a najkasnije pre podnošenja zahteva za azil.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O određivanju privremenog staratelja maloletno lice iz stava 1. ovog člana obaveštava se bez odlaganja.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Privremeni staratelj je dužan da maloletno lice bez pratnje bez odlaganja informiše o postupku azila i njegovim pravima i obavezama.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Izuzetno od stava 1. ovog člana, maloletnom licu bez pratnje starijem od 16 godina koje je u braku ne određuje se privremeni staratelj.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Maloletno lice bez pratnje izražava nameru da traži azil uz obavezno prisustvo privremenog staratelja.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Maloletno lice bez pratnje zahtev za azil podnosi lično uz obavezno prisustvo privremenog staratelja.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Zahtev za azil u ime maloletnog lica bez pratnje može podneti i privremeni staratelj, kada je to u najboljem interesu maloletnog lica.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Maloletno lice bez pratnje saslušava se u prisustvu privremenog staratelja.</a:t>
            </a:r>
          </a:p>
          <a:p>
            <a:r>
              <a:rPr lang="" sz="1800" b="0" i="0">
                <a:solidFill>
                  <a:srgbClr val="333333"/>
                </a:solidFill>
                <a:effectLst/>
                <a:latin typeface="Open Sans"/>
              </a:rPr>
              <a:t>Postupci po zahtevu za azil maloletnog lica bez pratnje, kao i drugi postupci koji se odnose na prava maloletnog lica bez pratnje imaju prioritet u odnosu na druge postupke.</a:t>
            </a:r>
          </a:p>
          <a:p>
            <a:endParaRPr lang="" sz="18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113806D-F7A6-1840-939D-426306EE9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5812" y="57151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Zakon o azilu i privremenoj zaštiti ( Sl. Glasnik RS 24/2018)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xmlns="" val="1630558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B4CAF-5C60-F847-B7A1-B197BEB3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1485900"/>
          </a:xfrm>
        </p:spPr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38C125-3320-BF43-AC15-A48D5A641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53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"/>
              <a:t>Podaci Ministarstva unutrašnjih</a:t>
            </a:r>
            <a:r>
              <a:rPr lang="en-US"/>
              <a:t> p</a:t>
            </a:r>
            <a:r>
              <a:rPr lang=""/>
              <a:t>oslova ukazuju na to da je 2016. godine u Republici Srbiji 5.390 dece, od čega</a:t>
            </a:r>
          </a:p>
          <a:p>
            <a:pPr marL="0" indent="0">
              <a:buNone/>
            </a:pPr>
            <a:r>
              <a:rPr lang=""/>
              <a:t>3.708 dečaka i 1.628 devojčice,</a:t>
            </a:r>
            <a:r>
              <a:rPr lang="en-US"/>
              <a:t>i</a:t>
            </a:r>
            <a:r>
              <a:rPr lang=""/>
              <a:t>zrazilo nameru da zatraži azil. </a:t>
            </a:r>
            <a:endParaRPr lang="en-US"/>
          </a:p>
          <a:p>
            <a:pPr marL="0" indent="0">
              <a:buNone/>
            </a:pPr>
            <a:r>
              <a:rPr lang=""/>
              <a:t>Od tog broja, njih </a:t>
            </a:r>
            <a:r>
              <a:rPr lang="" b="1"/>
              <a:t>177 su bila nepraćena i </a:t>
            </a:r>
            <a:r>
              <a:rPr lang="en-US" b="1"/>
              <a:t>razdvojena</a:t>
            </a:r>
            <a:r>
              <a:rPr lang="" b="1"/>
              <a:t> deca, </a:t>
            </a:r>
            <a:r>
              <a:rPr lang=""/>
              <a:t>165 dečaka i 12 devojčica.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209AE71-70EC-4A4B-B83D-277D75A68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675" y="3029819"/>
            <a:ext cx="9255125" cy="35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7678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27412-0ABC-E74B-8DBA-BC6E1353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" sz="2000"/>
              <a:t>Od jula 2016. do kraja maja 2017. godine, Beogradski centar za ljudska </a:t>
            </a:r>
            <a:br>
              <a:rPr lang="" sz="2000"/>
            </a:br>
            <a:r>
              <a:rPr lang="" sz="2000"/>
              <a:t>prava sprovodio je projekat „Poboljšanje položaja dece izbeglica u Evropi“, uz </a:t>
            </a:r>
            <a:br>
              <a:rPr lang="" sz="2000"/>
            </a:br>
            <a:r>
              <a:rPr lang="" sz="2000"/>
              <a:t>podršku Međunarodnog komiteta </a:t>
            </a:r>
            <a:r>
              <a:rPr lang="en-US" sz="2000"/>
              <a:t>spasa. , Beogradski centar za ljudska prava </a:t>
            </a:r>
            <a:br>
              <a:rPr lang="en-US" sz="2000"/>
            </a:br>
            <a:r>
              <a:rPr lang="en-US" sz="2000"/>
              <a:t>formulisao je set preporuka za unapređenje položaja te dece, u četiri oblasti. To </a:t>
            </a:r>
            <a:br>
              <a:rPr lang="en-US" sz="2000"/>
            </a:br>
            <a:r>
              <a:rPr lang="en-US" sz="2000"/>
              <a:t>su: prvi kontakt sa nepraćenom decom i standardi za postupanje, međusektor-</a:t>
            </a:r>
            <a:br>
              <a:rPr lang="en-US" sz="2000"/>
            </a:br>
            <a:r>
              <a:rPr lang="en-US" sz="2000"/>
              <a:t>ska saradnja, identifikacija i postupanje sa žrtvama trgovine ljudima i svih oblika </a:t>
            </a:r>
            <a:br>
              <a:rPr lang="en-US" sz="2000"/>
            </a:br>
            <a:r>
              <a:rPr lang="en-US" sz="2000"/>
              <a:t>nasilja i zbrinjavanje i alternativna briga.</a:t>
            </a:r>
            <a:endParaRPr lang="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85DA88-B303-044A-A12C-41814DAA9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563111"/>
            <a:ext cx="3450431" cy="3581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Srbija je prema deci migrantima preuzela mere obezbeđenja privremenog smeštaja, hraniteljskog zbrinjavanja,zdravstvene brige, uključivanja u obrazovni sistem i organizovanja slobodnog vremena. </a:t>
            </a:r>
          </a:p>
          <a:p>
            <a:endParaRPr lang="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1F91EDD-7738-7F49-82BD-CE1C1632A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051" y="3003138"/>
            <a:ext cx="4994817" cy="33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636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44E47-66F0-1A4B-AC40-21B108ADF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015" y="583207"/>
            <a:ext cx="6125765" cy="5691586"/>
          </a:xfrm>
        </p:spPr>
        <p:txBody>
          <a:bodyPr>
            <a:noAutofit/>
          </a:bodyPr>
          <a:lstStyle/>
          <a:p>
            <a:r>
              <a:rPr lang="en-US" sz="1800">
                <a:ea typeface="Abadi" panose="02000000000000000000" pitchFamily="2" charset="0"/>
              </a:rPr>
              <a:t>Ustavom je osnovno obrazovanje u Srbiji obavezno, a po Zakonu o osnovama obrazovanja I vaspitanja to važi za sva lica na teritoriji Srbiji bez obzira na državljanstvo. </a:t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/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>2017. Uključivanje dece migranata u obrazovanje zavisilo je od školskih uprava da bi sledeće godine pristup postao sistemski. Ministarstvo prosvete donosi stručna upustva za podršku tražiocima azila I planove podrške za škole I učenike. </a:t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/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> U Srbiji, deca migranti brzo sedaju za klupe I istovremeno sa školskim gradivom uče Srpski kao strani jezik, dok u EU oni najpre kao migrantska grupa uče jezik zemlje da bi se nakon toga upisali u škole.</a:t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/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>Omogućeno je I pohađanje srednje škole za starije maloletnike. </a:t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/>
            </a:r>
            <a:br>
              <a:rPr lang="en-US" sz="1800">
                <a:ea typeface="Abadi" panose="02000000000000000000" pitchFamily="2" charset="0"/>
              </a:rPr>
            </a:br>
            <a:r>
              <a:rPr lang="en-US" sz="1800">
                <a:ea typeface="Abadi" panose="02000000000000000000" pitchFamily="2" charset="0"/>
              </a:rPr>
              <a:t>Brošure za upis u školu štampaju se na njima poznatim jezicima : farsi, urdu, paštun, arapski I engleski. </a:t>
            </a:r>
            <a:br>
              <a:rPr lang="en-US" sz="1800">
                <a:ea typeface="Abadi" panose="02000000000000000000" pitchFamily="2" charset="0"/>
              </a:rPr>
            </a:br>
            <a:endParaRPr lang="" sz="1800">
              <a:ea typeface="Abadi" panose="02000000000000000000" pitchFamily="2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7E3E93-EE74-F94A-9399-9163C7E2E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850" t="4113" r="8864" b="416"/>
          <a:stretch/>
        </p:blipFill>
        <p:spPr>
          <a:xfrm>
            <a:off x="7393780" y="252109"/>
            <a:ext cx="4071938" cy="6353782"/>
          </a:xfrm>
        </p:spPr>
      </p:pic>
    </p:spTree>
    <p:extLst>
      <p:ext uri="{BB962C8B-B14F-4D97-AF65-F5344CB8AC3E}">
        <p14:creationId xmlns:p14="http://schemas.microsoft.com/office/powerpoint/2010/main" xmlns="" val="2345784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C24FF6-936B-5A46-9165-0824962F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263"/>
          </a:xfrm>
        </p:spPr>
        <p:txBody>
          <a:bodyPr>
            <a:normAutofit/>
          </a:bodyPr>
          <a:lstStyle/>
          <a:p>
            <a:r>
              <a:rPr lang="en-US"/>
              <a:t>Izvori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16527C-3FD3-E244-B9E4-21C9F3994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8047"/>
            <a:ext cx="9601200" cy="10233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Sonja Tošković LJUDSKA PRAVA MIGRANATA I IZBAGLICA U REPUBLICI SRBIJI uz POSEBAN OSVRT NA PRAVO NA RAD I PRAVO NA OBRAZOVANJE, 2017. Beogradski centar za ljudska prava</a:t>
            </a: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Izveštaji : PRAVO NA AZILUREPUBLICI SRBIJI, 2018. Beogradski centar za ljudska prava </a:t>
            </a: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POLOŽAJ NEPRAĆENE I RAZDVOJENE DECE U REPUBLICI SRBIJI, 2017. Beogradski centar za ljudska prava</a:t>
            </a: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Konvencija o statusu izbeglica (Ženevska konvencija) 1951.</a:t>
            </a: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Izveštaj </a:t>
            </a:r>
            <a:r>
              <a:rPr lang="en-US" sz="1600" i="1">
                <a:solidFill>
                  <a:srgbClr val="303030"/>
                </a:solidFill>
                <a:latin typeface="+mj-lt"/>
              </a:rPr>
              <a:t>Ministarstva prosvete :</a:t>
            </a: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Obrazovanje migranata 2019.</a:t>
            </a: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</a:rPr>
              <a:t>Zakon o azilu I privremenoj zaštiti 2018.</a:t>
            </a:r>
          </a:p>
          <a:p>
            <a:pPr marL="0" indent="0">
              <a:buNone/>
            </a:pPr>
            <a:endParaRPr lang="en-US" sz="1600" b="0" i="1">
              <a:solidFill>
                <a:srgbClr val="303030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en-US" sz="1600" b="0" i="1">
              <a:solidFill>
                <a:srgbClr val="303030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1600" b="0" i="1">
                <a:solidFill>
                  <a:srgbClr val="303030"/>
                </a:solidFill>
                <a:effectLst/>
                <a:latin typeface="+mj-lt"/>
                <a:hlinkClick r:id="rId2"/>
              </a:rPr>
              <a:t>https://www.savethechildren.org/us/what-we-do/emergency-response/refugee-children-crisis/what-is-refugee</a:t>
            </a:r>
            <a:r>
              <a:rPr lang="en-US" sz="1600" i="1">
                <a:latin typeface="+mj-lt"/>
                <a:hlinkClick r:id="rId2"/>
              </a:rPr>
              <a:t>https://</a:t>
            </a:r>
            <a:endParaRPr lang="en-US" sz="1600" i="1">
              <a:latin typeface="+mj-lt"/>
            </a:endParaRPr>
          </a:p>
          <a:p>
            <a:pPr marL="0" indent="0">
              <a:buNone/>
            </a:pPr>
            <a:r>
              <a:rPr lang="en-US" sz="1600" i="1">
                <a:latin typeface="+mj-lt"/>
                <a:hlinkClick r:id="rId3"/>
              </a:rPr>
              <a:t>www.unicef.org/serbia/izbeglicka-i-migrantska-kriza</a:t>
            </a:r>
            <a:endParaRPr lang="en-US" sz="1600" i="1">
              <a:latin typeface="+mj-lt"/>
            </a:endParaRPr>
          </a:p>
          <a:p>
            <a:pPr marL="0" indent="0">
              <a:buNone/>
            </a:pPr>
            <a:endParaRPr lang="" sz="1600" b="0" i="1">
              <a:solidFill>
                <a:srgbClr val="30303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68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E68C7-2B00-1C47-BE48-0492C6BF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 su migranti? </a:t>
            </a:r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A46634-5D9B-4041-8070-6E6FBADE6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2" y="1810733"/>
            <a:ext cx="5421229" cy="4002881"/>
          </a:xfrm>
        </p:spPr>
        <p:txBody>
          <a:bodyPr>
            <a:noAutofit/>
          </a:bodyPr>
          <a:lstStyle/>
          <a:p>
            <a:r>
              <a:rPr lang="">
                <a:latin typeface="+mj-lt"/>
              </a:rPr>
              <a:t>Kancelarija visokog komesara Ujedinjenih nacija za ljudska prava </a:t>
            </a:r>
            <a:r>
              <a:rPr lang="en-US">
                <a:latin typeface="+mj-lt"/>
              </a:rPr>
              <a:t>smatra za</a:t>
            </a:r>
            <a:r>
              <a:rPr lang="">
                <a:latin typeface="+mj-lt"/>
              </a:rPr>
              <a:t> „međunarodnog migranta“ „svako lice koje je izvan države čiji</a:t>
            </a:r>
            <a:r>
              <a:rPr lang="en-US">
                <a:latin typeface="+mj-lt"/>
              </a:rPr>
              <a:t> </a:t>
            </a:r>
            <a:r>
              <a:rPr lang="">
                <a:latin typeface="+mj-lt"/>
              </a:rPr>
              <a:t>je stanovnik/ca ili državljanin/ka, a u slučaju lica bez državljanstva, država u kojoj je rođen/a ili u kojoj uobičajeno </a:t>
            </a:r>
            <a:r>
              <a:rPr lang="en-US">
                <a:latin typeface="+mj-lt"/>
              </a:rPr>
              <a:t>boravi.</a:t>
            </a:r>
            <a:endParaRPr lang="">
              <a:latin typeface="+mj-lt"/>
            </a:endParaRPr>
          </a:p>
          <a:p>
            <a:r>
              <a:rPr lang="">
                <a:latin typeface="+mj-lt"/>
              </a:rPr>
              <a:t>Međunarodna organizacija za migracije (IOM) definiše migranta kao svako lice koje se kreće </a:t>
            </a:r>
            <a:r>
              <a:rPr lang="en-US">
                <a:latin typeface="+mj-lt"/>
              </a:rPr>
              <a:t>ili prelazi</a:t>
            </a:r>
            <a:r>
              <a:rPr lang="">
                <a:latin typeface="+mj-lt"/>
              </a:rPr>
              <a:t> preko međunarodne granice ili u okviru države udaljeno od njegovog/njenog uobičajenog mesta</a:t>
            </a:r>
            <a:r>
              <a:rPr lang="en-US">
                <a:latin typeface="+mj-lt"/>
              </a:rPr>
              <a:t> </a:t>
            </a:r>
            <a:r>
              <a:rPr lang="">
                <a:latin typeface="+mj-lt"/>
              </a:rPr>
              <a:t>stanovanja, bez obzira na  pravni status lica;  da li je kretanje dobrovoljno ili ne; uzroke kretanja ili dužinu </a:t>
            </a:r>
            <a:r>
              <a:rPr lang="en-US">
                <a:latin typeface="+mj-lt"/>
              </a:rPr>
              <a:t>boravka.</a:t>
            </a:r>
            <a:endParaRPr lang="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589270-8FB1-1E4D-8782-6D26397C8E03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FCB661-C651-214C-B918-D16502769B13}"/>
              </a:ext>
            </a:extLst>
          </p:cNvPr>
          <p:cNvSpPr txBox="1"/>
          <p:nvPr/>
        </p:nvSpPr>
        <p:spPr>
          <a:xfrm>
            <a:off x="6792829" y="2007498"/>
            <a:ext cx="4921624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" b="1"/>
              <a:t>Ženevska konvencija 1951.</a:t>
            </a:r>
            <a:endParaRPr lang="en-US" b="1"/>
          </a:p>
          <a:p>
            <a:pPr algn="ctr"/>
            <a:endParaRPr lang="en-US" b="1"/>
          </a:p>
          <a:p>
            <a:pPr algn="ctr"/>
            <a:r>
              <a:rPr lang="en-US" b="1"/>
              <a:t>Izbeglica</a:t>
            </a:r>
            <a:r>
              <a:rPr lang="en-US"/>
              <a:t> je</a:t>
            </a:r>
            <a:r>
              <a:rPr lang=""/>
              <a:t> lice koje </a:t>
            </a:r>
            <a:r>
              <a:rPr lang="en-US"/>
              <a:t>b</a:t>
            </a:r>
            <a:r>
              <a:rPr lang=""/>
              <a:t>ojeći se opravdano da </a:t>
            </a:r>
          </a:p>
          <a:p>
            <a:pPr algn="ctr"/>
            <a:r>
              <a:rPr lang="en-US"/>
              <a:t>ć</a:t>
            </a:r>
            <a:r>
              <a:rPr lang=""/>
              <a:t>e biti progonjeno zbog svoje rase, vere, nacionalnosti, pripadnosti nekoj socijalnoj grupi ili političkih </a:t>
            </a:r>
          </a:p>
          <a:p>
            <a:pPr algn="ctr"/>
            <a:r>
              <a:rPr lang=""/>
              <a:t>mišljenja, nađe izvan zemlje čije državljanstvo ono ima i koje ne želi ili, zbog toga straha, neće da traži </a:t>
            </a:r>
          </a:p>
          <a:p>
            <a:pPr algn="ctr"/>
            <a:r>
              <a:rPr lang=""/>
              <a:t>Zaštitu te zemlje; ili koje, ako nema državljanstvo a nalazi se izvan zemlje u kojoj je imalo svoje stalno </a:t>
            </a:r>
          </a:p>
          <a:p>
            <a:pPr algn="ctr"/>
            <a:r>
              <a:rPr lang=""/>
              <a:t>Mesto boravka usled takvih događaja, ne može ili, zbog straha, ne želi da se u nju vrati“</a:t>
            </a:r>
          </a:p>
        </p:txBody>
      </p:sp>
    </p:spTree>
    <p:extLst>
      <p:ext uri="{BB962C8B-B14F-4D97-AF65-F5344CB8AC3E}">
        <p14:creationId xmlns:p14="http://schemas.microsoft.com/office/powerpoint/2010/main" xmlns="" val="274115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43A03-1A8D-3A4B-9EE9-7869A030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2907"/>
            <a:ext cx="4568147" cy="1898793"/>
          </a:xfrm>
        </p:spPr>
        <p:txBody>
          <a:bodyPr>
            <a:normAutofit/>
          </a:bodyPr>
          <a:lstStyle/>
          <a:p>
            <a:r>
              <a:rPr lang="en-US" sz="2000"/>
              <a:t>Kako države štite ljudska prava svih a sva ljudska prava su jednaka, tako je I zaštita prava migranata u nadležnosti države na čijoj se teritoriji nalaze. </a:t>
            </a:r>
            <a:endParaRPr lang="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DC64C3-F630-AA4B-9D5A-DD2978EB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3968353" cy="3581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Međunarodno izbegličko pravo zasnovano je kroz Ženevsku konvenciju iz 1951, I ojačano kroz Njujoršku deklaraciju iz 2016. Njuorška deklaracija  bavi se posebnim novonastalim pitanjima, između ostalog : trgovine ljudima, ropstva prepoznavanju I pomoći žrtvama, problemima migranata u zemljama u razvoju, borbi protiv rasizma, ksenofobije, diskriminacije idr. </a:t>
            </a:r>
          </a:p>
          <a:p>
            <a:pPr marL="0" indent="0">
              <a:buNone/>
            </a:pPr>
            <a:r>
              <a:rPr lang="en-US"/>
              <a:t>Pored opšteg izbegličkog prava na migranti su zaštićeni I svim drugim dokumentima o ljudskim pravima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B3A37B-D211-3842-B5E0-F65595E816F7}"/>
              </a:ext>
            </a:extLst>
          </p:cNvPr>
          <p:cNvSpPr txBox="1"/>
          <p:nvPr/>
        </p:nvSpPr>
        <p:spPr>
          <a:xfrm>
            <a:off x="5939747" y="486454"/>
            <a:ext cx="5635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" b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Dokumenti Ujedinjenih nacija</a:t>
            </a:r>
          </a:p>
          <a:p>
            <a:pPr fontAlgn="base"/>
            <a:r>
              <a:rPr lang="" b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Paktovi</a:t>
            </a: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Međunarodni pakt o građanskim i političkim pravima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Međunarodni pakt o ekonomskim, socijalnim i kulturnim pravima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Fakultativni protokol uz Međunarodni pakt o građanskim i političkim pravima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Drugi Fakultativni protokol uz Međunarodni pakt o građanskim i političkim pravima koji ima za cilj ukidanje smrtne kazne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Konvencije</a:t>
            </a: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Međunarodna konvencija o ukidanju svih oblika rasne diskriminacije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Konvencija o eliminisanju svih oblika diskriminacije žena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Fakultativni protokol uz Konvenciju o ukidanju svih oblika diskriminacije žena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Konvencija protiv mučenja i drugih svirepih, nehumanih ili ponižavajućih kazni ili postupaka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Konvencija o pravima deteta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fontAlgn="base"/>
            <a:r>
              <a:rPr lang="" b="0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Konvencija o sprečavanju i kažnjavanju zločina genocida</a:t>
            </a:r>
            <a:endParaRPr lang="" b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04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698CF-933B-6F43-85FC-69998FA1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E16EB-E8A2-DA4C-9389-A9201052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982" y="134856"/>
            <a:ext cx="5284017" cy="678774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" sz="1800" b="1" i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Deklaracije</a:t>
            </a:r>
            <a:endParaRPr lang="" sz="1800" b="1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Univerzalna deklaracija o ljudskim pravima (1948)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Deklaracija o pravu i odgovornosti pojedinaca, grupa i društvenih organa da unapređuju i štite univerzalno priznata ljudska prava i osnovne slobode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Kodeks ponašanja lica odgovornih za primenu zakona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Osnovna načela nezavisnosti sudstva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Skup minimalnih pravila o postupanju sa zatvorenicima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Načela medicinske etike koja se odnose na ulogu zdravstvenog osoblja naročito lekara u zaštiti zatvorenika i lica u pritvoru od mučenja i drugih svirepih nečovečnih ili ponižavajućih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Deklaracija o osnovnim načelima pravde u vezi sa žrtvama krivičnih dela i zloupotrebe vlasti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Garancije za zaštitu prava osoba nad kojima treba da bude izvršena smrtna kazna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" sz="180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B795AF-3390-514B-BF79-19E97C708264}"/>
              </a:ext>
            </a:extLst>
          </p:cNvPr>
          <p:cNvSpPr txBox="1"/>
          <p:nvPr/>
        </p:nvSpPr>
        <p:spPr>
          <a:xfrm>
            <a:off x="6799529" y="474345"/>
            <a:ext cx="49278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base">
              <a:buNone/>
            </a:pPr>
            <a:r>
              <a:rPr lang="" sz="1800" b="1" i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Dokumenti Saveta Evrope</a:t>
            </a:r>
            <a:endParaRPr lang="" sz="1800" b="1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Konvencija za zaštitu ljudskih prava i osnovnih sloboda sa izmenama predviđenim Protokolima 11 i 14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Evropska konvencija o sprečavanju mučenja i nečovečnih ili ponižavajućih kazni ili postupaka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Okvirna konvencija za zaštitu nacionalnih manjina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Evropska povelja o regionalnim i manjinskim jezicima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Izmenjena Evropska socijalna povelja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Evropska konvencija o vršenju dečijih prava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Dokumenti</a:t>
            </a:r>
            <a:r>
              <a:rPr lang="" sz="1800" b="1" i="1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 Organizacije za evropsku bezbednost i saradnju</a:t>
            </a:r>
            <a:endParaRPr lang="" sz="1800" b="1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Haške preporuke o pravu nacionalnih manjina na obrazovanje i objašnjenje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Preporuke iz Lunda o delotvornom učešću nacionalnih manjina u javnom životu, sa objašnjenjima</a:t>
            </a:r>
            <a:endParaRPr lang="" sz="1800" b="0" i="0"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indent="0" fontAlgn="base">
              <a:buNone/>
            </a:pPr>
            <a:r>
              <a:rPr lang="" sz="1800" b="0" i="1" u="none" strike="noStrike"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hlinkClick r:id="rId1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Preporuke iz Osla o pravu nacionalnih manjina na upotrebu sopstvenog jezika i objašnjenje</a:t>
            </a:r>
            <a:endParaRPr lang="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7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682D1-4F2F-4D47-86A7-AD39A72A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64" y="-5332810"/>
            <a:ext cx="9601200" cy="1485900"/>
          </a:xfrm>
        </p:spPr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1DE196-F269-8044-BC57-6B7A6F577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53" y="1285875"/>
            <a:ext cx="5593557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/>
              <a:t>Na osnovu svega navedenog, migranti imaju pravo da da zatraže zaštitu zemlje u koju dolazeaze kada su lično progonjeni u svojoj zemlji ili pravo na trenutnu zaštitu kada je stanje u njihovoj zemlji uopšte ugrožavajuće po ljude. Masovne migracije prinudile su Evropsku uniju da razdvoji ekonomske migrante od onih koje beže iz zemalja pogođenih ratom I nasiljem. </a:t>
            </a:r>
          </a:p>
          <a:p>
            <a:pPr marL="0" indent="0">
              <a:buNone/>
            </a:pPr>
            <a:r>
              <a:rPr lang="en-US"/>
              <a:t> Usled naleta do tada ne viđenih srazmera migracija u Evropu, marta 2016. Evropska Unija sklapa sporazum sa Turskom u zamenu za vizne olakšice I proširenje trgovine s Turskom I novčanu pomoć Turskoj za brigu o migrantima. Kako su im ciljevi mahom razvijene Evropske države, Srbija je najvećem broju migranata tranzitna država I mali broj migranata zainteresovan je za trajni ostanak I azil. </a:t>
            </a:r>
            <a:endParaRPr lang="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8E114BD-63DF-8645-A5A9-E14526B7F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022" y="1285875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6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474FEC-F049-5541-8912-C9BCD0C6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Akt koji reguliše pravo na azil u Srbiji zakon o Azilu I privremenoj zaštiti. </a:t>
            </a:r>
            <a:endParaRPr lang="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84462-3FDF-8440-A978-BBF0C9571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15407"/>
            <a:ext cx="10659666" cy="5741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"/>
              <a:t>Zakon o azilu i privremenoj zaštiti (</a:t>
            </a:r>
            <a:r>
              <a:rPr lang="en-US"/>
              <a:t>2018</a:t>
            </a:r>
            <a:r>
              <a:rPr lang=""/>
              <a:t>) predviđa da stranac koji se nalazi na teritoriji Republike Srbije ima pravo da izrazi nameru da podnese zahtev</a:t>
            </a:r>
            <a:r>
              <a:rPr lang="en-US"/>
              <a:t> za </a:t>
            </a:r>
            <a:r>
              <a:rPr lang=""/>
              <a:t>azil i da podnese zahtev za azil, u skladu sa </a:t>
            </a:r>
            <a:r>
              <a:rPr lang="en-US"/>
              <a:t>zakonom. </a:t>
            </a:r>
            <a:r>
              <a:rPr lang=""/>
              <a:t>Nameru stranac </a:t>
            </a:r>
            <a:r>
              <a:rPr lang="en-US"/>
              <a:t>može </a:t>
            </a:r>
            <a:r>
              <a:rPr lang=""/>
              <a:t>izraziti usmenim ili pismenim putem, pred ovlašćenim policijskim </a:t>
            </a:r>
            <a:r>
              <a:rPr lang="en-US"/>
              <a:t>službenikom </a:t>
            </a:r>
            <a:r>
              <a:rPr lang=""/>
              <a:t>Ministarstva unutrašnjih poslova (MUP), prilikom granične kontrole na ulasku</a:t>
            </a:r>
            <a:r>
              <a:rPr lang="en-US"/>
              <a:t> </a:t>
            </a:r>
            <a:r>
              <a:rPr lang=""/>
              <a:t>u Republiku Srbiju ili na njenoj </a:t>
            </a:r>
            <a:r>
              <a:rPr lang="en-US"/>
              <a:t>teritoriji.</a:t>
            </a:r>
            <a:r>
              <a:rPr lang=""/>
              <a:t>Odmah nakon izražavanja namere</a:t>
            </a:r>
            <a:r>
              <a:rPr lang="en-US"/>
              <a:t> </a:t>
            </a:r>
            <a:r>
              <a:rPr lang=""/>
              <a:t>da podnese zahtev za azil, pred ovlašćenim policijskim službenikom, stranac se</a:t>
            </a:r>
            <a:r>
              <a:rPr lang="en-US"/>
              <a:t> r</a:t>
            </a:r>
            <a:r>
              <a:rPr lang=""/>
              <a:t>egistruje i upućuje u centar za azil ili u drugi objekat koji je određen za smeštaj tražilaca, u koji se mora javiti u roku od 72 sata od momenta kada mu je izdata</a:t>
            </a:r>
            <a:r>
              <a:rPr lang="en-US"/>
              <a:t> </a:t>
            </a:r>
            <a:r>
              <a:rPr lang=""/>
              <a:t>potvrda o registraciji.Izuzetno, stranac nameru da podnese zahtev za azil možeizraziti i u centru za azil, u drugom objektu određenom za smeštaj tražilaca, kao</a:t>
            </a:r>
            <a:r>
              <a:rPr lang="en-US"/>
              <a:t> </a:t>
            </a:r>
            <a:r>
              <a:rPr lang=""/>
              <a:t>i prihvatilištu za </a:t>
            </a:r>
            <a:r>
              <a:rPr lang="en-US"/>
              <a:t>strance</a:t>
            </a:r>
            <a:endParaRPr lang=""/>
          </a:p>
          <a:p>
            <a:pPr marL="0" indent="0">
              <a:buNone/>
            </a:pPr>
            <a:r>
              <a:rPr lang=""/>
              <a:t>Ovlašćeni policijski službenik u cilju registracije fotografiše stranca i uzima mu otiske prstiju,nakon čega mu izdaje potvrdu o registraciji stranca koji je izrazio nameru da podnese zahtev za </a:t>
            </a:r>
            <a:r>
              <a:rPr lang="en-US"/>
              <a:t>azil.</a:t>
            </a:r>
            <a:r>
              <a:rPr lang=""/>
              <a:t> Način i postupak registracije, kao</a:t>
            </a:r>
            <a:r>
              <a:rPr lang="en-US"/>
              <a:t> i </a:t>
            </a:r>
            <a:r>
              <a:rPr lang=""/>
              <a:t>sadržina potvrde o registraciji, propisani su Pravilnikom o načinu i postupku </a:t>
            </a:r>
            <a:r>
              <a:rPr lang="en-US"/>
              <a:t>registracije. 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xmlns="" val="347729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5CB18-40DC-1F47-B047-2CC054EC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17" y="546497"/>
            <a:ext cx="4263627" cy="2346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" sz="1800">
                <a:latin typeface="+mj-lt"/>
              </a:rPr>
              <a:t>Iako Zakon o azilu i privremenoj zaštiti predviđa obezbeđivanje smeštaja </a:t>
            </a:r>
            <a:r>
              <a:rPr lang="en-US" sz="1800">
                <a:latin typeface="+mj-lt"/>
              </a:rPr>
              <a:t>s</a:t>
            </a:r>
            <a:r>
              <a:rPr lang="" sz="1800">
                <a:latin typeface="+mj-lt"/>
              </a:rPr>
              <a:t>amo za tražioce azila i to do okončanja postupka azila, i u 2018. godini su u centrima za azil i drugim objektima namenjenim za smeštaj tražilaca azila boravila i lica koja nisu izrazila nameru da podnesu zahtev za azil u Srbiji, niti </a:t>
            </a:r>
            <a:r>
              <a:rPr lang="en-US" sz="1800">
                <a:latin typeface="+mj-lt"/>
              </a:rPr>
              <a:t>želela</a:t>
            </a:r>
            <a:r>
              <a:rPr lang="" sz="1800">
                <a:latin typeface="+mj-lt"/>
              </a:rPr>
              <a:t> to da učine. Tokom 2018. godine u funkciji je bilo 19 centara za azil i drugih objekata namenjenih za smeštaj tražilaca azila i u većini njih su tražioci azila bili smeštani u toku cele godine. Tri prihvatno-tranzitna centra su tokom godine</a:t>
            </a:r>
            <a:r>
              <a:rPr lang="en-US" sz="1800">
                <a:latin typeface="+mj-lt"/>
              </a:rPr>
              <a:t> </a:t>
            </a:r>
            <a:r>
              <a:rPr lang="" sz="1800">
                <a:latin typeface="+mj-lt"/>
              </a:rPr>
              <a:t>privremeno stavljena u stanje mirovanja zbog smanjenja broja izbeglica i mig</a:t>
            </a:r>
            <a:r>
              <a:rPr lang="en-US" sz="1800">
                <a:latin typeface="+mj-lt"/>
              </a:rPr>
              <a:t>migranat</a:t>
            </a:r>
            <a:r>
              <a:rPr lang="" sz="1800">
                <a:latin typeface="+mj-lt"/>
              </a:rPr>
              <a:t>a, dok je jedan prihvatno-tranzitni centar, koji je privremeno zatvoren u maju</a:t>
            </a:r>
            <a:r>
              <a:rPr lang="en-US" sz="1800">
                <a:latin typeface="+mj-lt"/>
              </a:rPr>
              <a:t>  </a:t>
            </a:r>
            <a:r>
              <a:rPr lang="" sz="1800">
                <a:latin typeface="+mj-lt"/>
              </a:rPr>
              <a:t>2017. godine ponovo otvoren početkom decembra 2018. godine.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93F47FB-899A-D949-96F1-BF8F750EA4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67353" t="23599" r="-10223" b="18394"/>
          <a:stretch/>
        </p:blipFill>
        <p:spPr>
          <a:xfrm>
            <a:off x="255113" y="-1732359"/>
            <a:ext cx="12526247" cy="1065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15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D31594-D897-BD41-BDDA-B11C0A50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72" y="667941"/>
            <a:ext cx="3808391" cy="3028950"/>
          </a:xfrm>
        </p:spPr>
        <p:txBody>
          <a:bodyPr>
            <a:normAutofit/>
          </a:bodyPr>
          <a:lstStyle/>
          <a:p>
            <a:pPr algn="ctr"/>
            <a:r>
              <a:rPr lang="en-US" sz="2000" b="0" i="1">
                <a:solidFill>
                  <a:srgbClr val="303030"/>
                </a:solidFill>
                <a:effectLst/>
                <a:latin typeface="PT Serif"/>
              </a:rPr>
              <a:t>Prema Unicefu, j</a:t>
            </a:r>
            <a:r>
              <a:rPr lang="" sz="2000" b="0" i="1">
                <a:solidFill>
                  <a:srgbClr val="303030"/>
                </a:solidFill>
                <a:effectLst/>
                <a:latin typeface="PT Serif"/>
              </a:rPr>
              <a:t>ednu trećinu izbeglica i migranata koji su došli u Evropu čine </a:t>
            </a:r>
            <a:r>
              <a:rPr lang="en-US" sz="2000" b="0" i="1">
                <a:solidFill>
                  <a:srgbClr val="303030"/>
                </a:solidFill>
                <a:effectLst/>
                <a:latin typeface="PT Serif"/>
              </a:rPr>
              <a:t>deca. Save the Children broj decemigranata u svetu procenjuje na 52%.</a:t>
            </a:r>
            <a:r>
              <a:rPr lang="" sz="2000" b="0" i="1">
                <a:solidFill>
                  <a:srgbClr val="303030"/>
                </a:solidFill>
                <a:effectLst/>
                <a:latin typeface="PT Serif"/>
              </a:rPr>
              <a:t/>
            </a:r>
            <a:br>
              <a:rPr lang="" sz="2000" b="0" i="1">
                <a:solidFill>
                  <a:srgbClr val="303030"/>
                </a:solidFill>
                <a:effectLst/>
                <a:latin typeface="PT Serif"/>
              </a:rPr>
            </a:br>
            <a:endParaRPr lang="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2218B0C-E326-B74D-BF81-E1A54321EF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4042"/>
          <a:stretch/>
        </p:blipFill>
        <p:spPr>
          <a:xfrm>
            <a:off x="4799828" y="0"/>
            <a:ext cx="7231344" cy="288768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EB634C-0E5B-6B44-9803-6292402479BA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45B295-E8D7-8849-BD67-F055CD87EDF3}"/>
              </a:ext>
            </a:extLst>
          </p:cNvPr>
          <p:cNvSpPr txBox="1"/>
          <p:nvPr/>
        </p:nvSpPr>
        <p:spPr>
          <a:xfrm>
            <a:off x="928688" y="2887682"/>
            <a:ext cx="111024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>
                <a:solidFill>
                  <a:srgbClr val="303030"/>
                </a:solidFill>
                <a:latin typeface="Roboto" panose="02000000000000000000" pitchFamily="2" charset="0"/>
              </a:rPr>
              <a:t>“Prilikom ulaska u</a:t>
            </a: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zemlju, žene i deca u pokretu su fizički iscrpljeni, psihološki traumatizovani i mnogima je potrebna zdravstvena nega i zaštita.</a:t>
            </a:r>
            <a:endParaRPr lang="en-US" sz="1800" b="0" i="0">
              <a:solidFill>
                <a:srgbClr val="30303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Deca izbeglice i migranti i žene su smešteni u prihvatnim centrima koji zadovoljavaju osnovne potrebe. Međutim, oni imaju ograničen pristup sigurnim mestima za odmor i napredovanje i dobijaju neredovnu specijalizovanu psiho-socijalnu podršku u zajednici.</a:t>
            </a:r>
            <a:endParaRPr lang="en-US" sz="1800" b="0" i="0">
              <a:solidFill>
                <a:srgbClr val="303030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Upućivanje specijalizovanim službama, između ostalog zbog seksualnog nasilja, ograničeno je, a deca se suočavaju sa višestrukim jezičkim, kulturološkim i društvenim preprekama u pristupu tim službama. Potrebe devojčica i dečaka adolescenata su do sada uglavnom nisu bile zadovoljene.</a:t>
            </a:r>
          </a:p>
          <a:p>
            <a:pPr marL="0" indent="0">
              <a:buNone/>
            </a:pP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Postoji zabrinutost u vezi sa decom bez pratnje, za koju treba obaviti procenu i utvrditi njihov najbolji interes; toj deci je potrebna specifična podrška tokom procesa vođenja slučaja.</a:t>
            </a:r>
          </a:p>
          <a:p>
            <a:pPr marL="0" indent="0">
              <a:buNone/>
            </a:pP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Većina dece pohađa osnovnu školu, a manji broj dece pohađa srednje ili više obrazovanje; kad je reč o devojčicama, te brojke su još niže.</a:t>
            </a:r>
          </a:p>
          <a:p>
            <a:pPr marL="0" indent="0">
              <a:buNone/>
            </a:pPr>
            <a:r>
              <a:rPr lang="" sz="1800" b="0" i="0">
                <a:solidFill>
                  <a:srgbClr val="303030"/>
                </a:solidFill>
                <a:effectLst/>
                <a:latin typeface="Roboto" panose="02000000000000000000" pitchFamily="2" charset="0"/>
              </a:rPr>
              <a:t>Na kraju, ishrana dece, naročito odojčadi, i dalje predstavlja razlog za zabrinutost.</a:t>
            </a:r>
            <a:r>
              <a:rPr lang="en-US">
                <a:solidFill>
                  <a:srgbClr val="303030"/>
                </a:solidFill>
                <a:latin typeface="Roboto" panose="02000000000000000000" pitchFamily="2" charset="0"/>
              </a:rPr>
              <a:t>”navodi UNICEF. </a:t>
            </a:r>
            <a:endParaRPr lang=""/>
          </a:p>
        </p:txBody>
      </p:sp>
    </p:spTree>
    <p:extLst>
      <p:ext uri="{BB962C8B-B14F-4D97-AF65-F5344CB8AC3E}">
        <p14:creationId xmlns:p14="http://schemas.microsoft.com/office/powerpoint/2010/main" xmlns="" val="133877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AD8C9-1F39-F34A-8DAD-0A6166717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AD3602-9437-4149-892B-3D0204774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46670"/>
            <a:ext cx="4876800" cy="4225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/>
              <a:t>Maloletnici koji su u putu radvojeni od roditelja najranjivijiji su podložni trgovini ljudima i drugoj eksploataciji. Pored uobičajenih problema jezičke barijere sa decom je još teže jer su manje šanse da znaju strani jezik. Njima se gubi trag već u prvim zemljama gde se prijavlju na granici - u Grčkoj ili Italiji. </a:t>
            </a:r>
          </a:p>
          <a:p>
            <a:pPr algn="ctr"/>
            <a:endParaRPr lang="" sz="2400" i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526C7ED-083B-E848-B8C6-445BF550D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1359"/>
            <a:ext cx="5540605" cy="65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60978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1934</Words>
  <Application>Microsoft Office PowerPoint</Application>
  <PresentationFormat>Custom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Crop</vt:lpstr>
      <vt:lpstr>PRAVA izbeglica</vt:lpstr>
      <vt:lpstr>Ko su migranti? </vt:lpstr>
      <vt:lpstr>Kako države štite ljudska prava svih a sva ljudska prava su jednaka, tako je I zaštita prava migranata u nadležnosti države na čijoj se teritoriji nalaze. </vt:lpstr>
      <vt:lpstr>Slide 4</vt:lpstr>
      <vt:lpstr>Slide 5</vt:lpstr>
      <vt:lpstr>Akt koji reguliše pravo na azil u Srbiji zakon o Azilu I privremenoj zaštiti. </vt:lpstr>
      <vt:lpstr>Slide 7</vt:lpstr>
      <vt:lpstr>Prema Unicefu, jednu trećinu izbeglica i migranata koji su došli u Evropu čine deca. Save the Children broj decemigranata u svetu procenjuje na 52%. </vt:lpstr>
      <vt:lpstr>Slide 9</vt:lpstr>
      <vt:lpstr>Zakon o azilu i privremenoj zaštiti ( Sl. Glasnik RS 24/2018)</vt:lpstr>
      <vt:lpstr>Zakon o azilu i privremenoj zaštiti ( Sl. Glasnik RS 24/2018)</vt:lpstr>
      <vt:lpstr>Slide 12</vt:lpstr>
      <vt:lpstr>Od jula 2016. do kraja maja 2017. godine, Beogradski centar za ljudska  prava sprovodio je projekat „Poboljšanje položaja dece izbeglica u Evropi“, uz  podršku Međunarodnog komiteta spasa. , Beogradski centar za ljudska prava  formulisao je set preporuka za unapređenje položaja te dece, u četiri oblasti. To  su: prvi kontakt sa nepraćenom decom i standardi za postupanje, međusektor- ska saradnja, identifikacija i postupanje sa žrtvama trgovine ljudima i svih oblika  nasilja i zbrinjavanje i alternativna briga.</vt:lpstr>
      <vt:lpstr>Ustavom je osnovno obrazovanje u Srbiji obavezno, a po Zakonu o osnovama obrazovanja I vaspitanja to važi za sva lica na teritoriji Srbiji bez obzira na državljanstvo.   2017. Uključivanje dece migranata u obrazovanje zavisilo je od školskih uprava da bi sledeće godine pristup postao sistemski. Ministarstvo prosvete donosi stručna upustva za podršku tražiocima azila I planove podrške za škole I učenike.    U Srbiji, deca migranti brzo sedaju za klupe I istovremeno sa školskim gradivom uče Srpski kao strani jezik, dok u EU oni najpre kao migrantska grupa uče jezik zemlje da bi se nakon toga upisali u škole.  Omogućeno je I pohađanje srednje škole za starije maloletnike.   Brošure za upis u školu štampaju se na njima poznatim jezicima : farsi, urdu, paštun, arapski I engleski.  </vt:lpstr>
      <vt:lpstr>Izvori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PRAVAizbeglica</dc:title>
  <dc:creator>Angela Sorak</dc:creator>
  <cp:lastModifiedBy>Biljana Đorđević</cp:lastModifiedBy>
  <cp:revision>30</cp:revision>
  <dcterms:created xsi:type="dcterms:W3CDTF">2020-04-14T19:12:08Z</dcterms:created>
  <dcterms:modified xsi:type="dcterms:W3CDTF">2020-04-15T10:50:16Z</dcterms:modified>
</cp:coreProperties>
</file>