
<file path=[Content_Types].xml><?xml version="1.0" encoding="utf-8"?>
<Types xmlns="http://schemas.openxmlformats.org/package/2006/content-types">
  <Override PartName="/customXml/itemProps2.xml" ContentType="application/vnd.openxmlformats-officedocument.customXmlProperties+xml"/>
  <Override PartName="/customXml/itemProps3.xml" ContentType="application/vnd.openxmlformats-officedocument.customXmlProperties+xml"/>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customXml/itemProps1.xml" ContentType="application/vnd.openxmlformats-officedocument.customXmlProperties+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docProps/custom.xml" ContentType="application/vnd.openxmlformats-officedocument.custom-properties+xml"/>
  <Default Extension="wdp" ContentType="image/vnd.ms-photo"/>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autoCompressPictures="0">
  <p:sldMasterIdLst>
    <p:sldMasterId id="2147483676" r:id="rId4"/>
  </p:sldMasterIdLst>
  <p:notesMasterIdLst>
    <p:notesMasterId r:id="rId23"/>
  </p:notesMasterIdLst>
  <p:sldIdLst>
    <p:sldId id="278" r:id="rId5"/>
    <p:sldId id="300" r:id="rId6"/>
    <p:sldId id="298" r:id="rId7"/>
    <p:sldId id="299" r:id="rId8"/>
    <p:sldId id="280" r:id="rId9"/>
    <p:sldId id="283" r:id="rId10"/>
    <p:sldId id="284" r:id="rId11"/>
    <p:sldId id="285" r:id="rId12"/>
    <p:sldId id="292" r:id="rId13"/>
    <p:sldId id="290" r:id="rId14"/>
    <p:sldId id="286" r:id="rId15"/>
    <p:sldId id="288" r:id="rId16"/>
    <p:sldId id="289" r:id="rId17"/>
    <p:sldId id="294" r:id="rId18"/>
    <p:sldId id="287" r:id="rId19"/>
    <p:sldId id="296" r:id="rId20"/>
    <p:sldId id="295" r:id="rId21"/>
    <p:sldId id="301" r:id="rId22"/>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32767"/>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horzBarState="maximized">
    <p:restoredLeft sz="14995" autoAdjust="0"/>
    <p:restoredTop sz="94619" autoAdjust="0"/>
  </p:normalViewPr>
  <p:slideViewPr>
    <p:cSldViewPr snapToGrid="0">
      <p:cViewPr varScale="1">
        <p:scale>
          <a:sx n="116" d="100"/>
          <a:sy n="116" d="100"/>
        </p:scale>
        <p:origin x="-384" y="-114"/>
      </p:cViewPr>
      <p:guideLst>
        <p:guide orient="horz" pos="2160"/>
        <p:guide pos="384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theme" Target="theme/theme1.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notesMaster" Target="notesMasters/notesMaster1.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FD01546-198A-4195-BCF8-F0FF54C90E5E}" type="datetimeFigureOut">
              <a:rPr lang="en-US" smtClean="0"/>
              <a:pPr/>
              <a:t>4/30/2020</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E6DE88F-1F85-4A27-9D34-D74A50E7B0DA}" type="slidenum">
              <a:rPr lang="en-US" smtClean="0"/>
              <a:pPr/>
              <a:t>‹#›</a:t>
            </a:fld>
            <a:endParaRPr lang="en-US" dirty="0"/>
          </a:p>
        </p:txBody>
      </p:sp>
    </p:spTree>
    <p:extLst>
      <p:ext uri="{BB962C8B-B14F-4D97-AF65-F5344CB8AC3E}">
        <p14:creationId xmlns:p14="http://schemas.microsoft.com/office/powerpoint/2010/main" xmlns="" val="373009185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3.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2.png"/></Relationships>
</file>

<file path=ppt/slideLayouts/_rels/slideLayout9.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2.png"/></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920834" y="1346946"/>
            <a:ext cx="10222992" cy="80683"/>
          </a:xfrm>
          <a:prstGeom prst="rect">
            <a:avLst/>
          </a:prstGeom>
          <a:blipFill dpi="0" rotWithShape="1">
            <a:blip r:embed="rId2">
              <a:alphaModFix amt="85000"/>
              <a:lum bright="70000" contrast="-70000"/>
              <a:extLst>
                <a:ext uri="{BEBA8EAE-BF5A-486C-A8C5-ECC9F3942E4B}">
                  <a14:imgProps xmlns:a14="http://schemas.microsoft.com/office/drawing/2010/main" xmlns="">
                    <a14:imgLayer r:embed="rId3">
                      <a14:imgEffect>
                        <a14:sharpenSoften amount="61000"/>
                      </a14:imgEffect>
                    </a14:imgLayer>
                  </a14:imgProps>
                </a:ext>
                <a:ext uri="{28A0092B-C50C-407E-A947-70E740481C1C}">
                  <a14:useLocalDpi xmlns:a14="http://schemas.microsoft.com/office/drawing/2010/main" xmlns="" val="0"/>
                </a:ext>
              </a:extLst>
            </a:blip>
            <a:srcRect/>
            <a:tile tx="0" ty="-76200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920834" y="4299696"/>
            <a:ext cx="10222992" cy="80683"/>
          </a:xfrm>
          <a:prstGeom prst="rect">
            <a:avLst/>
          </a:prstGeom>
          <a:blipFill dpi="0" rotWithShape="1">
            <a:blip r:embed="rId2">
              <a:alphaModFix amt="85000"/>
              <a:lum bright="70000" contrast="-70000"/>
              <a:extLst>
                <a:ext uri="{BEBA8EAE-BF5A-486C-A8C5-ECC9F3942E4B}">
                  <a14:imgProps xmlns:a14="http://schemas.microsoft.com/office/drawing/2010/main" xmlns="">
                    <a14:imgLayer r:embed="rId3">
                      <a14:imgEffect>
                        <a14:sharpenSoften amount="61000"/>
                      </a14:imgEffect>
                    </a14:imgLayer>
                  </a14:imgProps>
                </a:ext>
                <a:ext uri="{28A0092B-C50C-407E-A947-70E740481C1C}">
                  <a14:useLocalDpi xmlns:a14="http://schemas.microsoft.com/office/drawing/2010/main" xmlns="" val="0"/>
                </a:ext>
              </a:extLst>
            </a:blip>
            <a:srcRect/>
            <a:tile tx="0" ty="-7175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920834" y="1484779"/>
            <a:ext cx="10222992" cy="2743200"/>
          </a:xfrm>
          <a:prstGeom prst="rect">
            <a:avLst/>
          </a:prstGeom>
          <a:blipFill dpi="0" rotWithShape="1">
            <a:blip r:embed="rId2">
              <a:alphaModFix amt="85000"/>
              <a:lum bright="70000" contrast="-70000"/>
              <a:extLst>
                <a:ext uri="{BEBA8EAE-BF5A-486C-A8C5-ECC9F3942E4B}">
                  <a14:imgProps xmlns:a14="http://schemas.microsoft.com/office/drawing/2010/main" xmlns="">
                    <a14:imgLayer r:embed="rId3">
                      <a14:imgEffect>
                        <a14:sharpenSoften amount="61000"/>
                      </a14:imgEffect>
                    </a14:imgLayer>
                  </a14:imgProps>
                </a:ext>
                <a:ext uri="{28A0092B-C50C-407E-A947-70E740481C1C}">
                  <a14:useLocalDpi xmlns:a14="http://schemas.microsoft.com/office/drawing/2010/main" xmlns=""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grpSp>
        <p:nvGrpSpPr>
          <p:cNvPr id="10" name="Group 9"/>
          <p:cNvGrpSpPr/>
          <p:nvPr/>
        </p:nvGrpSpPr>
        <p:grpSpPr>
          <a:xfrm>
            <a:off x="9649215" y="4068923"/>
            <a:ext cx="1080904" cy="1080902"/>
            <a:chOff x="9685338" y="4460675"/>
            <a:chExt cx="1080904" cy="1080902"/>
          </a:xfrm>
        </p:grpSpPr>
        <p:sp>
          <p:nvSpPr>
            <p:cNvPr id="11" name="Oval 10"/>
            <p:cNvSpPr/>
            <p:nvPr/>
          </p:nvSpPr>
          <p:spPr>
            <a:xfrm>
              <a:off x="9685338" y="4460675"/>
              <a:ext cx="1080904" cy="1080902"/>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xmlns="">
                      <a14:imgLayer r:embed="rId5">
                        <a14:imgEffect>
                          <a14:saturation sat="95000"/>
                        </a14:imgEffect>
                      </a14:imgLayer>
                    </a14:imgProps>
                  </a:ext>
                </a:extLst>
              </a:blip>
              <a:srcRect/>
              <a:tile tx="0" ty="0" sx="85000" sy="85000" flip="none" algn="tl"/>
            </a:blipFill>
            <a:ln w="25400" cap="flat" cmpd="sng" algn="ctr">
              <a:noFill/>
              <a:prstDash val="solid"/>
            </a:ln>
            <a:effectLst/>
          </p:spPr>
        </p:sp>
        <p:sp>
          <p:nvSpPr>
            <p:cNvPr id="12" name="Oval 11"/>
            <p:cNvSpPr/>
            <p:nvPr/>
          </p:nvSpPr>
          <p:spPr>
            <a:xfrm>
              <a:off x="9793429" y="4568765"/>
              <a:ext cx="864723" cy="864722"/>
            </a:xfrm>
            <a:prstGeom prst="ellipse">
              <a:avLst/>
            </a:prstGeom>
            <a:noFill/>
            <a:ln w="25400" cap="flat" cmpd="sng" algn="ctr">
              <a:solidFill>
                <a:sysClr val="window" lastClr="FFFFFF"/>
              </a:solidFill>
              <a:prstDash val="solid"/>
            </a:ln>
            <a:effectLst/>
          </p:spPr>
        </p:sp>
      </p:grpSp>
      <p:sp>
        <p:nvSpPr>
          <p:cNvPr id="2" name="Title 1"/>
          <p:cNvSpPr>
            <a:spLocks noGrp="1"/>
          </p:cNvSpPr>
          <p:nvPr>
            <p:ph type="ctrTitle"/>
          </p:nvPr>
        </p:nvSpPr>
        <p:spPr>
          <a:xfrm>
            <a:off x="1051560" y="1432223"/>
            <a:ext cx="9966960" cy="3035808"/>
          </a:xfrm>
        </p:spPr>
        <p:txBody>
          <a:bodyPr anchor="ctr">
            <a:noAutofit/>
          </a:bodyPr>
          <a:lstStyle>
            <a:lvl1pPr algn="l">
              <a:lnSpc>
                <a:spcPct val="80000"/>
              </a:lnSpc>
              <a:defRPr sz="9600" cap="all" baseline="0">
                <a:blipFill dpi="0" rotWithShape="1">
                  <a:blip r:embed="rId4"/>
                  <a:srcRect/>
                  <a:tile tx="6350" ty="-127000" sx="65000" sy="64000" flip="none" algn="tl"/>
                </a:blipFill>
              </a:defRPr>
            </a:lvl1pPr>
          </a:lstStyle>
          <a:p>
            <a:r>
              <a:rPr lang="en-US"/>
              <a:t>Click to edit Master title style</a:t>
            </a:r>
            <a:endParaRPr lang="en-US" dirty="0"/>
          </a:p>
        </p:txBody>
      </p:sp>
      <p:sp>
        <p:nvSpPr>
          <p:cNvPr id="3" name="Subtitle 2"/>
          <p:cNvSpPr>
            <a:spLocks noGrp="1"/>
          </p:cNvSpPr>
          <p:nvPr>
            <p:ph type="subTitle" idx="1"/>
          </p:nvPr>
        </p:nvSpPr>
        <p:spPr>
          <a:xfrm>
            <a:off x="1069848" y="4389120"/>
            <a:ext cx="7891272" cy="1069848"/>
          </a:xfrm>
        </p:spPr>
        <p:txBody>
          <a:bodyPr>
            <a:normAutofit/>
          </a:bodyPr>
          <a:lstStyle>
            <a:lvl1pPr marL="0" indent="0" algn="l">
              <a:buNone/>
              <a:defRPr sz="2200">
                <a:solidFill>
                  <a:schemeClr val="tx1"/>
                </a:solidFill>
              </a:defRPr>
            </a:lvl1pPr>
            <a:lvl2pPr marL="457200" indent="0" algn="ctr">
              <a:buNone/>
              <a:defRPr sz="2200"/>
            </a:lvl2pPr>
            <a:lvl3pPr marL="914400" indent="0" algn="ctr">
              <a:buNone/>
              <a:defRPr sz="22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88D38747-4367-4BD2-8D51-C97E202738E2}" type="datetime1">
              <a:rPr lang="en-US" smtClean="0"/>
              <a:pPr/>
              <a:t>4/30/2020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9592733" y="4289334"/>
            <a:ext cx="1193868" cy="640080"/>
          </a:xfrm>
        </p:spPr>
        <p:txBody>
          <a:bodyPr/>
          <a:lstStyle>
            <a:lvl1pPr>
              <a:defRPr sz="2800"/>
            </a:lvl1pPr>
          </a:lstStyle>
          <a:p>
            <a:fld id="{3A98EE3D-8CD1-4C3F-BD1C-C98C9596463C}" type="slidenum">
              <a:rPr lang="en-US" smtClean="0"/>
              <a:pPr/>
              <a:t>‹#›</a:t>
            </a:fld>
            <a:endParaRPr lang="en-US" dirty="0"/>
          </a:p>
        </p:txBody>
      </p:sp>
    </p:spTree>
    <p:extLst>
      <p:ext uri="{BB962C8B-B14F-4D97-AF65-F5344CB8AC3E}">
        <p14:creationId xmlns:p14="http://schemas.microsoft.com/office/powerpoint/2010/main" xmlns="" val="276041087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73ED0CC-082F-4160-86E5-0D6041F12778}" type="datetime1">
              <a:rPr lang="en-US" smtClean="0"/>
              <a:pPr/>
              <a:t>4/30/2020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A98EE3D-8CD1-4C3F-BD1C-C98C9596463C}" type="slidenum">
              <a:rPr lang="en-US" smtClean="0"/>
              <a:pPr/>
              <a:t>‹#›</a:t>
            </a:fld>
            <a:endParaRPr lang="en-US" dirty="0"/>
          </a:p>
        </p:txBody>
      </p:sp>
    </p:spTree>
    <p:extLst>
      <p:ext uri="{BB962C8B-B14F-4D97-AF65-F5344CB8AC3E}">
        <p14:creationId xmlns:p14="http://schemas.microsoft.com/office/powerpoint/2010/main" xmlns="" val="1306431852"/>
      </p:ext>
    </p:extLst>
  </p:cSld>
  <p:clrMapOvr>
    <a:masterClrMapping/>
  </p:clrMapOvr>
  <p:hf sldNum="0"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533400"/>
            <a:ext cx="2552700" cy="563880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066800" y="533400"/>
            <a:ext cx="7505700" cy="56388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73ED0CC-082F-4160-86E5-0D6041F12778}" type="datetime1">
              <a:rPr lang="en-US" smtClean="0"/>
              <a:pPr/>
              <a:t>4/30/2020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A98EE3D-8CD1-4C3F-BD1C-C98C9596463C}" type="slidenum">
              <a:rPr lang="en-US" smtClean="0"/>
              <a:pPr/>
              <a:t>‹#›</a:t>
            </a:fld>
            <a:endParaRPr lang="en-US" dirty="0"/>
          </a:p>
        </p:txBody>
      </p:sp>
    </p:spTree>
    <p:extLst>
      <p:ext uri="{BB962C8B-B14F-4D97-AF65-F5344CB8AC3E}">
        <p14:creationId xmlns:p14="http://schemas.microsoft.com/office/powerpoint/2010/main" xmlns="" val="4133071052"/>
      </p:ext>
    </p:extLst>
  </p:cSld>
  <p:clrMapOvr>
    <a:masterClrMapping/>
  </p:clrMapOvr>
  <p:hf sldNum="0" hdr="0" ftr="0" dt="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3C55A3C-5767-4844-A0A3-83778C2E5409}" type="datetime1">
              <a:rPr lang="en-US" smtClean="0"/>
              <a:pPr/>
              <a:t>4/30/2020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A98EE3D-8CD1-4C3F-BD1C-C98C9596463C}" type="slidenum">
              <a:rPr lang="en-US" smtClean="0"/>
              <a:pPr/>
              <a:t>‹#›</a:t>
            </a:fld>
            <a:endParaRPr lang="en-US" dirty="0"/>
          </a:p>
        </p:txBody>
      </p:sp>
    </p:spTree>
    <p:extLst>
      <p:ext uri="{BB962C8B-B14F-4D97-AF65-F5344CB8AC3E}">
        <p14:creationId xmlns:p14="http://schemas.microsoft.com/office/powerpoint/2010/main" xmlns="" val="343089909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Rectangle 6"/>
          <p:cNvSpPr/>
          <p:nvPr/>
        </p:nvSpPr>
        <p:spPr>
          <a:xfrm>
            <a:off x="0" y="4917989"/>
            <a:ext cx="12192000" cy="1940010"/>
          </a:xfrm>
          <a:prstGeom prst="rect">
            <a:avLst/>
          </a:prstGeom>
          <a:blipFill dpi="0" rotWithShape="1">
            <a:blip r:embed="rId2">
              <a:alphaModFix amt="85000"/>
              <a:lum bright="70000" contrast="-70000"/>
              <a:extLst>
                <a:ext uri="{BEBA8EAE-BF5A-486C-A8C5-ECC9F3942E4B}">
                  <a14:imgProps xmlns:a14="http://schemas.microsoft.com/office/drawing/2010/main" xmlns="">
                    <a14:imgLayer r:embed="rId3">
                      <a14:imgEffect>
                        <a14:sharpenSoften amount="61000"/>
                      </a14:imgEffect>
                    </a14:imgLayer>
                  </a14:imgProps>
                </a:ext>
                <a:ext uri="{28A0092B-C50C-407E-A947-70E740481C1C}">
                  <a14:useLocalDpi xmlns:a14="http://schemas.microsoft.com/office/drawing/2010/main" xmlns=""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2167128" y="1225296"/>
            <a:ext cx="9281160" cy="3520440"/>
          </a:xfrm>
        </p:spPr>
        <p:txBody>
          <a:bodyPr anchor="ctr">
            <a:normAutofit/>
          </a:bodyPr>
          <a:lstStyle>
            <a:lvl1pPr>
              <a:lnSpc>
                <a:spcPct val="80000"/>
              </a:lnSpc>
              <a:defRPr sz="8000" b="0"/>
            </a:lvl1pPr>
          </a:lstStyle>
          <a:p>
            <a:r>
              <a:rPr lang="en-US"/>
              <a:t>Click to edit Master title style</a:t>
            </a:r>
            <a:endParaRPr lang="en-US" dirty="0"/>
          </a:p>
        </p:txBody>
      </p:sp>
      <p:sp>
        <p:nvSpPr>
          <p:cNvPr id="3" name="Text Placeholder 2"/>
          <p:cNvSpPr>
            <a:spLocks noGrp="1"/>
          </p:cNvSpPr>
          <p:nvPr>
            <p:ph type="body" idx="1"/>
          </p:nvPr>
        </p:nvSpPr>
        <p:spPr>
          <a:xfrm>
            <a:off x="2165774" y="5020056"/>
            <a:ext cx="9052560" cy="1066800"/>
          </a:xfrm>
        </p:spPr>
        <p:txBody>
          <a:bodyPr anchor="t">
            <a:normAutofit/>
          </a:bodyPr>
          <a:lstStyle>
            <a:lvl1pPr marL="0" indent="0">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8593667" y="6272784"/>
            <a:ext cx="2644309" cy="365125"/>
          </a:xfrm>
        </p:spPr>
        <p:txBody>
          <a:bodyPr/>
          <a:lstStyle/>
          <a:p>
            <a:fld id="{CAE507A8-A5CF-4D38-AB86-7EDDA87A85D4}" type="datetime1">
              <a:rPr lang="en-US" smtClean="0"/>
              <a:pPr/>
              <a:t>4/30/2020</a:t>
            </a:fld>
            <a:endParaRPr lang="en-US" dirty="0"/>
          </a:p>
        </p:txBody>
      </p:sp>
      <p:sp>
        <p:nvSpPr>
          <p:cNvPr id="5" name="Footer Placeholder 4"/>
          <p:cNvSpPr>
            <a:spLocks noGrp="1"/>
          </p:cNvSpPr>
          <p:nvPr>
            <p:ph type="ftr" sz="quarter" idx="11"/>
          </p:nvPr>
        </p:nvSpPr>
        <p:spPr>
          <a:xfrm>
            <a:off x="2182708" y="6272784"/>
            <a:ext cx="6327648" cy="365125"/>
          </a:xfrm>
        </p:spPr>
        <p:txBody>
          <a:bodyPr/>
          <a:lstStyle/>
          <a:p>
            <a:endParaRPr lang="en-US" dirty="0"/>
          </a:p>
        </p:txBody>
      </p:sp>
      <p:grpSp>
        <p:nvGrpSpPr>
          <p:cNvPr id="8" name="Group 7"/>
          <p:cNvGrpSpPr/>
          <p:nvPr/>
        </p:nvGrpSpPr>
        <p:grpSpPr>
          <a:xfrm>
            <a:off x="897399" y="2325848"/>
            <a:ext cx="1080904" cy="1080902"/>
            <a:chOff x="9685338" y="4460675"/>
            <a:chExt cx="1080904" cy="1080902"/>
          </a:xfrm>
        </p:grpSpPr>
        <p:sp>
          <p:nvSpPr>
            <p:cNvPr id="9" name="Oval 8"/>
            <p:cNvSpPr/>
            <p:nvPr/>
          </p:nvSpPr>
          <p:spPr>
            <a:xfrm>
              <a:off x="9685338" y="4460675"/>
              <a:ext cx="1080904" cy="1080902"/>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xmlns="">
                      <a14:imgLayer r:embed="rId5">
                        <a14:imgEffect>
                          <a14:saturation sat="95000"/>
                        </a14:imgEffect>
                      </a14:imgLayer>
                    </a14:imgProps>
                  </a:ext>
                </a:extLst>
              </a:blip>
              <a:srcRect/>
              <a:tile tx="0" ty="0" sx="85000" sy="85000" flip="none" algn="tl"/>
            </a:blipFill>
            <a:ln w="25400" cap="flat" cmpd="sng" algn="ctr">
              <a:noFill/>
              <a:prstDash val="solid"/>
            </a:ln>
            <a:effectLst/>
          </p:spPr>
        </p:sp>
        <p:sp>
          <p:nvSpPr>
            <p:cNvPr id="10" name="Oval 9"/>
            <p:cNvSpPr/>
            <p:nvPr/>
          </p:nvSpPr>
          <p:spPr>
            <a:xfrm>
              <a:off x="9793429" y="4568765"/>
              <a:ext cx="864723" cy="864722"/>
            </a:xfrm>
            <a:prstGeom prst="ellipse">
              <a:avLst/>
            </a:prstGeom>
            <a:noFill/>
            <a:ln w="25400" cap="flat" cmpd="sng" algn="ctr">
              <a:solidFill>
                <a:sysClr val="window" lastClr="FFFFFF"/>
              </a:solidFill>
              <a:prstDash val="solid"/>
            </a:ln>
            <a:effectLst/>
          </p:spPr>
        </p:sp>
      </p:grpSp>
      <p:sp>
        <p:nvSpPr>
          <p:cNvPr id="6" name="Slide Number Placeholder 5"/>
          <p:cNvSpPr>
            <a:spLocks noGrp="1"/>
          </p:cNvSpPr>
          <p:nvPr>
            <p:ph type="sldNum" sz="quarter" idx="12"/>
          </p:nvPr>
        </p:nvSpPr>
        <p:spPr>
          <a:xfrm>
            <a:off x="843702" y="2506133"/>
            <a:ext cx="1188298" cy="720332"/>
          </a:xfrm>
        </p:spPr>
        <p:txBody>
          <a:bodyPr/>
          <a:lstStyle>
            <a:lvl1pPr>
              <a:defRPr sz="2800"/>
            </a:lvl1pPr>
          </a:lstStyle>
          <a:p>
            <a:fld id="{3A98EE3D-8CD1-4C3F-BD1C-C98C9596463C}" type="slidenum">
              <a:rPr lang="en-US" smtClean="0"/>
              <a:pPr/>
              <a:t>‹#›</a:t>
            </a:fld>
            <a:endParaRPr lang="en-US" dirty="0"/>
          </a:p>
        </p:txBody>
      </p:sp>
    </p:spTree>
    <p:extLst>
      <p:ext uri="{BB962C8B-B14F-4D97-AF65-F5344CB8AC3E}">
        <p14:creationId xmlns:p14="http://schemas.microsoft.com/office/powerpoint/2010/main" xmlns="" val="175127482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069848" y="2194560"/>
            <a:ext cx="4754880" cy="39776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364224" y="2194560"/>
            <a:ext cx="4754880" cy="39776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BDFCD27C-8599-43EF-BA1D-14DDC1946E06}" type="datetime1">
              <a:rPr lang="en-US" smtClean="0"/>
              <a:pPr/>
              <a:t>4/30/2020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A98EE3D-8CD1-4C3F-BD1C-C98C9596463C}" type="slidenum">
              <a:rPr lang="en-US" smtClean="0"/>
              <a:pPr/>
              <a:t>‹#›</a:t>
            </a:fld>
            <a:endParaRPr lang="en-US" dirty="0"/>
          </a:p>
        </p:txBody>
      </p:sp>
    </p:spTree>
    <p:extLst>
      <p:ext uri="{BB962C8B-B14F-4D97-AF65-F5344CB8AC3E}">
        <p14:creationId xmlns:p14="http://schemas.microsoft.com/office/powerpoint/2010/main" xmlns="" val="413661899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1066800" y="2048256"/>
            <a:ext cx="4754880" cy="640080"/>
          </a:xfrm>
        </p:spPr>
        <p:txBody>
          <a:bodyPr anchor="ctr">
            <a:normAutofit/>
          </a:bodyPr>
          <a:lstStyle>
            <a:lvl1pPr marL="0" indent="0">
              <a:buNone/>
              <a:defRPr sz="2000" b="1">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069848" y="2743200"/>
            <a:ext cx="4754880" cy="32918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364224" y="2048256"/>
            <a:ext cx="4754880" cy="640080"/>
          </a:xfrm>
        </p:spPr>
        <p:txBody>
          <a:bodyPr anchor="ctr">
            <a:normAutofit/>
          </a:bodyPr>
          <a:lstStyle>
            <a:lvl1pPr marL="0" indent="0">
              <a:buNone/>
              <a:defRPr sz="2000" b="1">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364224" y="2743200"/>
            <a:ext cx="4754880" cy="32918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49343D99-809A-49C0-96E5-4250D0B498EE}" type="datetime1">
              <a:rPr lang="en-US" smtClean="0"/>
              <a:pPr/>
              <a:t>4/30/2020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3A98EE3D-8CD1-4C3F-BD1C-C98C9596463C}" type="slidenum">
              <a:rPr lang="en-US" smtClean="0"/>
              <a:pPr/>
              <a:t>‹#›</a:t>
            </a:fld>
            <a:endParaRPr lang="en-US" dirty="0"/>
          </a:p>
        </p:txBody>
      </p:sp>
    </p:spTree>
    <p:extLst>
      <p:ext uri="{BB962C8B-B14F-4D97-AF65-F5344CB8AC3E}">
        <p14:creationId xmlns:p14="http://schemas.microsoft.com/office/powerpoint/2010/main" xmlns="" val="227128822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A143DE9B-B678-4EFB-BB7D-A4370204A0B0}" type="datetime1">
              <a:rPr lang="en-US" smtClean="0"/>
              <a:pPr/>
              <a:t>4/30/2020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3A98EE3D-8CD1-4C3F-BD1C-C98C9596463C}" type="slidenum">
              <a:rPr lang="en-US" smtClean="0"/>
              <a:pPr/>
              <a:t>‹#›</a:t>
            </a:fld>
            <a:endParaRPr lang="en-US" dirty="0"/>
          </a:p>
        </p:txBody>
      </p:sp>
    </p:spTree>
    <p:extLst>
      <p:ext uri="{BB962C8B-B14F-4D97-AF65-F5344CB8AC3E}">
        <p14:creationId xmlns:p14="http://schemas.microsoft.com/office/powerpoint/2010/main" xmlns="" val="309768626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68812DA-F765-4142-A6A3-A8ED7235E082}" type="datetime1">
              <a:rPr lang="en-US" smtClean="0"/>
              <a:pPr/>
              <a:t>4/30/2020</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3A98EE3D-8CD1-4C3F-BD1C-C98C9596463C}" type="slidenum">
              <a:rPr lang="en-US" smtClean="0"/>
              <a:pPr/>
              <a:t>‹#›</a:t>
            </a:fld>
            <a:endParaRPr lang="en-US" dirty="0"/>
          </a:p>
        </p:txBody>
      </p:sp>
    </p:spTree>
    <p:extLst>
      <p:ext uri="{BB962C8B-B14F-4D97-AF65-F5344CB8AC3E}">
        <p14:creationId xmlns:p14="http://schemas.microsoft.com/office/powerpoint/2010/main" xmlns="" val="372244553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8303740" y="0"/>
            <a:ext cx="3888259" cy="6857999"/>
          </a:xfrm>
          <a:prstGeom prst="rect">
            <a:avLst/>
          </a:prstGeom>
          <a:blipFill dpi="0" rotWithShape="1">
            <a:blip r:embed="rId2">
              <a:alphaModFix amt="60000"/>
              <a:lum bright="70000" contrast="-70000"/>
              <a:extLst>
                <a:ext uri="{BEBA8EAE-BF5A-486C-A8C5-ECC9F3942E4B}">
                  <a14:imgProps xmlns:a14="http://schemas.microsoft.com/office/drawing/2010/main" xmlns="">
                    <a14:imgLayer r:embed="rId3">
                      <a14:imgEffect>
                        <a14:sharpenSoften amount="61000"/>
                      </a14:imgEffect>
                    </a14:imgLayer>
                  </a14:imgProps>
                </a:ext>
                <a:ext uri="{28A0092B-C50C-407E-A947-70E740481C1C}">
                  <a14:useLocalDpi xmlns:a14="http://schemas.microsoft.com/office/drawing/2010/main" xmlns=""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549640" y="685800"/>
            <a:ext cx="3200400" cy="1737360"/>
          </a:xfrm>
        </p:spPr>
        <p:txBody>
          <a:bodyPr anchor="b">
            <a:normAutofit/>
          </a:bodyPr>
          <a:lstStyle>
            <a:lvl1pPr>
              <a:defRPr sz="3200" b="1"/>
            </a:lvl1pPr>
          </a:lstStyle>
          <a:p>
            <a:r>
              <a:rPr lang="en-US"/>
              <a:t>Click to edit Master title style</a:t>
            </a:r>
            <a:endParaRPr lang="en-US" dirty="0"/>
          </a:p>
        </p:txBody>
      </p:sp>
      <p:sp>
        <p:nvSpPr>
          <p:cNvPr id="3" name="Content Placeholder 2"/>
          <p:cNvSpPr>
            <a:spLocks noGrp="1"/>
          </p:cNvSpPr>
          <p:nvPr>
            <p:ph idx="1"/>
          </p:nvPr>
        </p:nvSpPr>
        <p:spPr>
          <a:xfrm>
            <a:off x="838200" y="685800"/>
            <a:ext cx="6711696" cy="5020056"/>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549640" y="2423160"/>
            <a:ext cx="3200400" cy="3291840"/>
          </a:xfrm>
        </p:spPr>
        <p:txBody>
          <a:bodyPr>
            <a:normAutofit/>
          </a:bodyPr>
          <a:lstStyle>
            <a:lvl1pPr marL="0" indent="0">
              <a:lnSpc>
                <a:spcPct val="100000"/>
              </a:lnSpc>
              <a:spcBef>
                <a:spcPts val="1000"/>
              </a:spcBef>
              <a:buNone/>
              <a:defRPr sz="1400">
                <a:solidFill>
                  <a:schemeClr val="accent1">
                    <a:lumMod val="7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3E0277FD-7DE6-41D4-930D-AC99F5AFE54E}" type="datetime1">
              <a:rPr lang="en-US" smtClean="0"/>
              <a:pPr/>
              <a:t>4/30/2020</a:t>
            </a:fld>
            <a:endParaRPr lang="en-US" dirty="0"/>
          </a:p>
        </p:txBody>
      </p:sp>
      <p:sp>
        <p:nvSpPr>
          <p:cNvPr id="6" name="Footer Placeholder 5"/>
          <p:cNvSpPr>
            <a:spLocks noGrp="1"/>
          </p:cNvSpPr>
          <p:nvPr>
            <p:ph type="ftr" sz="quarter" idx="11"/>
          </p:nvPr>
        </p:nvSpPr>
        <p:spPr/>
        <p:txBody>
          <a:bodyPr/>
          <a:lstStyle/>
          <a:p>
            <a:endParaRPr lang="en-US" dirty="0"/>
          </a:p>
        </p:txBody>
      </p:sp>
      <p:grpSp>
        <p:nvGrpSpPr>
          <p:cNvPr id="9" name="Group 8"/>
          <p:cNvGrpSpPr>
            <a:grpSpLocks noChangeAspect="1"/>
          </p:cNvGrpSpPr>
          <p:nvPr/>
        </p:nvGrpSpPr>
        <p:grpSpPr>
          <a:xfrm>
            <a:off x="11401725" y="6229681"/>
            <a:ext cx="457200" cy="457200"/>
            <a:chOff x="11361456" y="6195813"/>
            <a:chExt cx="548640" cy="548640"/>
          </a:xfrm>
        </p:grpSpPr>
        <p:sp>
          <p:nvSpPr>
            <p:cNvPr id="10" name="Oval 9"/>
            <p:cNvSpPr/>
            <p:nvPr/>
          </p:nvSpPr>
          <p:spPr>
            <a:xfrm>
              <a:off x="11361456" y="6195813"/>
              <a:ext cx="548640" cy="548640"/>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xmlns="">
                      <a14:imgLayer r:embed="rId5">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sp>
        <p:sp>
          <p:nvSpPr>
            <p:cNvPr id="11" name="Oval 10"/>
            <p:cNvSpPr/>
            <p:nvPr/>
          </p:nvSpPr>
          <p:spPr>
            <a:xfrm>
              <a:off x="11396488" y="6230844"/>
              <a:ext cx="478576" cy="478578"/>
            </a:xfrm>
            <a:prstGeom prst="ellipse">
              <a:avLst/>
            </a:prstGeom>
            <a:noFill/>
            <a:ln w="12700" cap="flat" cmpd="sng" algn="ctr">
              <a:solidFill>
                <a:sysClr val="window" lastClr="FFFFFF"/>
              </a:solidFill>
              <a:prstDash val="solid"/>
            </a:ln>
            <a:effectLst/>
          </p:spPr>
        </p:sp>
      </p:grpSp>
      <p:sp>
        <p:nvSpPr>
          <p:cNvPr id="7" name="Slide Number Placeholder 6"/>
          <p:cNvSpPr>
            <a:spLocks noGrp="1"/>
          </p:cNvSpPr>
          <p:nvPr>
            <p:ph type="sldNum" sz="quarter" idx="12"/>
          </p:nvPr>
        </p:nvSpPr>
        <p:spPr/>
        <p:txBody>
          <a:bodyPr/>
          <a:lstStyle/>
          <a:p>
            <a:fld id="{3A98EE3D-8CD1-4C3F-BD1C-C98C9596463C}" type="slidenum">
              <a:rPr lang="en-US" smtClean="0"/>
              <a:pPr/>
              <a:t>‹#›</a:t>
            </a:fld>
            <a:endParaRPr lang="en-US" dirty="0"/>
          </a:p>
        </p:txBody>
      </p:sp>
    </p:spTree>
    <p:extLst>
      <p:ext uri="{BB962C8B-B14F-4D97-AF65-F5344CB8AC3E}">
        <p14:creationId xmlns:p14="http://schemas.microsoft.com/office/powerpoint/2010/main" xmlns="" val="321730812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1" name="Rectangle 10"/>
          <p:cNvSpPr/>
          <p:nvPr/>
        </p:nvSpPr>
        <p:spPr>
          <a:xfrm>
            <a:off x="8303740" y="0"/>
            <a:ext cx="3888259" cy="6857999"/>
          </a:xfrm>
          <a:prstGeom prst="rect">
            <a:avLst/>
          </a:prstGeom>
          <a:blipFill dpi="0" rotWithShape="1">
            <a:blip r:embed="rId2">
              <a:alphaModFix amt="60000"/>
              <a:lum bright="70000" contrast="-70000"/>
              <a:extLst>
                <a:ext uri="{BEBA8EAE-BF5A-486C-A8C5-ECC9F3942E4B}">
                  <a14:imgProps xmlns:a14="http://schemas.microsoft.com/office/drawing/2010/main" xmlns="">
                    <a14:imgLayer r:embed="rId3">
                      <a14:imgEffect>
                        <a14:sharpenSoften amount="61000"/>
                      </a14:imgEffect>
                    </a14:imgLayer>
                  </a14:imgProps>
                </a:ext>
                <a:ext uri="{28A0092B-C50C-407E-A947-70E740481C1C}">
                  <a14:useLocalDpi xmlns:a14="http://schemas.microsoft.com/office/drawing/2010/main" xmlns=""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549640" y="685800"/>
            <a:ext cx="3200400" cy="1737360"/>
          </a:xfrm>
        </p:spPr>
        <p:txBody>
          <a:bodyPr anchor="b">
            <a:normAutofit/>
          </a:bodyPr>
          <a:lstStyle>
            <a:lvl1pPr>
              <a:defRPr sz="3200" b="1"/>
            </a:lvl1pPr>
          </a:lstStyle>
          <a:p>
            <a:r>
              <a:rPr lang="en-US"/>
              <a:t>Click to edit Master title style</a:t>
            </a:r>
            <a:endParaRPr lang="en-US" dirty="0"/>
          </a:p>
        </p:txBody>
      </p:sp>
      <p:sp>
        <p:nvSpPr>
          <p:cNvPr id="3" name="Picture Placeholder 2"/>
          <p:cNvSpPr>
            <a:spLocks noGrp="1" noChangeAspect="1"/>
          </p:cNvSpPr>
          <p:nvPr>
            <p:ph type="pic" idx="1"/>
          </p:nvPr>
        </p:nvSpPr>
        <p:spPr>
          <a:xfrm>
            <a:off x="0" y="0"/>
            <a:ext cx="8303740" cy="6858000"/>
          </a:xfrm>
          <a:solidFill>
            <a:schemeClr val="tx2">
              <a:lumMod val="20000"/>
              <a:lumOff val="80000"/>
            </a:schemeClr>
          </a:solidFill>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549640" y="2423160"/>
            <a:ext cx="3200400" cy="3291840"/>
          </a:xfrm>
        </p:spPr>
        <p:txBody>
          <a:bodyPr>
            <a:normAutofit/>
          </a:bodyPr>
          <a:lstStyle>
            <a:lvl1pPr marL="0" indent="0">
              <a:lnSpc>
                <a:spcPct val="100000"/>
              </a:lnSpc>
              <a:spcBef>
                <a:spcPts val="1000"/>
              </a:spcBef>
              <a:buNone/>
              <a:defRPr sz="1400">
                <a:solidFill>
                  <a:schemeClr val="accent1">
                    <a:lumMod val="7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9EA15526-7079-4B7B-987C-1B5FAE11A0FF}" type="datetime1">
              <a:rPr lang="en-US" smtClean="0"/>
              <a:pPr/>
              <a:t>4/30/2020</a:t>
            </a:fld>
            <a:endParaRPr lang="en-US" dirty="0"/>
          </a:p>
        </p:txBody>
      </p:sp>
      <p:grpSp>
        <p:nvGrpSpPr>
          <p:cNvPr id="8" name="Group 7"/>
          <p:cNvGrpSpPr>
            <a:grpSpLocks noChangeAspect="1"/>
          </p:cNvGrpSpPr>
          <p:nvPr/>
        </p:nvGrpSpPr>
        <p:grpSpPr>
          <a:xfrm>
            <a:off x="11401725" y="6229681"/>
            <a:ext cx="457200" cy="457200"/>
            <a:chOff x="11361456" y="6195813"/>
            <a:chExt cx="548640" cy="548640"/>
          </a:xfrm>
        </p:grpSpPr>
        <p:sp>
          <p:nvSpPr>
            <p:cNvPr id="9" name="Oval 8"/>
            <p:cNvSpPr/>
            <p:nvPr/>
          </p:nvSpPr>
          <p:spPr>
            <a:xfrm>
              <a:off x="11361456" y="6195813"/>
              <a:ext cx="548640" cy="548640"/>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xmlns="">
                      <a14:imgLayer r:embed="rId5">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sp>
        <p:sp>
          <p:nvSpPr>
            <p:cNvPr id="10" name="Oval 9"/>
            <p:cNvSpPr/>
            <p:nvPr/>
          </p:nvSpPr>
          <p:spPr>
            <a:xfrm>
              <a:off x="11396488" y="6230844"/>
              <a:ext cx="478576" cy="478578"/>
            </a:xfrm>
            <a:prstGeom prst="ellipse">
              <a:avLst/>
            </a:prstGeom>
            <a:noFill/>
            <a:ln w="12700" cap="flat" cmpd="sng" algn="ctr">
              <a:solidFill>
                <a:sysClr val="window" lastClr="FFFFFF"/>
              </a:solidFill>
              <a:prstDash val="solid"/>
            </a:ln>
            <a:effectLst/>
          </p:spPr>
        </p:sp>
      </p:grpSp>
      <p:sp>
        <p:nvSpPr>
          <p:cNvPr id="7" name="Slide Number Placeholder 6"/>
          <p:cNvSpPr>
            <a:spLocks noGrp="1"/>
          </p:cNvSpPr>
          <p:nvPr>
            <p:ph type="sldNum" sz="quarter" idx="12"/>
          </p:nvPr>
        </p:nvSpPr>
        <p:spPr/>
        <p:txBody>
          <a:bodyPr/>
          <a:lstStyle/>
          <a:p>
            <a:fld id="{3A98EE3D-8CD1-4C3F-BD1C-C98C9596463C}" type="slidenum">
              <a:rPr lang="en-US" smtClean="0"/>
              <a:pPr/>
              <a:t>‹#›</a:t>
            </a:fld>
            <a:endParaRPr lang="en-US" dirty="0"/>
          </a:p>
        </p:txBody>
      </p:sp>
    </p:spTree>
    <p:extLst>
      <p:ext uri="{BB962C8B-B14F-4D97-AF65-F5344CB8AC3E}">
        <p14:creationId xmlns:p14="http://schemas.microsoft.com/office/powerpoint/2010/main" xmlns="" val="180223376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microsoft.com/office/2007/relationships/hdphoto" Target="../media/hdphoto1.wdp"/></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69848" y="484632"/>
            <a:ext cx="10058400" cy="1609344"/>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069848" y="2121408"/>
            <a:ext cx="10058400" cy="405079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964424" y="6272784"/>
            <a:ext cx="3273552" cy="365125"/>
          </a:xfrm>
          <a:prstGeom prst="rect">
            <a:avLst/>
          </a:prstGeom>
        </p:spPr>
        <p:txBody>
          <a:bodyPr vert="horz" lIns="91440" tIns="45720" rIns="91440" bIns="45720" rtlCol="0" anchor="ctr"/>
          <a:lstStyle>
            <a:lvl1pPr algn="r">
              <a:defRPr sz="1100">
                <a:solidFill>
                  <a:schemeClr val="tx2"/>
                </a:solidFill>
              </a:defRPr>
            </a:lvl1pPr>
          </a:lstStyle>
          <a:p>
            <a:fld id="{073ED0CC-082F-4160-86E5-0D6041F12778}" type="datetime1">
              <a:rPr lang="en-US" smtClean="0"/>
              <a:pPr/>
              <a:t>4/30/2020</a:t>
            </a:fld>
            <a:endParaRPr lang="en-US" dirty="0"/>
          </a:p>
        </p:txBody>
      </p:sp>
      <p:sp>
        <p:nvSpPr>
          <p:cNvPr id="5" name="Footer Placeholder 4"/>
          <p:cNvSpPr>
            <a:spLocks noGrp="1"/>
          </p:cNvSpPr>
          <p:nvPr>
            <p:ph type="ftr" sz="quarter" idx="3"/>
          </p:nvPr>
        </p:nvSpPr>
        <p:spPr>
          <a:xfrm>
            <a:off x="1088136" y="6272784"/>
            <a:ext cx="6327648" cy="365125"/>
          </a:xfrm>
          <a:prstGeom prst="rect">
            <a:avLst/>
          </a:prstGeom>
        </p:spPr>
        <p:txBody>
          <a:bodyPr vert="horz" lIns="91440" tIns="45720" rIns="91440" bIns="45720" rtlCol="0" anchor="ctr"/>
          <a:lstStyle>
            <a:lvl1pPr algn="l">
              <a:defRPr sz="1100">
                <a:solidFill>
                  <a:schemeClr val="tx2"/>
                </a:solidFill>
              </a:defRPr>
            </a:lvl1pPr>
          </a:lstStyle>
          <a:p>
            <a:endParaRPr lang="en-US" dirty="0"/>
          </a:p>
        </p:txBody>
      </p:sp>
      <p:grpSp>
        <p:nvGrpSpPr>
          <p:cNvPr id="7" name="Group 6"/>
          <p:cNvGrpSpPr>
            <a:grpSpLocks noChangeAspect="1"/>
          </p:cNvGrpSpPr>
          <p:nvPr/>
        </p:nvGrpSpPr>
        <p:grpSpPr>
          <a:xfrm>
            <a:off x="11401725" y="6229681"/>
            <a:ext cx="457200" cy="457200"/>
            <a:chOff x="11361456" y="6195813"/>
            <a:chExt cx="548640" cy="548640"/>
          </a:xfrm>
        </p:grpSpPr>
        <p:sp>
          <p:nvSpPr>
            <p:cNvPr id="8" name="Oval 7"/>
            <p:cNvSpPr/>
            <p:nvPr/>
          </p:nvSpPr>
          <p:spPr>
            <a:xfrm>
              <a:off x="11361456" y="6195813"/>
              <a:ext cx="548640" cy="548640"/>
            </a:xfrm>
            <a:prstGeom prst="ellipse">
              <a:avLst/>
            </a:prstGeom>
            <a:blipFill dpi="0" rotWithShape="1">
              <a:blip r:embed="rId13">
                <a:duotone>
                  <a:schemeClr val="accent1">
                    <a:shade val="45000"/>
                    <a:satMod val="135000"/>
                  </a:schemeClr>
                  <a:prstClr val="white"/>
                </a:duotone>
                <a:extLst>
                  <a:ext uri="{BEBA8EAE-BF5A-486C-A8C5-ECC9F3942E4B}">
                    <a14:imgProps xmlns:a14="http://schemas.microsoft.com/office/drawing/2010/main" xmlns="">
                      <a14:imgLayer r:embed="rId14">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sp>
        <p:sp>
          <p:nvSpPr>
            <p:cNvPr id="9" name="Oval 8"/>
            <p:cNvSpPr/>
            <p:nvPr/>
          </p:nvSpPr>
          <p:spPr>
            <a:xfrm>
              <a:off x="11396488" y="6230844"/>
              <a:ext cx="478576" cy="478578"/>
            </a:xfrm>
            <a:prstGeom prst="ellipse">
              <a:avLst/>
            </a:prstGeom>
            <a:noFill/>
            <a:ln w="12700" cap="flat" cmpd="sng" algn="ctr">
              <a:solidFill>
                <a:srgbClr val="FFFFFF"/>
              </a:solidFill>
              <a:prstDash val="solid"/>
            </a:ln>
            <a:effectLst/>
          </p:spPr>
        </p:sp>
      </p:grpSp>
      <p:sp>
        <p:nvSpPr>
          <p:cNvPr id="6" name="Slide Number Placeholder 5"/>
          <p:cNvSpPr>
            <a:spLocks noGrp="1"/>
          </p:cNvSpPr>
          <p:nvPr>
            <p:ph type="sldNum" sz="quarter" idx="4"/>
          </p:nvPr>
        </p:nvSpPr>
        <p:spPr>
          <a:xfrm>
            <a:off x="11311128" y="6272784"/>
            <a:ext cx="640080" cy="365125"/>
          </a:xfrm>
          <a:prstGeom prst="rect">
            <a:avLst/>
          </a:prstGeom>
        </p:spPr>
        <p:txBody>
          <a:bodyPr vert="horz" lIns="91440" tIns="45720" rIns="91440" bIns="45720" rtlCol="0" anchor="ctr"/>
          <a:lstStyle>
            <a:lvl1pPr algn="ctr">
              <a:defRPr sz="1400" b="1">
                <a:solidFill>
                  <a:srgbClr val="FFFFFF"/>
                </a:solidFill>
                <a:latin typeface="+mj-lt"/>
              </a:defRPr>
            </a:lvl1pPr>
          </a:lstStyle>
          <a:p>
            <a:fld id="{3A98EE3D-8CD1-4C3F-BD1C-C98C9596463C}" type="slidenum">
              <a:rPr lang="en-US" smtClean="0"/>
              <a:pPr/>
              <a:t>‹#›</a:t>
            </a:fld>
            <a:endParaRPr lang="en-US" dirty="0"/>
          </a:p>
        </p:txBody>
      </p:sp>
    </p:spTree>
    <p:extLst>
      <p:ext uri="{BB962C8B-B14F-4D97-AF65-F5344CB8AC3E}">
        <p14:creationId xmlns:p14="http://schemas.microsoft.com/office/powerpoint/2010/main" xmlns="" val="916841601"/>
      </p:ext>
    </p:extLst>
  </p:cSld>
  <p:clrMap bg1="lt1" tx1="dk1" bg2="lt2" tx2="dk2" accent1="accent1" accent2="accent2" accent3="accent3" accent4="accent4" accent5="accent5" accent6="accent6" hlink="hlink" folHlink="folHlink"/>
  <p:sldLayoutIdLst>
    <p:sldLayoutId id="2147483677" r:id="rId1"/>
    <p:sldLayoutId id="2147483678" r:id="rId2"/>
    <p:sldLayoutId id="2147483679" r:id="rId3"/>
    <p:sldLayoutId id="2147483680" r:id="rId4"/>
    <p:sldLayoutId id="2147483681" r:id="rId5"/>
    <p:sldLayoutId id="2147483682" r:id="rId6"/>
    <p:sldLayoutId id="2147483683" r:id="rId7"/>
    <p:sldLayoutId id="2147483684" r:id="rId8"/>
    <p:sldLayoutId id="2147483685" r:id="rId9"/>
    <p:sldLayoutId id="2147483686" r:id="rId10"/>
    <p:sldLayoutId id="2147483687" r:id="rId11"/>
  </p:sldLayoutIdLst>
  <p:hf sldNum="0" hdr="0" ftr="0" dt="0"/>
  <p:txStyles>
    <p:titleStyle>
      <a:lvl1pPr algn="l" defTabSz="914400" rtl="0" eaLnBrk="1" latinLnBrk="0" hangingPunct="1">
        <a:lnSpc>
          <a:spcPct val="90000"/>
        </a:lnSpc>
        <a:spcBef>
          <a:spcPct val="0"/>
        </a:spcBef>
        <a:buNone/>
        <a:defRPr sz="5400" kern="1200" cap="all" baseline="0">
          <a:blipFill>
            <a:blip r:embed="rId15">
              <a:extLst>
                <a:ext uri="{28A0092B-C50C-407E-A947-70E740481C1C}">
                  <a14:useLocalDpi xmlns:a14="http://schemas.microsoft.com/office/drawing/2010/main" xmlns="" val="0"/>
                </a:ext>
              </a:extLst>
            </a:blip>
            <a:tile tx="6350" ty="-127000" sx="65000" sy="64000" flip="none" algn="tl"/>
          </a:blipFill>
          <a:latin typeface="+mj-lt"/>
          <a:ea typeface="+mj-ea"/>
          <a:cs typeface="+mj-cs"/>
        </a:defRPr>
      </a:lvl1pPr>
    </p:titleStyle>
    <p:bodyStyle>
      <a:lvl1pPr marL="182880" indent="-182880" algn="l" defTabSz="914400" rtl="0" eaLnBrk="1" latinLnBrk="0" hangingPunct="1">
        <a:lnSpc>
          <a:spcPct val="90000"/>
        </a:lnSpc>
        <a:spcBef>
          <a:spcPts val="1200"/>
        </a:spcBef>
        <a:buClr>
          <a:schemeClr val="accent1">
            <a:lumMod val="75000"/>
          </a:schemeClr>
        </a:buClr>
        <a:buSzPct val="85000"/>
        <a:buFont typeface="Wingdings" pitchFamily="2" charset="2"/>
        <a:buChar char="§"/>
        <a:defRPr sz="2000" kern="1200">
          <a:solidFill>
            <a:schemeClr val="tx1"/>
          </a:solidFill>
          <a:latin typeface="+mn-lt"/>
          <a:ea typeface="+mn-ea"/>
          <a:cs typeface="+mn-cs"/>
        </a:defRPr>
      </a:lvl1pPr>
      <a:lvl2pPr marL="45720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800" kern="1200">
          <a:solidFill>
            <a:schemeClr val="tx1"/>
          </a:solidFill>
          <a:latin typeface="+mn-lt"/>
          <a:ea typeface="+mn-ea"/>
          <a:cs typeface="+mn-cs"/>
        </a:defRPr>
      </a:lvl2pPr>
      <a:lvl3pPr marL="73152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3pPr>
      <a:lvl4pPr marL="100584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4pPr>
      <a:lvl5pPr marL="128016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5pPr>
      <a:lvl6pPr marL="16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6pPr>
      <a:lvl7pPr marL="19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7pPr>
      <a:lvl8pPr marL="22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8pPr>
      <a:lvl9pPr marL="25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1">
                <a:shade val="80000"/>
                <a:lumMod val="80000"/>
              </a:schemeClr>
              <a:schemeClr val="bg1">
                <a:tint val="98000"/>
              </a:schemeClr>
            </a:duotone>
          </a:blip>
          <a:stretch/>
        </a:blip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xmlns="" id="{F8A1C807-B9AD-4C9B-BF9F-60F03428998E}"/>
              </a:ext>
              <a:ext uri="{C183D7F6-B498-43B3-948B-1728B52AA6E4}">
                <adec:decorative xmlns:adec="http://schemas.microsoft.com/office/drawing/2017/decorative" xmlns="" val="1"/>
              </a:ext>
            </a:extLst>
          </p:cNvPr>
          <p:cNvPicPr>
            <a:picLocks noChangeAspect="1"/>
          </p:cNvPicPr>
          <p:nvPr/>
        </p:nvPicPr>
        <p:blipFill rotWithShape="1">
          <a:blip r:embed="rId3">
            <a:extLst>
              <a:ext uri="{28A0092B-C50C-407E-A947-70E740481C1C}">
                <a14:useLocalDpi xmlns:a14="http://schemas.microsoft.com/office/drawing/2010/main" xmlns="" val="0"/>
              </a:ext>
            </a:extLst>
          </a:blip>
          <a:srcRect/>
          <a:stretch/>
        </p:blipFill>
        <p:spPr>
          <a:xfrm>
            <a:off x="0" y="7196"/>
            <a:ext cx="12192001" cy="6857990"/>
          </a:xfrm>
          <a:prstGeom prst="rect">
            <a:avLst/>
          </a:prstGeom>
        </p:spPr>
      </p:pic>
      <p:sp>
        <p:nvSpPr>
          <p:cNvPr id="2" name="Title 1">
            <a:extLst>
              <a:ext uri="{FF2B5EF4-FFF2-40B4-BE49-F238E27FC236}">
                <a16:creationId xmlns:a16="http://schemas.microsoft.com/office/drawing/2014/main" xmlns="" id="{0D1F047C-C727-42A7-85C5-68C5AA1B1A93}"/>
              </a:ext>
            </a:extLst>
          </p:cNvPr>
          <p:cNvSpPr>
            <a:spLocks noGrp="1"/>
          </p:cNvSpPr>
          <p:nvPr>
            <p:ph type="ctrTitle"/>
          </p:nvPr>
        </p:nvSpPr>
        <p:spPr>
          <a:xfrm>
            <a:off x="7404979" y="983284"/>
            <a:ext cx="3485073" cy="2420504"/>
          </a:xfrm>
        </p:spPr>
        <p:txBody>
          <a:bodyPr>
            <a:normAutofit/>
          </a:bodyPr>
          <a:lstStyle/>
          <a:p>
            <a:pPr algn="l"/>
            <a:r>
              <a:rPr lang="sr-Latn-RS" sz="4000" dirty="0"/>
              <a:t>Pravo na pravično suđenje</a:t>
            </a:r>
            <a:endParaRPr lang="en-US" sz="4000" dirty="0"/>
          </a:p>
        </p:txBody>
      </p:sp>
      <p:sp>
        <p:nvSpPr>
          <p:cNvPr id="3" name="Subtitle 2">
            <a:extLst>
              <a:ext uri="{FF2B5EF4-FFF2-40B4-BE49-F238E27FC236}">
                <a16:creationId xmlns:a16="http://schemas.microsoft.com/office/drawing/2014/main" xmlns="" id="{DB93FB3F-A8D4-46D3-A1C6-C79C64563729}"/>
              </a:ext>
            </a:extLst>
          </p:cNvPr>
          <p:cNvSpPr>
            <a:spLocks noGrp="1"/>
          </p:cNvSpPr>
          <p:nvPr>
            <p:ph type="subTitle" idx="1"/>
          </p:nvPr>
        </p:nvSpPr>
        <p:spPr>
          <a:xfrm>
            <a:off x="7327819" y="3789173"/>
            <a:ext cx="3485073" cy="1510795"/>
          </a:xfrm>
        </p:spPr>
        <p:txBody>
          <a:bodyPr>
            <a:normAutofit fontScale="92500" lnSpcReduction="10000"/>
          </a:bodyPr>
          <a:lstStyle/>
          <a:p>
            <a:pPr algn="l"/>
            <a:r>
              <a:rPr lang="sr-Latn-RS" sz="2300" dirty="0"/>
              <a:t>Anastasija Nenadović 127/18</a:t>
            </a:r>
          </a:p>
          <a:p>
            <a:pPr algn="l"/>
            <a:r>
              <a:rPr lang="sr-Latn-RS" sz="2300" dirty="0"/>
              <a:t>Anđela Petrović </a:t>
            </a:r>
          </a:p>
          <a:p>
            <a:pPr algn="l"/>
            <a:r>
              <a:rPr lang="sr-Latn-RS" sz="2300" dirty="0"/>
              <a:t>803/18</a:t>
            </a:r>
            <a:endParaRPr lang="en-US" sz="2300" dirty="0"/>
          </a:p>
        </p:txBody>
      </p:sp>
    </p:spTree>
    <p:extLst>
      <p:ext uri="{BB962C8B-B14F-4D97-AF65-F5344CB8AC3E}">
        <p14:creationId xmlns:p14="http://schemas.microsoft.com/office/powerpoint/2010/main" xmlns="" val="416788423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74F089D-E043-4A77-9933-B255CE965573}"/>
              </a:ext>
            </a:extLst>
          </p:cNvPr>
          <p:cNvSpPr>
            <a:spLocks noGrp="1"/>
          </p:cNvSpPr>
          <p:nvPr>
            <p:ph type="title"/>
          </p:nvPr>
        </p:nvSpPr>
        <p:spPr/>
        <p:txBody>
          <a:bodyPr/>
          <a:lstStyle/>
          <a:p>
            <a:pPr algn="ctr"/>
            <a:r>
              <a:rPr lang="sr-Latn-RS" dirty="0"/>
              <a:t>Obrazložena odluka</a:t>
            </a:r>
          </a:p>
        </p:txBody>
      </p:sp>
      <p:sp>
        <p:nvSpPr>
          <p:cNvPr id="3" name="Content Placeholder 2">
            <a:extLst>
              <a:ext uri="{FF2B5EF4-FFF2-40B4-BE49-F238E27FC236}">
                <a16:creationId xmlns:a16="http://schemas.microsoft.com/office/drawing/2014/main" xmlns="" id="{4AAB440B-9970-46D2-9A5F-A795CBFF5BD9}"/>
              </a:ext>
            </a:extLst>
          </p:cNvPr>
          <p:cNvSpPr>
            <a:spLocks noGrp="1"/>
          </p:cNvSpPr>
          <p:nvPr>
            <p:ph idx="1"/>
          </p:nvPr>
        </p:nvSpPr>
        <p:spPr/>
        <p:txBody>
          <a:bodyPr/>
          <a:lstStyle/>
          <a:p>
            <a:r>
              <a:rPr lang="sr-Latn-RS" dirty="0"/>
              <a:t>Svrha prava na obrazloženu odluku jeste da se strankama dokaže da je njihova argumentacija stvarno saslušana </a:t>
            </a:r>
          </a:p>
          <a:p>
            <a:r>
              <a:rPr lang="sr-Latn-RS" dirty="0"/>
              <a:t>Osim toga, obrazložena odluka pruža stranci o kojoj je reč mogućnost da izjavi žalbu na tu istu odluku, kao i mogućnost da zatraži da odluku preispita apelacioni organ.</a:t>
            </a:r>
          </a:p>
          <a:p>
            <a:r>
              <a:rPr lang="sr-Latn-RS" dirty="0"/>
              <a:t> Jedino ako je odluka obrazložena može postojati javni nadzor nad sprovođenjem pravde</a:t>
            </a:r>
          </a:p>
          <a:p>
            <a:r>
              <a:rPr lang="sr-Latn-RS" dirty="0"/>
              <a:t>Odluka domaćih sudova treba da sadrži razloge koji su dovoljni da odgovore na suštinske aspekte činjenične i pravne, supstancijalne i procesne − argumentacije stranaka u sporu </a:t>
            </a:r>
          </a:p>
        </p:txBody>
      </p:sp>
    </p:spTree>
    <p:extLst>
      <p:ext uri="{BB962C8B-B14F-4D97-AF65-F5344CB8AC3E}">
        <p14:creationId xmlns:p14="http://schemas.microsoft.com/office/powerpoint/2010/main" xmlns="" val="310593836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1E41350C-50BF-4AD9-9F85-9B7A1F04FB8A}"/>
              </a:ext>
            </a:extLst>
          </p:cNvPr>
          <p:cNvSpPr>
            <a:spLocks noGrp="1"/>
          </p:cNvSpPr>
          <p:nvPr>
            <p:ph type="title"/>
          </p:nvPr>
        </p:nvSpPr>
        <p:spPr>
          <a:xfrm>
            <a:off x="1069848" y="253812"/>
            <a:ext cx="10058400" cy="1609344"/>
          </a:xfrm>
        </p:spPr>
        <p:txBody>
          <a:bodyPr/>
          <a:lstStyle/>
          <a:p>
            <a:r>
              <a:rPr lang="pl-PL" dirty="0"/>
              <a:t>Pravo na suđenje u razumnom roku</a:t>
            </a:r>
            <a:endParaRPr lang="sr-Latn-RS" dirty="0"/>
          </a:p>
        </p:txBody>
      </p:sp>
      <p:sp>
        <p:nvSpPr>
          <p:cNvPr id="3" name="Content Placeholder 2">
            <a:extLst>
              <a:ext uri="{FF2B5EF4-FFF2-40B4-BE49-F238E27FC236}">
                <a16:creationId xmlns:a16="http://schemas.microsoft.com/office/drawing/2014/main" xmlns="" id="{9CE40524-DC40-4F88-B877-A3EFA0E128BD}"/>
              </a:ext>
            </a:extLst>
          </p:cNvPr>
          <p:cNvSpPr>
            <a:spLocks noGrp="1"/>
          </p:cNvSpPr>
          <p:nvPr>
            <p:ph idx="1"/>
          </p:nvPr>
        </p:nvSpPr>
        <p:spPr>
          <a:xfrm>
            <a:off x="1069848" y="1863156"/>
            <a:ext cx="10058400" cy="4736592"/>
          </a:xfrm>
        </p:spPr>
        <p:txBody>
          <a:bodyPr>
            <a:normAutofit fontScale="92500" lnSpcReduction="10000"/>
          </a:bodyPr>
          <a:lstStyle/>
          <a:p>
            <a:r>
              <a:rPr lang="sr-Latn-RS" dirty="0"/>
              <a:t>Suđnje u razumnom roku je takođe jedno od jemstva prava na pravično suđenje.</a:t>
            </a:r>
          </a:p>
          <a:p>
            <a:r>
              <a:rPr lang="sr-Latn-RS" b="1" dirty="0"/>
              <a:t>Odgovarajuća brzina postupka doprinosi opštoj efikasnosti sudstva i većem poverenju građana u sudstvo. </a:t>
            </a:r>
          </a:p>
          <a:p>
            <a:r>
              <a:rPr lang="sr-Latn-RS" dirty="0"/>
              <a:t>Imajući u vidu velike probleme koje države članice imaju u obezbeđenju ovog prava, Evropski sud redovno ističe da je, kao i povodom mnogih drugih pitanja, najbolje rešenje prevencija. </a:t>
            </a:r>
          </a:p>
          <a:p>
            <a:r>
              <a:rPr lang="sr-Latn-RS" dirty="0"/>
              <a:t>Koliki je „razuman” rok procenjuje se na osnovu kumulativnog testa koji </a:t>
            </a:r>
            <a:r>
              <a:rPr lang="sr-Latn-RS" i="1" dirty="0"/>
              <a:t>obuhvata tri glavna kriterijuma</a:t>
            </a:r>
          </a:p>
          <a:p>
            <a:r>
              <a:rPr lang="sr-Latn-RS" b="1" dirty="0"/>
              <a:t> priroda i složenost predmeta;</a:t>
            </a:r>
          </a:p>
          <a:p>
            <a:r>
              <a:rPr lang="sr-Latn-RS" b="1" dirty="0"/>
              <a:t> ponašanje podnosioca predstavke;</a:t>
            </a:r>
          </a:p>
          <a:p>
            <a:r>
              <a:rPr lang="sr-Latn-RS" b="1" dirty="0"/>
              <a:t> ponašanje vlasti</a:t>
            </a:r>
          </a:p>
          <a:p>
            <a:r>
              <a:rPr lang="sr-Latn-RS" dirty="0"/>
              <a:t>Dužina predmeta je prva oblast za koju je ESLJP doneo pilot-presude u kojima se nije bavio okolnostima određenog predmeta, već je ukazao na sistemske povrede u državi o kojoj je reč.</a:t>
            </a:r>
          </a:p>
        </p:txBody>
      </p:sp>
    </p:spTree>
    <p:extLst>
      <p:ext uri="{BB962C8B-B14F-4D97-AF65-F5344CB8AC3E}">
        <p14:creationId xmlns:p14="http://schemas.microsoft.com/office/powerpoint/2010/main" xmlns="" val="279187307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xmlns="" id="{D767E0D6-FE44-45A2-B1A8-4F95C79F1247}"/>
              </a:ext>
            </a:extLst>
          </p:cNvPr>
          <p:cNvSpPr>
            <a:spLocks noGrp="1"/>
          </p:cNvSpPr>
          <p:nvPr>
            <p:ph idx="1"/>
          </p:nvPr>
        </p:nvSpPr>
        <p:spPr>
          <a:xfrm>
            <a:off x="878889" y="248219"/>
            <a:ext cx="10246311" cy="6489931"/>
          </a:xfrm>
        </p:spPr>
        <p:txBody>
          <a:bodyPr>
            <a:normAutofit fontScale="92500" lnSpcReduction="20000"/>
          </a:bodyPr>
          <a:lstStyle/>
          <a:p>
            <a:r>
              <a:rPr lang="sr-Latn-RS" dirty="0"/>
              <a:t>Početak od kada teče rok koji treba uzeti u obzir u smislu „razumnog roka” određuje se na sledeći način:</a:t>
            </a:r>
          </a:p>
          <a:p>
            <a:r>
              <a:rPr lang="sr-Latn-RS" b="1" dirty="0"/>
              <a:t>– u parničnom predmetu </a:t>
            </a:r>
            <a:r>
              <a:rPr lang="sr-Latn-RS" dirty="0"/>
              <a:t>rok teče od dana podnošenja tužbe, sem kada je podnosilac predstavke zakonom sprečen da je podnese</a:t>
            </a:r>
          </a:p>
          <a:p>
            <a:r>
              <a:rPr lang="pl-PL" b="1" dirty="0"/>
              <a:t>u krivičnom predmetu </a:t>
            </a:r>
            <a:r>
              <a:rPr lang="pl-PL" dirty="0"/>
              <a:t>rok teče od datuma obaveštenja o „optužbi”; </a:t>
            </a:r>
          </a:p>
          <a:p>
            <a:r>
              <a:rPr lang="sr-Latn-RS" b="1" dirty="0"/>
              <a:t>Završetak perioda </a:t>
            </a:r>
            <a:r>
              <a:rPr lang="sr-Latn-RS" dirty="0"/>
              <a:t>u smislu zahteva za „razumni rok” jeste datum obaveštenja o pravosnažnoj odluci višeg suda kojom je rešen spor, što, međutim, ne obuhvata izvršni postupak ali obuhvata postupak po ustavnoj žalbi onda kada taj postupak može neposredno da utiče na ishod spora .</a:t>
            </a:r>
          </a:p>
          <a:p>
            <a:r>
              <a:rPr lang="sr-Latn-RS" dirty="0"/>
              <a:t>Po pravilu</a:t>
            </a:r>
            <a:r>
              <a:rPr lang="sr-Latn-RS" b="1" dirty="0"/>
              <a:t>, stroža merila </a:t>
            </a:r>
            <a:r>
              <a:rPr lang="sr-Latn-RS" dirty="0"/>
              <a:t>se primenjuju kada je reč o predmetima koji traju više od tri godine u jednoj instanci , pet godina kada je reč o postupcima koji se odvijaju kroz dve instance i šest godina kada se radi o postupcima koji su imali tri nivoa sudske nadležnosti.</a:t>
            </a:r>
          </a:p>
          <a:p>
            <a:r>
              <a:rPr lang="sr-Latn-RS" b="1" dirty="0"/>
              <a:t>Najkraći rok </a:t>
            </a:r>
            <a:r>
              <a:rPr lang="sr-Latn-RS" dirty="0"/>
              <a:t>za koji je ipak utvrđeno da je predstavljao povredu prava iznosio je dve godine i četiri meseca, dok je </a:t>
            </a:r>
            <a:r>
              <a:rPr lang="sr-Latn-RS" b="1" dirty="0"/>
              <a:t>najduži rok</a:t>
            </a:r>
            <a:r>
              <a:rPr lang="sr-Latn-RS" dirty="0"/>
              <a:t> za koji je utvrđeno da njime ipak nije prekoračen zahtev za „razumni rok” iznosio čak osam godina. </a:t>
            </a:r>
          </a:p>
          <a:p>
            <a:r>
              <a:rPr lang="sr-Latn-RS" b="1" dirty="0"/>
              <a:t>Sud uzima u obzir koliko je za podnosioca predstavke važno pitanje na koje se odnosi predmet u domaćem postupku .</a:t>
            </a:r>
          </a:p>
          <a:p>
            <a:r>
              <a:rPr lang="sr-Latn-RS" b="1" dirty="0"/>
              <a:t>Predmeti koji zahtevaju posebnu budnost</a:t>
            </a:r>
            <a:r>
              <a:rPr lang="sr-Latn-RS" dirty="0"/>
              <a:t>, tj. predmeti čija je priroda takva da sama po sebi zahteva da se ubrza postupak, obuhvataju sledeće </a:t>
            </a:r>
            <a:r>
              <a:rPr lang="sr-Latn-RS" i="1" dirty="0"/>
              <a:t>primere:</a:t>
            </a:r>
          </a:p>
          <a:p>
            <a:r>
              <a:rPr lang="sr-Latn-RS" dirty="0"/>
              <a:t>− postupci za starateljstvo nad decom </a:t>
            </a:r>
          </a:p>
          <a:p>
            <a:r>
              <a:rPr lang="sr-Latn-RS" dirty="0"/>
              <a:t>− zahtev za naknadu štete zbog infekcije virusom HIV </a:t>
            </a:r>
          </a:p>
          <a:p>
            <a:r>
              <a:rPr lang="sr-Latn-RS" dirty="0"/>
              <a:t>− tužba zbog teške povrede u saobraćajnoj nezgodi</a:t>
            </a:r>
          </a:p>
          <a:p>
            <a:endParaRPr lang="sr-Latn-RS" dirty="0"/>
          </a:p>
        </p:txBody>
      </p:sp>
    </p:spTree>
    <p:extLst>
      <p:ext uri="{BB962C8B-B14F-4D97-AF65-F5344CB8AC3E}">
        <p14:creationId xmlns:p14="http://schemas.microsoft.com/office/powerpoint/2010/main" xmlns="" val="73901202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xmlns="" id="{9C8BAE4F-3001-46FD-9AC9-058BE839589F}"/>
              </a:ext>
            </a:extLst>
          </p:cNvPr>
          <p:cNvSpPr>
            <a:spLocks noGrp="1"/>
          </p:cNvSpPr>
          <p:nvPr>
            <p:ph idx="1"/>
          </p:nvPr>
        </p:nvSpPr>
        <p:spPr>
          <a:xfrm>
            <a:off x="946211" y="394701"/>
            <a:ext cx="10299577" cy="6463299"/>
          </a:xfrm>
        </p:spPr>
        <p:txBody>
          <a:bodyPr>
            <a:normAutofit fontScale="92500" lnSpcReduction="10000"/>
          </a:bodyPr>
          <a:lstStyle/>
          <a:p>
            <a:r>
              <a:rPr lang="sr-Latn-RS" b="1" dirty="0"/>
              <a:t>Veća složenost predmeta dopušta i veći manevarski prostor vlastima da opravdaju duže kašnjenje.</a:t>
            </a:r>
          </a:p>
          <a:p>
            <a:r>
              <a:rPr lang="sr-Latn-RS" dirty="0"/>
              <a:t>Složenost se pre svega odnosi na mnogobrojne činjenične elemente koje treba utvrditi, kao što su predmeti u kojima je objedinjen veliki broj optužbi ili pak predmeti s velikim brojem optuženih lica.</a:t>
            </a:r>
          </a:p>
          <a:p>
            <a:r>
              <a:rPr lang="sr-Latn-RS" dirty="0"/>
              <a:t>ESLJP uzima u obzir samo ona kašnjenja koja se mogu pripisati vlastima (ponekad se takva kašnjenja nazivaju „suštinski periodi neaktivnosti”).</a:t>
            </a:r>
          </a:p>
          <a:p>
            <a:r>
              <a:rPr lang="sr-Latn-RS" dirty="0"/>
              <a:t>Kašnjenja koja se mogu pripisati podnosiocu predstavke, bez obzira da li su izazvana namerno ili nehotice, ne uzimaju se u obzir u proceni „razumnog roka” </a:t>
            </a:r>
          </a:p>
          <a:p>
            <a:r>
              <a:rPr lang="sr-Latn-RS" dirty="0"/>
              <a:t> U isto vreme, država ne može da opravda ukupnu dužinu postupka tako što će se pozvati na žalbe, podneske, zahteve koje je podnosio ili ulagao podnosilac predstavke, ako ti procesni koraci nisu predstavljali zloupotrebu. Optuženom licu ne može se zameriti zbog toga što u potpunosti koristi sve resurse i sredstva koja mu stavlja na raspolaganje unutrašnje pravo ne bi li odbranio svoje interese.</a:t>
            </a:r>
          </a:p>
          <a:p>
            <a:r>
              <a:rPr lang="sr-Latn-RS" dirty="0"/>
              <a:t>Kada u građanskopravnom predmetu kašnjenje nije izazvala država, nego privatna stranka, sud treba da preduzme korake da ubrza postupak, a ne da produžava rokove bez valjanog razloga, onako kako odgovara toj stranci.</a:t>
            </a:r>
          </a:p>
          <a:p>
            <a:r>
              <a:rPr lang="sr-Latn-RS" dirty="0"/>
              <a:t>Ako se neki predmet u više navrata ponovo otvara ili ako se prebacuje s jednog suda na drugi (takozvana „jo-jo praksa”), ESLJP je sklon da to protumači kao ozbiljnu otežavajuću okolnost usled koje je moguće da se izvede zaključak o povredi prava, čak i ako ukupna dužina postupka ne deluje prekomerno </a:t>
            </a:r>
          </a:p>
        </p:txBody>
      </p:sp>
    </p:spTree>
    <p:extLst>
      <p:ext uri="{BB962C8B-B14F-4D97-AF65-F5344CB8AC3E}">
        <p14:creationId xmlns:p14="http://schemas.microsoft.com/office/powerpoint/2010/main" xmlns="" val="44250398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xmlns="" id="{A4EE2972-EB40-4F58-A7D8-021968A56E57}"/>
              </a:ext>
            </a:extLst>
          </p:cNvPr>
          <p:cNvSpPr>
            <a:spLocks noGrp="1"/>
          </p:cNvSpPr>
          <p:nvPr>
            <p:ph idx="1"/>
          </p:nvPr>
        </p:nvSpPr>
        <p:spPr>
          <a:xfrm>
            <a:off x="843379" y="284085"/>
            <a:ext cx="10267114" cy="6689324"/>
          </a:xfrm>
        </p:spPr>
        <p:txBody>
          <a:bodyPr>
            <a:normAutofit fontScale="92500" lnSpcReduction="20000"/>
          </a:bodyPr>
          <a:lstStyle/>
          <a:p>
            <a:r>
              <a:rPr lang="sr-Latn-RS" b="1" dirty="0"/>
              <a:t>Ustav  Republike Srbije </a:t>
            </a:r>
            <a:r>
              <a:rPr lang="sr-Latn-RS" dirty="0"/>
              <a:t>propisuje da svako ima pravo da nezavisan, nepristrasan i zakonom već ustanovljen sud pravično i u razumnom roku raspravi i odluči o njegovim pravima, obavezama i o optužbama protiv njega.</a:t>
            </a:r>
          </a:p>
          <a:p>
            <a:r>
              <a:rPr lang="sr-Latn-RS" dirty="0"/>
              <a:t>Zakon o zaštiti prava na suđenje u razumnom roku  predviđena je sudska zaštita prava na suđenje u razumnom roku, a </a:t>
            </a:r>
            <a:r>
              <a:rPr lang="sr-Latn-RS" b="1" dirty="0"/>
              <a:t>ovo pravo imaju sve stranke u sudskom postupku, osim javnog tužioca. </a:t>
            </a:r>
          </a:p>
          <a:p>
            <a:r>
              <a:rPr lang="sr-Latn-RS" dirty="0"/>
              <a:t>Postupci u kojima se odlučuje o povredi ovog prava su hitni i besplatni.</a:t>
            </a:r>
          </a:p>
          <a:p>
            <a:r>
              <a:rPr lang="sr-Latn-RS" dirty="0"/>
              <a:t>Stranka koja u zakonom propisanom postupku dokaže da joj je povređeno pravo na suđenje u razumnom roku ima </a:t>
            </a:r>
            <a:r>
              <a:rPr lang="sr-Latn-RS" b="1" dirty="0"/>
              <a:t>pravo na pravično zadovoljenje</a:t>
            </a:r>
            <a:r>
              <a:rPr lang="sr-Latn-RS" dirty="0"/>
              <a:t>. </a:t>
            </a:r>
          </a:p>
          <a:p>
            <a:r>
              <a:rPr lang="sr-Latn-RS" dirty="0"/>
              <a:t>Zakon propisuje </a:t>
            </a:r>
            <a:r>
              <a:rPr lang="sr-Latn-RS" i="1" dirty="0"/>
              <a:t>tri vrste pravičnog zadovoljenja</a:t>
            </a:r>
            <a:r>
              <a:rPr lang="sr-Latn-RS" dirty="0"/>
              <a:t>: </a:t>
            </a:r>
          </a:p>
          <a:p>
            <a:r>
              <a:rPr lang="sr-Latn-RS" dirty="0"/>
              <a:t>Pravo na </a:t>
            </a:r>
            <a:r>
              <a:rPr lang="sr-Latn-RS" b="1" dirty="0"/>
              <a:t>novčano obeštećenje</a:t>
            </a:r>
            <a:r>
              <a:rPr lang="sr-Latn-RS" dirty="0"/>
              <a:t>, </a:t>
            </a:r>
          </a:p>
          <a:p>
            <a:r>
              <a:rPr lang="sr-Latn-RS" dirty="0"/>
              <a:t>Pravo na </a:t>
            </a:r>
            <a:r>
              <a:rPr lang="sr-Latn-RS" b="1" dirty="0"/>
              <a:t>objavljivanje pismene izjave Pravobranilaštva kojom se utvrđuje da je stranci bilo povređeno pravo na suđenje u razumnom roku, </a:t>
            </a:r>
          </a:p>
          <a:p>
            <a:r>
              <a:rPr lang="sr-Latn-RS" dirty="0"/>
              <a:t>pravo na </a:t>
            </a:r>
            <a:r>
              <a:rPr lang="sr-Latn-RS" b="1" dirty="0"/>
              <a:t>objavljivanje presude kojom se utvrđuje da je stranci ovo pravo povređeno. </a:t>
            </a:r>
          </a:p>
          <a:p>
            <a:r>
              <a:rPr lang="sr-Latn-RS" dirty="0"/>
              <a:t>Stranka može da podnese tužbu protiv Republike Srbije za novčano obeštećenje u roku od jedne godine od dana kada je stekla pravo na pravično zadovoljenje, a visina obeštećenja može biti priznata u rasponu od 300 do 3.000 evra.</a:t>
            </a:r>
          </a:p>
          <a:p>
            <a:r>
              <a:rPr lang="sr-Latn-RS" b="1" dirty="0"/>
              <a:t>Najveći problem</a:t>
            </a:r>
            <a:r>
              <a:rPr lang="sr-Latn-RS" dirty="0"/>
              <a:t> predstavlja to što sudovi rade sa nedovoljnim brojem sudija, sudijskih pomoćnika i prosečna starost sudija. Zbog navedenih razloga broj predmeta i žalbi se povećava.</a:t>
            </a:r>
          </a:p>
          <a:p>
            <a:r>
              <a:rPr lang="sr-Latn-RS" dirty="0"/>
              <a:t>Najveće realno povećanje novih predmeta odnosi se na predmeta kojima se traži zaštita prava na pravično suđenje. </a:t>
            </a:r>
          </a:p>
        </p:txBody>
      </p:sp>
    </p:spTree>
    <p:extLst>
      <p:ext uri="{BB962C8B-B14F-4D97-AF65-F5344CB8AC3E}">
        <p14:creationId xmlns:p14="http://schemas.microsoft.com/office/powerpoint/2010/main" xmlns="" val="286595902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45AFCC6-6812-4E65-9710-E777B43EBFCD}"/>
              </a:ext>
            </a:extLst>
          </p:cNvPr>
          <p:cNvSpPr>
            <a:spLocks noGrp="1"/>
          </p:cNvSpPr>
          <p:nvPr>
            <p:ph type="title"/>
          </p:nvPr>
        </p:nvSpPr>
        <p:spPr>
          <a:xfrm>
            <a:off x="1069848" y="94015"/>
            <a:ext cx="10058400" cy="1609344"/>
          </a:xfrm>
        </p:spPr>
        <p:txBody>
          <a:bodyPr/>
          <a:lstStyle/>
          <a:p>
            <a:pPr algn="ctr"/>
            <a:r>
              <a:rPr lang="sr-Latn-RS" dirty="0"/>
              <a:t>Pretpostavka nevinosti</a:t>
            </a:r>
          </a:p>
        </p:txBody>
      </p:sp>
      <p:sp>
        <p:nvSpPr>
          <p:cNvPr id="3" name="Content Placeholder 2">
            <a:extLst>
              <a:ext uri="{FF2B5EF4-FFF2-40B4-BE49-F238E27FC236}">
                <a16:creationId xmlns:a16="http://schemas.microsoft.com/office/drawing/2014/main" xmlns="" id="{0CF1BBDE-A0B5-4A31-A17C-4B7E5D887A39}"/>
              </a:ext>
            </a:extLst>
          </p:cNvPr>
          <p:cNvSpPr>
            <a:spLocks noGrp="1"/>
          </p:cNvSpPr>
          <p:nvPr>
            <p:ph idx="1"/>
          </p:nvPr>
        </p:nvSpPr>
        <p:spPr>
          <a:xfrm>
            <a:off x="1063752" y="1225118"/>
            <a:ext cx="10061448" cy="5538867"/>
          </a:xfrm>
        </p:spPr>
        <p:txBody>
          <a:bodyPr>
            <a:normAutofit fontScale="92500" lnSpcReduction="20000"/>
          </a:bodyPr>
          <a:lstStyle/>
          <a:p>
            <a:r>
              <a:rPr lang="sr-Latn-RS" dirty="0"/>
              <a:t>Član 6. stav 2. Konvencije jemči da se </a:t>
            </a:r>
            <a:r>
              <a:rPr lang="sr-Latn-RS" b="1" dirty="0"/>
              <a:t>„svako ko je optužen za krivično delo mora [se] smatrati nevinim sve dok se ne dokaže njegova krivica na osnovu zakona”</a:t>
            </a:r>
          </a:p>
          <a:p>
            <a:r>
              <a:rPr lang="sr-Latn-RS" dirty="0"/>
              <a:t>Pretpostavka nevinosti </a:t>
            </a:r>
            <a:r>
              <a:rPr lang="sr-Latn-RS" b="1" dirty="0"/>
              <a:t>tiče se pre svega krivičnog postupka i tereta dokazivanja u njemu</a:t>
            </a:r>
          </a:p>
          <a:p>
            <a:r>
              <a:rPr lang="sr-Latn-RS" dirty="0"/>
              <a:t>Evropski sud ističe da se ovo pravo povređuje </a:t>
            </a:r>
            <a:r>
              <a:rPr lang="sr-Latn-RS" b="1" dirty="0"/>
              <a:t>ako sudska odluka, ili bilo kakva izjava javnog službenika koja se odnosi na osobu osumnjičenu za krivično delo, odražava mišljenje da je ona kriva i pre nego što je njena krivica, prema zakonu, dokazana. </a:t>
            </a:r>
          </a:p>
          <a:p>
            <a:r>
              <a:rPr lang="sr-Latn-RS" dirty="0"/>
              <a:t>U nedostatku formalnog utvrđenja dovoljno je i obrazloženje koje sugeriše da sud ili javni službenik smatra optuženog krivim. </a:t>
            </a:r>
          </a:p>
          <a:p>
            <a:r>
              <a:rPr lang="sr-Latn-RS" b="1" dirty="0"/>
              <a:t>Preuranjeno izjašnjavanje suda o krivici neizbežno predstavlja povredu pretpostavke nevinosti.</a:t>
            </a:r>
          </a:p>
          <a:p>
            <a:r>
              <a:rPr lang="sr-Latn-RS" b="1" dirty="0"/>
              <a:t> </a:t>
            </a:r>
            <a:r>
              <a:rPr lang="sr-Latn-RS" i="1" dirty="0"/>
              <a:t>Proglašenje krivice može imati sledeće oblike</a:t>
            </a:r>
            <a:r>
              <a:rPr lang="sr-Latn-RS" dirty="0"/>
              <a:t>:</a:t>
            </a:r>
          </a:p>
          <a:p>
            <a:r>
              <a:rPr lang="sr-Latn-RS" dirty="0"/>
              <a:t> </a:t>
            </a:r>
            <a:r>
              <a:rPr lang="sr-Latn-RS" b="1" dirty="0"/>
              <a:t>a) izjava štampi o krivičnoj istrazi koja je u toku </a:t>
            </a:r>
          </a:p>
          <a:p>
            <a:r>
              <a:rPr lang="sr-Latn-RS" dirty="0"/>
              <a:t> </a:t>
            </a:r>
            <a:r>
              <a:rPr lang="sr-Latn-RS" b="1" dirty="0"/>
              <a:t>b) procesna odluka u krivičnom postupku</a:t>
            </a:r>
            <a:r>
              <a:rPr lang="sr-Latn-RS" dirty="0"/>
              <a:t>, pa čak i u onom postupku koji po svojoj prirodi nije krivični  </a:t>
            </a:r>
          </a:p>
          <a:p>
            <a:r>
              <a:rPr lang="sr-Latn-RS" b="1" dirty="0"/>
              <a:t> c) čak i određeni bezbednosni aranžman na samom suđenju</a:t>
            </a:r>
            <a:r>
              <a:rPr lang="sr-Latn-RS" dirty="0"/>
              <a:t> , gde je podnosilac predstavke izveden pred javnost u zatvorskoj uniformi tokom postupka u kome se odlučivalo o tome da li će on biti pušten na slobodu uz kauciju)</a:t>
            </a:r>
          </a:p>
        </p:txBody>
      </p:sp>
    </p:spTree>
    <p:extLst>
      <p:ext uri="{BB962C8B-B14F-4D97-AF65-F5344CB8AC3E}">
        <p14:creationId xmlns:p14="http://schemas.microsoft.com/office/powerpoint/2010/main" xmlns="" val="162007567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xmlns="" id="{85C4A132-B333-4A7A-B230-BCC75A1567B9}"/>
              </a:ext>
            </a:extLst>
          </p:cNvPr>
          <p:cNvSpPr>
            <a:spLocks noGrp="1"/>
          </p:cNvSpPr>
          <p:nvPr>
            <p:ph idx="1"/>
          </p:nvPr>
        </p:nvSpPr>
        <p:spPr>
          <a:xfrm>
            <a:off x="843379" y="250794"/>
            <a:ext cx="10240481" cy="6356411"/>
          </a:xfrm>
        </p:spPr>
        <p:txBody>
          <a:bodyPr>
            <a:normAutofit fontScale="92500" lnSpcReduction="10000"/>
          </a:bodyPr>
          <a:lstStyle/>
          <a:p>
            <a:r>
              <a:rPr lang="sr-Latn-RS" b="1" dirty="0"/>
              <a:t>Od vlasti se očekuju diskrecija i obazrivost kada se javnost informiše o krivičnim istragama koje su u toku </a:t>
            </a:r>
            <a:r>
              <a:rPr lang="sr-Latn-RS" dirty="0"/>
              <a:t>da bi se sprečile izjave o krivici koje bi mogle da podstaknu javnost da poveruje u krivicu osumnjičenog, čime bi se prejudicirala ocena koju o činjenicama treba da donesu nadležni sudovi.</a:t>
            </a:r>
          </a:p>
          <a:p>
            <a:r>
              <a:rPr lang="sr-Latn-RS" dirty="0"/>
              <a:t>Da bi se uopšte otvorila pitanja po članu 6 stav 2, </a:t>
            </a:r>
            <a:r>
              <a:rPr lang="sr-Latn-RS" b="1" dirty="0"/>
              <a:t>sporna izjava mora da bude tako formulisana da predstavlja neopozivu izjavu o krivici,</a:t>
            </a:r>
            <a:r>
              <a:rPr lang="sr-Latn-RS" dirty="0"/>
              <a:t> ako u izjavi postoji izvesna rezerva ili neki kvalifikativ, njena neopozivost se može dovesti u pitanje.</a:t>
            </a:r>
          </a:p>
          <a:p>
            <a:r>
              <a:rPr lang="sr-Latn-RS" dirty="0"/>
              <a:t>Povreda pretpostavke nevinosti </a:t>
            </a:r>
            <a:r>
              <a:rPr lang="sr-Latn-RS" dirty="0">
                <a:effectLst>
                  <a:outerShdw blurRad="38100" dist="38100" dir="2700000" algn="tl">
                    <a:srgbClr val="000000">
                      <a:alpha val="43137"/>
                    </a:srgbClr>
                  </a:outerShdw>
                </a:effectLst>
              </a:rPr>
              <a:t>može da nastupi i kada je reč o nekim procesnim pretpostavkama, koje polaze od premise da je lice krivo iako to nije utvrđeno u akuzatornom postupku i saglasno određenim standardima dokazivanja.</a:t>
            </a:r>
          </a:p>
          <a:p>
            <a:r>
              <a:rPr lang="sr-Latn-RS" dirty="0"/>
              <a:t>Što se tiče </a:t>
            </a:r>
            <a:r>
              <a:rPr lang="sr-Latn-RS" i="1" dirty="0"/>
              <a:t>konteksta </a:t>
            </a:r>
            <a:r>
              <a:rPr lang="sr-Latn-RS" dirty="0"/>
              <a:t>sporne izjave, </a:t>
            </a:r>
            <a:r>
              <a:rPr lang="sr-Latn-RS" b="1" i="1" dirty="0"/>
              <a:t>težište se stavlja na javne izjave državnih službenika</a:t>
            </a:r>
            <a:r>
              <a:rPr lang="sr-Latn-RS" b="1" dirty="0"/>
              <a:t>, </a:t>
            </a:r>
            <a:r>
              <a:rPr lang="sr-Latn-RS" b="1" i="1" dirty="0"/>
              <a:t>posebno izjave date za medije</a:t>
            </a:r>
            <a:r>
              <a:rPr lang="sr-Latn-RS" dirty="0"/>
              <a:t>, jer se tu mora ispoljiti znatna uzdržanost.</a:t>
            </a:r>
          </a:p>
          <a:p>
            <a:r>
              <a:rPr lang="sr-Latn-RS" dirty="0"/>
              <a:t>Izjave u kojima se izražava sumnja, a date su u vreme pretpretresne izjave ne predstavljaju povredu pretpostavke nevinosti ,ali državni službenici moraju pažljivo birati reči kada izražavaju tu sumnju </a:t>
            </a:r>
          </a:p>
          <a:p>
            <a:r>
              <a:rPr lang="sr-Latn-RS" dirty="0"/>
              <a:t>Ipak, čak i formulacije koje sadrže vrlo eksplicitne izraze kao što je „krivica” i „dokazana” ne moraju predstavljati povredu člana 6 stav 2 ako u određenom kontekstu, posebno ako nisu bile namenjene medijima ili javnosti, mogu razumno da se tumače kao ukazivanje na nešto drugo − </a:t>
            </a:r>
            <a:r>
              <a:rPr lang="sr-Latn-RS" i="1" dirty="0"/>
              <a:t>na primer </a:t>
            </a:r>
            <a:r>
              <a:rPr lang="sr-Latn-RS" dirty="0"/>
              <a:t>kada samo ukazuju na to da je tužilac ubeđen da ima dovoljno dokaza na osnovu kojih treba preći iz faze istrage u fazu suđenja</a:t>
            </a:r>
          </a:p>
          <a:p>
            <a:r>
              <a:rPr lang="sr-Latn-RS" dirty="0"/>
              <a:t>Stoga je test značenja izjave zapravo objektivni test.</a:t>
            </a:r>
          </a:p>
          <a:p>
            <a:endParaRPr lang="sr-Latn-RS" dirty="0"/>
          </a:p>
          <a:p>
            <a:endParaRPr lang="sr-Latn-RS" dirty="0"/>
          </a:p>
        </p:txBody>
      </p:sp>
    </p:spTree>
    <p:extLst>
      <p:ext uri="{BB962C8B-B14F-4D97-AF65-F5344CB8AC3E}">
        <p14:creationId xmlns:p14="http://schemas.microsoft.com/office/powerpoint/2010/main" xmlns="" val="4237935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xmlns="" id="{D4D59EE9-B919-4A29-8B50-2EB286748026}"/>
              </a:ext>
            </a:extLst>
          </p:cNvPr>
          <p:cNvSpPr>
            <a:spLocks noGrp="1"/>
          </p:cNvSpPr>
          <p:nvPr>
            <p:ph idx="1"/>
          </p:nvPr>
        </p:nvSpPr>
        <p:spPr>
          <a:xfrm>
            <a:off x="896645" y="328474"/>
            <a:ext cx="10231603" cy="6276512"/>
          </a:xfrm>
        </p:spPr>
        <p:txBody>
          <a:bodyPr>
            <a:normAutofit/>
          </a:bodyPr>
          <a:lstStyle/>
          <a:p>
            <a:r>
              <a:rPr lang="sr-Latn-RS" b="1" dirty="0"/>
              <a:t>U pravu Srbije </a:t>
            </a:r>
            <a:r>
              <a:rPr lang="sr-Latn-RS" dirty="0"/>
              <a:t>postoje tri vrste kažnjivih dela – krivična dela, prekršaji i privredni prestupi. </a:t>
            </a:r>
          </a:p>
          <a:p>
            <a:r>
              <a:rPr lang="sr-Latn-RS" dirty="0"/>
              <a:t>Ustavom je predviđeno da sva prava koja ima okrivljeni za krivično delo ima i fizičko lice protiv koga se vodi postupak za neko drugo kažnjivo delo. </a:t>
            </a:r>
          </a:p>
          <a:p>
            <a:r>
              <a:rPr lang="sr-Latn-RS" dirty="0"/>
              <a:t>Problemi i kršenja ovih procesnih garancija javljaju se u praksi.</a:t>
            </a:r>
          </a:p>
          <a:p>
            <a:r>
              <a:rPr lang="sr-Latn-RS" dirty="0"/>
              <a:t>Ustav u članu 34, st. 3 i ZKP u članu 3, st. 1 i 2 garantuju da će se </a:t>
            </a:r>
            <a:r>
              <a:rPr lang="sr-Latn-RS" b="1" dirty="0"/>
              <a:t>svako smatrati nevinim dok se njegova krivica ne utvrdi pravosnažnom odlukom nadležnog suda.</a:t>
            </a:r>
            <a:r>
              <a:rPr lang="sr-Latn-RS" dirty="0"/>
              <a:t> </a:t>
            </a:r>
          </a:p>
          <a:p>
            <a:r>
              <a:rPr lang="sr-Latn-RS" dirty="0"/>
              <a:t>Prema ZKP obavezu poštovanja pretpostavke nevinosti nemaju samo sudovi, već i svi državni organi, sredstva javnog obaveštavanja, udruženja građana, javne ličnosti i druga lica.</a:t>
            </a:r>
          </a:p>
          <a:p>
            <a:r>
              <a:rPr lang="sr-Latn-RS" dirty="0"/>
              <a:t>Zakon o javnom informisanju i medijima propisuje da se niko u mediju ne sme označiti učiniocem kažnjivog dela, odnosno oglasiti krivim ili odgovornim pre pravnosnažnosti odluke suda, a suprotno postupanje je prekršajno sankcionisano tako što je propisano da će se odgovorni urednik medija kazniti novčanom kaznom.</a:t>
            </a:r>
          </a:p>
          <a:p>
            <a:r>
              <a:rPr lang="sr-Latn-RS" dirty="0"/>
              <a:t>S obzirom da povreda pretpostavke nevinosti nije krivično sankcionisana,problem njenog poštovanja ostaje na moralnoj i političkoj odgovornosti.</a:t>
            </a:r>
          </a:p>
        </p:txBody>
      </p:sp>
    </p:spTree>
    <p:extLst>
      <p:ext uri="{BB962C8B-B14F-4D97-AF65-F5344CB8AC3E}">
        <p14:creationId xmlns:p14="http://schemas.microsoft.com/office/powerpoint/2010/main" xmlns="" val="174685297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C2E06BA9-2DB8-4378-AC9F-07F3624DD2C0}"/>
              </a:ext>
            </a:extLst>
          </p:cNvPr>
          <p:cNvSpPr>
            <a:spLocks noGrp="1"/>
          </p:cNvSpPr>
          <p:nvPr>
            <p:ph type="title"/>
          </p:nvPr>
        </p:nvSpPr>
        <p:spPr/>
        <p:txBody>
          <a:bodyPr/>
          <a:lstStyle/>
          <a:p>
            <a:pPr algn="ctr"/>
            <a:r>
              <a:rPr lang="sr-Latn-RS" dirty="0"/>
              <a:t>izvori</a:t>
            </a:r>
          </a:p>
        </p:txBody>
      </p:sp>
      <p:sp>
        <p:nvSpPr>
          <p:cNvPr id="3" name="Content Placeholder 2">
            <a:extLst>
              <a:ext uri="{FF2B5EF4-FFF2-40B4-BE49-F238E27FC236}">
                <a16:creationId xmlns:a16="http://schemas.microsoft.com/office/drawing/2014/main" xmlns="" id="{11B9A7E5-69AE-4F46-AE99-15C745F2B666}"/>
              </a:ext>
            </a:extLst>
          </p:cNvPr>
          <p:cNvSpPr>
            <a:spLocks noGrp="1"/>
          </p:cNvSpPr>
          <p:nvPr>
            <p:ph idx="1"/>
          </p:nvPr>
        </p:nvSpPr>
        <p:spPr/>
        <p:txBody>
          <a:bodyPr/>
          <a:lstStyle/>
          <a:p>
            <a:r>
              <a:rPr lang="sr-Latn-RS" dirty="0"/>
              <a:t>Ljudska prava u Srbiji, Beogradski centar za ljudska prava, 2019</a:t>
            </a:r>
          </a:p>
          <a:p>
            <a:r>
              <a:rPr lang="sr-Latn-RS" dirty="0"/>
              <a:t>Zaštita prava na pravično suđenje po Evropskoj Konvenciji o ljudskim pravima, Priručnik za pravne praktičare, Dovydas Vitkauskas, drugo izdanje</a:t>
            </a:r>
          </a:p>
          <a:p>
            <a:r>
              <a:rPr lang="sr-Latn-RS" dirty="0"/>
              <a:t>Evropsko pravo ljudskih prava, Beograd, 2016</a:t>
            </a:r>
          </a:p>
        </p:txBody>
      </p:sp>
    </p:spTree>
    <p:extLst>
      <p:ext uri="{BB962C8B-B14F-4D97-AF65-F5344CB8AC3E}">
        <p14:creationId xmlns:p14="http://schemas.microsoft.com/office/powerpoint/2010/main" xmlns="" val="202681203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6">
            <a:extLst>
              <a:ext uri="{FF2B5EF4-FFF2-40B4-BE49-F238E27FC236}">
                <a16:creationId xmlns:a16="http://schemas.microsoft.com/office/drawing/2014/main" xmlns="" id="{57FC3EBB-29C9-4657-BFB8-A499A154909E}"/>
              </a:ext>
            </a:extLst>
          </p:cNvPr>
          <p:cNvPicPr>
            <a:picLocks noGrp="1" noChangeAspect="1"/>
          </p:cNvPicPr>
          <p:nvPr>
            <p:ph idx="1"/>
          </p:nvPr>
        </p:nvPicPr>
        <p:blipFill>
          <a:blip r:embed="rId2"/>
          <a:stretch>
            <a:fillRect/>
          </a:stretch>
        </p:blipFill>
        <p:spPr>
          <a:xfrm>
            <a:off x="1771889" y="958079"/>
            <a:ext cx="8648222" cy="4941841"/>
          </a:xfrm>
          <a:prstGeom prst="rect">
            <a:avLst/>
          </a:prstGeom>
        </p:spPr>
      </p:pic>
    </p:spTree>
    <p:extLst>
      <p:ext uri="{BB962C8B-B14F-4D97-AF65-F5344CB8AC3E}">
        <p14:creationId xmlns:p14="http://schemas.microsoft.com/office/powerpoint/2010/main" xmlns="" val="196948112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B51957F-D94E-481C-8A90-840A94DEF945}"/>
              </a:ext>
            </a:extLst>
          </p:cNvPr>
          <p:cNvSpPr>
            <a:spLocks noGrp="1"/>
          </p:cNvSpPr>
          <p:nvPr>
            <p:ph type="title"/>
          </p:nvPr>
        </p:nvSpPr>
        <p:spPr>
          <a:xfrm>
            <a:off x="1058662" y="2202949"/>
            <a:ext cx="10074676" cy="2452102"/>
          </a:xfrm>
        </p:spPr>
        <p:txBody>
          <a:bodyPr>
            <a:normAutofit fontScale="90000"/>
          </a:bodyPr>
          <a:lstStyle/>
          <a:p>
            <a:pPr algn="ctr"/>
            <a:r>
              <a:rPr lang="sr-Latn-RS" dirty="0"/>
              <a:t>Pravo na pravično suđenje je pravo građanina utemeljeno odredbom člana 6. Evropske konvencije za zaštitu ljudskih prava i osnovnih sloboda. Tom odredbom je propisano da:</a:t>
            </a:r>
          </a:p>
        </p:txBody>
      </p:sp>
    </p:spTree>
    <p:extLst>
      <p:ext uri="{BB962C8B-B14F-4D97-AF65-F5344CB8AC3E}">
        <p14:creationId xmlns:p14="http://schemas.microsoft.com/office/powerpoint/2010/main" xmlns="" val="389621371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xmlns="" id="{BF906BA4-B14B-469A-AF85-B0AB78DBB2F0}"/>
              </a:ext>
            </a:extLst>
          </p:cNvPr>
          <p:cNvSpPr>
            <a:spLocks noGrp="1"/>
          </p:cNvSpPr>
          <p:nvPr>
            <p:ph idx="1"/>
          </p:nvPr>
        </p:nvSpPr>
        <p:spPr>
          <a:xfrm>
            <a:off x="834500" y="350668"/>
            <a:ext cx="10267114" cy="6507332"/>
          </a:xfrm>
        </p:spPr>
        <p:txBody>
          <a:bodyPr>
            <a:normAutofit fontScale="92500" lnSpcReduction="10000"/>
          </a:bodyPr>
          <a:lstStyle/>
          <a:p>
            <a:r>
              <a:rPr lang="sr-Latn-RS" dirty="0"/>
              <a:t> Svako, dok se odlučuje o njegovim građanskim pravima i obavezama ili o krivičnoj optužbi protiv njega, ima </a:t>
            </a:r>
            <a:r>
              <a:rPr lang="sr-Latn-RS" b="1" dirty="0"/>
              <a:t>pravo na pravičnu i javnu raspravu u razumnom roku pred nezavisnim i nepristrasnim sudom,</a:t>
            </a:r>
            <a:r>
              <a:rPr lang="sr-Latn-RS" dirty="0"/>
              <a:t> obrazovanim na osnovu zakona. </a:t>
            </a:r>
            <a:r>
              <a:rPr lang="sr-Latn-RS" b="1" dirty="0"/>
              <a:t>Presuda se izriče javno, ali se štampa i javnost mogu isključiti s celog ili s dela suđenja </a:t>
            </a:r>
            <a:r>
              <a:rPr lang="sr-Latn-RS" dirty="0"/>
              <a:t>u interesu morala, javnog reda ili nacionalne bezbednosti u demokratskom društvu kada to zahtevaju interesi maloletnika ili zaštita privatnog života stranaka, ili u meri koja je, po mišljenju suda, nužna u posebnim okolnostima kada bi javnost mogla da naškodi interesima pravde.</a:t>
            </a:r>
          </a:p>
          <a:p>
            <a:r>
              <a:rPr lang="sr-Latn-RS" b="1" dirty="0"/>
              <a:t> Svako ko je optužen za krivično delo smatraće se nevinim sve dok se ne dokaže njegova krivica na osnovu zakona.</a:t>
            </a:r>
          </a:p>
          <a:p>
            <a:r>
              <a:rPr lang="sr-Latn-RS" dirty="0"/>
              <a:t> Svako ko je optužen za krivično delo ima sledeća </a:t>
            </a:r>
            <a:r>
              <a:rPr lang="sr-Latn-RS" i="1" dirty="0"/>
              <a:t>minimalna prava:</a:t>
            </a:r>
          </a:p>
          <a:p>
            <a:r>
              <a:rPr lang="sr-Latn-RS" dirty="0"/>
              <a:t>da u najkraćem mogućem roku, podrobno i na jeziku koji razume, bude obavešten o prirodi i razlozima za optužbu protiv njega;</a:t>
            </a:r>
          </a:p>
          <a:p>
            <a:r>
              <a:rPr lang="sr-Latn-RS" dirty="0"/>
              <a:t>da ima dovoljno vremena i mogućnosti da pripremi odbranu;</a:t>
            </a:r>
          </a:p>
          <a:p>
            <a:r>
              <a:rPr lang="sr-Latn-RS" dirty="0"/>
              <a:t>da se brani lično ili putem branioca koga sam izabere ili, ako nema dovoljno sredstava da plati za pravnu pomoć, da tu pomoć dobije besplatno kada interesi pravde to zahtevaju;</a:t>
            </a:r>
          </a:p>
          <a:p>
            <a:r>
              <a:rPr lang="sr-Latn-RS" dirty="0"/>
              <a:t>da ispituje svedoke protiv sebe ili da postigne da se oni ispitaju i da se obezbedi prisustvo i saslušanje svedoka u njegovu korist pod istim uslovima koji važe za one koji svedoče protiv njega;</a:t>
            </a:r>
          </a:p>
          <a:p>
            <a:r>
              <a:rPr lang="sr-Latn-RS" dirty="0"/>
              <a:t>da dobije besplatnu pomoć prevodioca ako ne razume ili ne govori jezik koji se upotrebljava na sudu.</a:t>
            </a:r>
          </a:p>
        </p:txBody>
      </p:sp>
    </p:spTree>
    <p:extLst>
      <p:ext uri="{BB962C8B-B14F-4D97-AF65-F5344CB8AC3E}">
        <p14:creationId xmlns:p14="http://schemas.microsoft.com/office/powerpoint/2010/main" xmlns="" val="198533883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B1CA526-59C7-4843-88AC-5381B26D49D5}"/>
              </a:ext>
            </a:extLst>
          </p:cNvPr>
          <p:cNvSpPr>
            <a:spLocks noGrp="1"/>
          </p:cNvSpPr>
          <p:nvPr>
            <p:ph type="title"/>
          </p:nvPr>
        </p:nvSpPr>
        <p:spPr/>
        <p:txBody>
          <a:bodyPr>
            <a:normAutofit fontScale="90000"/>
          </a:bodyPr>
          <a:lstStyle/>
          <a:p>
            <a:r>
              <a:rPr lang="sr-Latn-RS" dirty="0"/>
              <a:t>Pojam građanskih prava i obaveza i krivične optužbe</a:t>
            </a:r>
            <a:br>
              <a:rPr lang="sr-Latn-RS" dirty="0"/>
            </a:br>
            <a:endParaRPr lang="sr-Latn-RS" dirty="0"/>
          </a:p>
        </p:txBody>
      </p:sp>
      <p:sp>
        <p:nvSpPr>
          <p:cNvPr id="3" name="Content Placeholder 2">
            <a:extLst>
              <a:ext uri="{FF2B5EF4-FFF2-40B4-BE49-F238E27FC236}">
                <a16:creationId xmlns:a16="http://schemas.microsoft.com/office/drawing/2014/main" xmlns="" id="{1D94BA76-39ED-49E5-B4BD-63BB16BFC2CE}"/>
              </a:ext>
            </a:extLst>
          </p:cNvPr>
          <p:cNvSpPr>
            <a:spLocks noGrp="1"/>
          </p:cNvSpPr>
          <p:nvPr>
            <p:ph idx="1"/>
          </p:nvPr>
        </p:nvSpPr>
        <p:spPr>
          <a:xfrm>
            <a:off x="822575" y="1677524"/>
            <a:ext cx="10299577" cy="5011800"/>
          </a:xfrm>
        </p:spPr>
        <p:txBody>
          <a:bodyPr>
            <a:normAutofit fontScale="92500" lnSpcReduction="20000"/>
          </a:bodyPr>
          <a:lstStyle/>
          <a:p>
            <a:r>
              <a:rPr lang="sr-Latn-RS" dirty="0"/>
              <a:t> Ovi pojmovi predstavljaju </a:t>
            </a:r>
            <a:r>
              <a:rPr lang="sr-Latn-RS" b="1" dirty="0"/>
              <a:t>skup prava i obaveza</a:t>
            </a:r>
            <a:r>
              <a:rPr lang="sr-Latn-RS" dirty="0"/>
              <a:t>, odnosno pravnih situacija o kojima se može odlučivati samo uz poštovanje odgovarajućih procesnih prava.</a:t>
            </a:r>
          </a:p>
          <a:p>
            <a:r>
              <a:rPr lang="sr-Latn-RS" dirty="0"/>
              <a:t>Član 6. stav 1. Evropske konvencije propisuje da </a:t>
            </a:r>
            <a:r>
              <a:rPr lang="sr-Latn-RS" i="1" dirty="0"/>
              <a:t>„svako, tokom odlučivanja o njegovim građanskim pravima i obavezama ili o krivičnoj optužbi protiv njega” ima određena procesna prava, pre svega pravo na pravičnu i javnu raspravu u razumnom roku pred nezavisnim i nepristrasnim sudom“. </a:t>
            </a:r>
          </a:p>
          <a:p>
            <a:r>
              <a:rPr lang="sr-Latn-RS" dirty="0"/>
              <a:t>Ovaj član se odnosi na sve postupke čiji je ishod odlučujući za privatna prava i obaveze. </a:t>
            </a:r>
          </a:p>
          <a:p>
            <a:r>
              <a:rPr lang="sr-Latn-RS" dirty="0"/>
              <a:t> Evropski sud je precizirao da „ako se predmet tiče spora između pojedinca i javne vlasti, nije odlučujuće je li ovaj drugi postupao kao privatno lice ili nosilac javnih ovlašćenja. </a:t>
            </a:r>
          </a:p>
          <a:p>
            <a:r>
              <a:rPr lang="sr-Latn-RS" dirty="0"/>
              <a:t>Relevantan je samo karakter prava u pitanju.</a:t>
            </a:r>
          </a:p>
          <a:p>
            <a:r>
              <a:rPr lang="sr-Latn-RS" dirty="0"/>
              <a:t>U određenju pojma </a:t>
            </a:r>
            <a:r>
              <a:rPr lang="sr-Latn-RS" b="1" dirty="0"/>
              <a:t>„krivične optužbe”,</a:t>
            </a:r>
            <a:r>
              <a:rPr lang="sr-Latn-RS" dirty="0"/>
              <a:t> Evropski sud se opredeljuje za materijalni pristup, priznajući relativni značaj tome </a:t>
            </a:r>
            <a:r>
              <a:rPr lang="sr-Latn-RS" b="1" dirty="0"/>
              <a:t>kako je data optužba formalno kvalifikovana u domaćem pravu. </a:t>
            </a:r>
          </a:p>
          <a:p>
            <a:r>
              <a:rPr lang="sr-Latn-RS" dirty="0"/>
              <a:t> Neophodno je, na prvom mestu, znati da li su odredbe koje uređuju delo koje je predmet optužbe deo krivičnog ili disciplinskog zakonodavstva u pravnom sistemu odgovorne države.</a:t>
            </a:r>
          </a:p>
          <a:p>
            <a:r>
              <a:rPr lang="sr-Latn-RS" i="1" dirty="0"/>
              <a:t>Značajno je utvrditi prirodu samog dela </a:t>
            </a:r>
            <a:r>
              <a:rPr lang="sr-Latn-RS" dirty="0"/>
              <a:t>– da li je reč o povredi opšte ili interne norme, ali takođe treba uzeti u obzir i stepen strogosti kazne kojoj je osoba izložena</a:t>
            </a:r>
          </a:p>
          <a:p>
            <a:endParaRPr lang="sr-Latn-RS" dirty="0"/>
          </a:p>
        </p:txBody>
      </p:sp>
    </p:spTree>
    <p:extLst>
      <p:ext uri="{BB962C8B-B14F-4D97-AF65-F5344CB8AC3E}">
        <p14:creationId xmlns:p14="http://schemas.microsoft.com/office/powerpoint/2010/main" xmlns="" val="67878593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xmlns="" id="{4B0548C5-DE05-4769-A9BA-F4A4B4F63C54}"/>
              </a:ext>
            </a:extLst>
          </p:cNvPr>
          <p:cNvSpPr>
            <a:spLocks noGrp="1"/>
          </p:cNvSpPr>
          <p:nvPr>
            <p:ph idx="1"/>
          </p:nvPr>
        </p:nvSpPr>
        <p:spPr>
          <a:xfrm>
            <a:off x="1021672" y="1189253"/>
            <a:ext cx="10148656" cy="6374522"/>
          </a:xfrm>
        </p:spPr>
        <p:txBody>
          <a:bodyPr/>
          <a:lstStyle/>
          <a:p>
            <a:pPr marL="0" indent="0">
              <a:buNone/>
            </a:pPr>
            <a:r>
              <a:rPr lang="sr-Latn-RS" dirty="0"/>
              <a:t>Evropski sud je vremenom podveo pod </a:t>
            </a:r>
            <a:r>
              <a:rPr lang="sr-Latn-RS" b="1" dirty="0"/>
              <a:t>pojam građanskih prava i obaveza odlučivanje o:</a:t>
            </a:r>
          </a:p>
          <a:p>
            <a:r>
              <a:rPr lang="sr-Latn-RS" i="1" dirty="0">
                <a:effectLst>
                  <a:outerShdw blurRad="38100" dist="38100" dir="2700000" algn="tl">
                    <a:srgbClr val="000000">
                      <a:alpha val="43137"/>
                    </a:srgbClr>
                  </a:outerShdw>
                </a:effectLst>
              </a:rPr>
              <a:t> zdravstvenom, socijalnom i penzijskom osiguranju; </a:t>
            </a:r>
          </a:p>
          <a:p>
            <a:r>
              <a:rPr lang="sr-Latn-RS" i="1" dirty="0">
                <a:effectLst>
                  <a:outerShdw blurRad="38100" dist="38100" dir="2700000" algn="tl">
                    <a:srgbClr val="000000">
                      <a:alpha val="43137"/>
                    </a:srgbClr>
                  </a:outerShdw>
                </a:effectLst>
              </a:rPr>
              <a:t>dozvolama i licencama u građevinskoj i stambenoj oblasti;</a:t>
            </a:r>
          </a:p>
          <a:p>
            <a:r>
              <a:rPr lang="sr-Latn-RS" i="1" dirty="0">
                <a:effectLst>
                  <a:outerShdw blurRad="38100" dist="38100" dir="2700000" algn="tl">
                    <a:srgbClr val="000000">
                      <a:alpha val="43137"/>
                    </a:srgbClr>
                  </a:outerShdw>
                </a:effectLst>
              </a:rPr>
              <a:t>oduzimanju i vraćanju nepoketnosti (eksproprijaciji, nacionalizaciji,konfiskaciji, privatizaciji i legalizaciji); </a:t>
            </a:r>
          </a:p>
          <a:p>
            <a:r>
              <a:rPr lang="sr-Latn-RS" i="1" dirty="0">
                <a:effectLst>
                  <a:outerShdw blurRad="38100" dist="38100" dir="2700000" algn="tl">
                    <a:srgbClr val="000000">
                      <a:alpha val="43137"/>
                    </a:srgbClr>
                  </a:outerShdw>
                </a:effectLst>
              </a:rPr>
              <a:t>dozvolama i licencama u oblasti telekomunikacija, bankarstva, osiguranja i igara na sreću; </a:t>
            </a:r>
          </a:p>
          <a:p>
            <a:r>
              <a:rPr lang="sr-Latn-RS" i="1" dirty="0">
                <a:effectLst>
                  <a:outerShdw blurRad="38100" dist="38100" dir="2700000" algn="tl">
                    <a:srgbClr val="000000">
                      <a:alpha val="43137"/>
                    </a:srgbClr>
                  </a:outerShdw>
                </a:effectLst>
              </a:rPr>
              <a:t>dozvolama za obavljanje profesionalnih delatnosti (lekara, advokata, inženjera); pitanjima starateljstva i usvojenja dece.</a:t>
            </a:r>
          </a:p>
        </p:txBody>
      </p:sp>
    </p:spTree>
    <p:extLst>
      <p:ext uri="{BB962C8B-B14F-4D97-AF65-F5344CB8AC3E}">
        <p14:creationId xmlns:p14="http://schemas.microsoft.com/office/powerpoint/2010/main" xmlns="" val="126872305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C682D28-1524-4485-8C73-8B5A580CB758}"/>
              </a:ext>
            </a:extLst>
          </p:cNvPr>
          <p:cNvSpPr>
            <a:spLocks noGrp="1"/>
          </p:cNvSpPr>
          <p:nvPr>
            <p:ph type="title"/>
          </p:nvPr>
        </p:nvSpPr>
        <p:spPr>
          <a:xfrm>
            <a:off x="1069848" y="244935"/>
            <a:ext cx="10058400" cy="1609344"/>
          </a:xfrm>
        </p:spPr>
        <p:txBody>
          <a:bodyPr/>
          <a:lstStyle/>
          <a:p>
            <a:pPr algn="ctr"/>
            <a:r>
              <a:rPr lang="sr-Latn-RS" dirty="0"/>
              <a:t>Pravo na nezavisni i nepristrasni sud</a:t>
            </a:r>
          </a:p>
        </p:txBody>
      </p:sp>
      <p:sp>
        <p:nvSpPr>
          <p:cNvPr id="3" name="Content Placeholder 2">
            <a:extLst>
              <a:ext uri="{FF2B5EF4-FFF2-40B4-BE49-F238E27FC236}">
                <a16:creationId xmlns:a16="http://schemas.microsoft.com/office/drawing/2014/main" xmlns="" id="{F003CDA8-E67C-4AE1-8886-D52FE14E733B}"/>
              </a:ext>
            </a:extLst>
          </p:cNvPr>
          <p:cNvSpPr>
            <a:spLocks noGrp="1"/>
          </p:cNvSpPr>
          <p:nvPr>
            <p:ph idx="1"/>
          </p:nvPr>
        </p:nvSpPr>
        <p:spPr>
          <a:xfrm>
            <a:off x="1063752" y="1854278"/>
            <a:ext cx="10130294" cy="5003721"/>
          </a:xfrm>
        </p:spPr>
        <p:txBody>
          <a:bodyPr>
            <a:normAutofit lnSpcReduction="10000"/>
          </a:bodyPr>
          <a:lstStyle/>
          <a:p>
            <a:r>
              <a:rPr lang="sr-Latn-RS" dirty="0"/>
              <a:t>Podrazumeva da organ vlasti koji odlučuje o građanskim pravima i obavezama ili o krivičnoj optužbi mora imati </a:t>
            </a:r>
            <a:r>
              <a:rPr lang="sr-Latn-RS" b="1" dirty="0"/>
              <a:t>određena organizaciona svojstva</a:t>
            </a:r>
            <a:r>
              <a:rPr lang="sr-Latn-RS" dirty="0"/>
              <a:t> i da </a:t>
            </a:r>
            <a:r>
              <a:rPr lang="sr-Latn-RS" b="1" dirty="0"/>
              <a:t>njegovi članovi moraju ispunjavati odgovarajuće uslove stručnosti i dostojnosti, koji su pretpostavka pravičnosti njegovog rada.</a:t>
            </a:r>
            <a:r>
              <a:rPr lang="sr-Latn-RS" dirty="0"/>
              <a:t> </a:t>
            </a:r>
          </a:p>
          <a:p>
            <a:r>
              <a:rPr lang="sr-Latn-RS" dirty="0"/>
              <a:t>Evropski sud uzima u obzir način izbora, odnosno imenovanja njegovih članova i njihov mandat, postojanje jemstava protiv spoljnih pritisaka, i da li taj organ ostavlja utisak da je nezavisan.</a:t>
            </a:r>
          </a:p>
          <a:p>
            <a:r>
              <a:rPr lang="sr-Latn-RS" dirty="0"/>
              <a:t>Ukoliko ispunjava svojstva nezavisnosti i nepristrasnosti, Evropski sud će smatrati dati organ vlasti za sud, u smislu člana 6. stav 1. Evropske konvencije, čak i ukoliko njemu nije priznat taj status u pravnom sistemu date države.</a:t>
            </a:r>
          </a:p>
          <a:p>
            <a:r>
              <a:rPr lang="sr-Latn-RS" dirty="0"/>
              <a:t> Dakle, u jurisprudenciji Evropskog suda, pojam suda takođe ima autonomno značenje. Pri tome, podrazumeva se da je taj organ vlasti uspostavljen zakonom i da je nadležan da ispita sva činjenična i pravna pitanja merodavna za spor koji je pred njim. Kako je reč o autonomnom konceptu, „sud” ne mora da bude deo redovne aparature pravde date zemlje. Značajno je jedino da taj organ obavlja sudsku funkciju, tj. da odlučuje o pitanjima u svojoj nadležnosti na osnovu pravnih pravila i u postupku sprovedenom na propisani način.</a:t>
            </a:r>
          </a:p>
        </p:txBody>
      </p:sp>
    </p:spTree>
    <p:extLst>
      <p:ext uri="{BB962C8B-B14F-4D97-AF65-F5344CB8AC3E}">
        <p14:creationId xmlns:p14="http://schemas.microsoft.com/office/powerpoint/2010/main" xmlns="" val="195409465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5CCD09C-A0F4-4CBD-88D5-B81FE0A34EC5}"/>
              </a:ext>
            </a:extLst>
          </p:cNvPr>
          <p:cNvSpPr>
            <a:spLocks noGrp="1"/>
          </p:cNvSpPr>
          <p:nvPr>
            <p:ph type="title"/>
          </p:nvPr>
        </p:nvSpPr>
        <p:spPr>
          <a:xfrm>
            <a:off x="1069848" y="208626"/>
            <a:ext cx="10058400" cy="1609344"/>
          </a:xfrm>
        </p:spPr>
        <p:txBody>
          <a:bodyPr/>
          <a:lstStyle/>
          <a:p>
            <a:r>
              <a:rPr lang="pl-PL" dirty="0"/>
              <a:t>Pravo na pravičnu i javnu raspravu</a:t>
            </a:r>
            <a:endParaRPr lang="sr-Latn-RS" dirty="0"/>
          </a:p>
        </p:txBody>
      </p:sp>
      <p:sp>
        <p:nvSpPr>
          <p:cNvPr id="3" name="Content Placeholder 2">
            <a:extLst>
              <a:ext uri="{FF2B5EF4-FFF2-40B4-BE49-F238E27FC236}">
                <a16:creationId xmlns:a16="http://schemas.microsoft.com/office/drawing/2014/main" xmlns="" id="{73B452E5-A671-4375-92D5-8F3FE98AA40F}"/>
              </a:ext>
            </a:extLst>
          </p:cNvPr>
          <p:cNvSpPr>
            <a:spLocks noGrp="1"/>
          </p:cNvSpPr>
          <p:nvPr>
            <p:ph idx="1"/>
          </p:nvPr>
        </p:nvSpPr>
        <p:spPr>
          <a:xfrm>
            <a:off x="1063752" y="1817970"/>
            <a:ext cx="10131167" cy="4831404"/>
          </a:xfrm>
        </p:spPr>
        <p:txBody>
          <a:bodyPr>
            <a:normAutofit fontScale="92500" lnSpcReduction="10000"/>
          </a:bodyPr>
          <a:lstStyle/>
          <a:p>
            <a:r>
              <a:rPr lang="sr-Latn-RS" dirty="0"/>
              <a:t>Pravo na pravičnu raspravu, kao deo prava na pravično suđenje, podrazumeva pre svega </a:t>
            </a:r>
            <a:r>
              <a:rPr lang="sr-Latn-RS" b="1" dirty="0"/>
              <a:t>pravo na pristup sudu i jednakost stranaka u postupku</a:t>
            </a:r>
            <a:r>
              <a:rPr lang="sr-Latn-RS" dirty="0"/>
              <a:t>.</a:t>
            </a:r>
          </a:p>
          <a:p>
            <a:r>
              <a:rPr lang="sr-Latn-RS" dirty="0"/>
              <a:t>Pravo na pravičan, javan i brz sudski postupak uopšte nema nikakvu vrednost ako sudskog postupka nema”</a:t>
            </a:r>
          </a:p>
          <a:p>
            <a:r>
              <a:rPr lang="sr-Latn-RS" dirty="0"/>
              <a:t>Član 6. stav 1. Evropske konvencija izričito predviđa da „</a:t>
            </a:r>
            <a:r>
              <a:rPr lang="sr-Latn-RS" i="1" dirty="0"/>
              <a:t>se</a:t>
            </a:r>
            <a:r>
              <a:rPr lang="sr-Latn-RS" i="1" dirty="0">
                <a:effectLst>
                  <a:outerShdw blurRad="38100" dist="38100" dir="2700000" algn="tl">
                    <a:srgbClr val="000000">
                      <a:alpha val="43137"/>
                    </a:srgbClr>
                  </a:outerShdw>
                </a:effectLst>
              </a:rPr>
              <a:t> </a:t>
            </a:r>
            <a:r>
              <a:rPr lang="sr-Latn-RS" b="1" dirty="0"/>
              <a:t>štampa i javnost mogu isključiti s celog ili s dela suđenja u interesu morala, javnog reda ili nacionalne bezbednosti u demokratskom društvu, kada to zahtevaju interesi maloletnika ili zaštita privatnog života stranaka, ili u meri koja je, po mišljenju suda, neophodno potrebna u posebnim okolnostima kada bi javnost mogla da naškodi interesima pravde”</a:t>
            </a:r>
          </a:p>
          <a:p>
            <a:r>
              <a:rPr lang="sr-Latn-RS" b="1" dirty="0"/>
              <a:t> </a:t>
            </a:r>
            <a:r>
              <a:rPr lang="sr-Latn-RS" dirty="0"/>
              <a:t>Dakle, „ pravo na pristup je sastavni deo prava navedenog u ovom članu.</a:t>
            </a:r>
          </a:p>
          <a:p>
            <a:r>
              <a:rPr lang="pl-PL" dirty="0"/>
              <a:t>Pravičnost rasprave podrazumeva i</a:t>
            </a:r>
            <a:r>
              <a:rPr lang="pl-PL" b="1" dirty="0"/>
              <a:t> jednakost stranaka u postupku</a:t>
            </a:r>
            <a:r>
              <a:rPr lang="pl-PL" dirty="0"/>
              <a:t>.</a:t>
            </a:r>
          </a:p>
          <a:p>
            <a:r>
              <a:rPr lang="sr-Latn-RS" b="1" dirty="0"/>
              <a:t>Javnost raspave </a:t>
            </a:r>
            <a:r>
              <a:rPr lang="sr-Latn-RS" dirty="0"/>
              <a:t>je još jedno od proceduralnih jemstava prava na pravično suđenje. Ono je brana tajnim postupcima, pretpostavka poverenja građana u sudstvo i njihovog boljeg pravnog obrazovanja. Istovremeno, javnost rasprave, ali ne i izricanja presude, je jedino od prava na pravično suđenje koje </a:t>
            </a:r>
            <a:r>
              <a:rPr lang="sr-Latn-RS" b="1" dirty="0"/>
              <a:t>može biti ograničeno iz opšteg interesa. </a:t>
            </a:r>
          </a:p>
        </p:txBody>
      </p:sp>
    </p:spTree>
    <p:extLst>
      <p:ext uri="{BB962C8B-B14F-4D97-AF65-F5344CB8AC3E}">
        <p14:creationId xmlns:p14="http://schemas.microsoft.com/office/powerpoint/2010/main" xmlns="" val="145512124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xmlns="" id="{7A495B98-CA40-4901-B65D-F76754BE7C42}"/>
              </a:ext>
            </a:extLst>
          </p:cNvPr>
          <p:cNvSpPr>
            <a:spLocks noGrp="1"/>
          </p:cNvSpPr>
          <p:nvPr>
            <p:ph idx="1"/>
          </p:nvPr>
        </p:nvSpPr>
        <p:spPr>
          <a:xfrm>
            <a:off x="834501" y="195309"/>
            <a:ext cx="10293747" cy="6525087"/>
          </a:xfrm>
        </p:spPr>
        <p:txBody>
          <a:bodyPr>
            <a:normAutofit fontScale="92500" lnSpcReduction="10000"/>
          </a:bodyPr>
          <a:lstStyle/>
          <a:p>
            <a:r>
              <a:rPr lang="sr-Latn-RS" b="1" dirty="0"/>
              <a:t>Ustav Republike Srbije </a:t>
            </a:r>
            <a:r>
              <a:rPr lang="sr-Latn-RS" dirty="0"/>
              <a:t>garantuje javnost rasprave pred sudom (čl. 32) ali ne garantuje izričito javnost prilikom objavljivanja presude. </a:t>
            </a:r>
          </a:p>
          <a:p>
            <a:r>
              <a:rPr lang="sr-Latn-RS" dirty="0"/>
              <a:t>U Ustavu su taksativno nabrojani </a:t>
            </a:r>
            <a:r>
              <a:rPr lang="sr-Latn-RS" i="1" dirty="0"/>
              <a:t>slučajevi u kojima se, u skladu sa zakonom, može isključiti javnost;</a:t>
            </a:r>
            <a:endParaRPr lang="sr-Latn-RS" b="1" dirty="0"/>
          </a:p>
          <a:p>
            <a:r>
              <a:rPr lang="sr-Latn-RS" b="1" dirty="0"/>
              <a:t>radi zaštite interesa nacionalne bezbednosti, javnog reda i morala u demokratskom društvu,</a:t>
            </a:r>
          </a:p>
          <a:p>
            <a:r>
              <a:rPr lang="sr-Latn-RS" b="1" dirty="0"/>
              <a:t>radi zaštite interesa maloletnika ili privatnosti učesnika u postupku. </a:t>
            </a:r>
          </a:p>
          <a:p>
            <a:r>
              <a:rPr lang="sr-Latn-RS" dirty="0"/>
              <a:t>U krivičnom, građanskom i prekršajnom postupku, kao i u upravnom sporu, važi opšte pravilo da su pretresi, odnosno rasprave javni, dok se u postupku prema maloletnicima javnost uvek isključuje. Svi procesni zakoni propisuju da </a:t>
            </a:r>
            <a:r>
              <a:rPr lang="sr-Latn-RS" b="1" dirty="0"/>
              <a:t>rešenje o isključenju javnosti mora biti obrazloženo i javno.</a:t>
            </a:r>
          </a:p>
          <a:p>
            <a:r>
              <a:rPr lang="sr-Latn-RS" dirty="0"/>
              <a:t> Obrazloženje odluke o isključenju javnosti mora biti takvog kvaliteta da opravdava izmenu opšteg pravila o javnosti i da zadovolji sistem srazmernosti. U građanskom i krivičnom postupku propisano je da se izreka presude mora uvek javno pročitati, bez obzira da li je tokom postupka bila isključena javnost ili ne, ali će sud odlučiti da li će se isključiti javnost prilikom objavljivanja razloga presude.</a:t>
            </a:r>
          </a:p>
          <a:p>
            <a:r>
              <a:rPr lang="sr-Latn-RS" dirty="0"/>
              <a:t>Javnost podrazumeva i to </a:t>
            </a:r>
            <a:r>
              <a:rPr lang="sr-Latn-RS" dirty="0">
                <a:effectLst>
                  <a:outerShdw blurRad="38100" dist="38100" dir="2700000" algn="tl">
                    <a:srgbClr val="000000">
                      <a:alpha val="43137"/>
                    </a:srgbClr>
                  </a:outerShdw>
                </a:effectLst>
              </a:rPr>
              <a:t>da stranke i zainteresovana lica mogu vršiti uvid u spise predmeta, shodno odredbama ZPP i ZKP i poslovnika o radu sudova</a:t>
            </a:r>
            <a:r>
              <a:rPr lang="sr-Latn-RS" dirty="0"/>
              <a:t>.</a:t>
            </a:r>
          </a:p>
          <a:p>
            <a:r>
              <a:rPr lang="sr-Latn-RS" dirty="0"/>
              <a:t> Presude treba da budu dostupne ili na sajtu suda ili u zbirci presuda u sekretarijatu suda. Takođe, presude treba da budu javno dostupne, ali su pravne norme koje uređuju njihovo objavljivanje suprotstavljene i ostavljaju značajan prostor za diskrecionu odluku sudova o tome koje će odluke objaviti.</a:t>
            </a:r>
          </a:p>
        </p:txBody>
      </p:sp>
    </p:spTree>
    <p:extLst>
      <p:ext uri="{BB962C8B-B14F-4D97-AF65-F5344CB8AC3E}">
        <p14:creationId xmlns:p14="http://schemas.microsoft.com/office/powerpoint/2010/main" xmlns="" val="4223201324"/>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Wood Type">
  <a:themeElements>
    <a:clrScheme name="Wood Type">
      <a:dk1>
        <a:sysClr val="windowText" lastClr="000000"/>
      </a:dk1>
      <a:lt1>
        <a:sysClr val="window" lastClr="FFFFFF"/>
      </a:lt1>
      <a:dk2>
        <a:srgbClr val="696464"/>
      </a:dk2>
      <a:lt2>
        <a:srgbClr val="E9E5DC"/>
      </a:lt2>
      <a:accent1>
        <a:srgbClr val="D34817"/>
      </a:accent1>
      <a:accent2>
        <a:srgbClr val="9B2D1F"/>
      </a:accent2>
      <a:accent3>
        <a:srgbClr val="A28E6A"/>
      </a:accent3>
      <a:accent4>
        <a:srgbClr val="956251"/>
      </a:accent4>
      <a:accent5>
        <a:srgbClr val="918485"/>
      </a:accent5>
      <a:accent6>
        <a:srgbClr val="855D5D"/>
      </a:accent6>
      <a:hlink>
        <a:srgbClr val="CC9900"/>
      </a:hlink>
      <a:folHlink>
        <a:srgbClr val="96A9A9"/>
      </a:folHlink>
    </a:clrScheme>
    <a:fontScheme name="Wood Type">
      <a:majorFont>
        <a:latin typeface="Rockwell Condensed"/>
        <a:ea typeface=""/>
        <a:cs typeface=""/>
        <a:font script="Grek" typeface="Cambria"/>
        <a:font script="Cyrl" typeface="Cambria"/>
        <a:font script="Jpan" typeface="HG明朝B"/>
        <a:font script="Hang" typeface="바탕"/>
        <a:font script="Hans" typeface="方正姚体"/>
        <a:font script="Hant" typeface="微軟正黑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Rockwell"/>
        <a:ea typeface=""/>
        <a:cs typeface=""/>
        <a:font script="Grek" typeface="Cambria"/>
        <a:font script="Cyrl" typeface="Cambria"/>
        <a:font script="Jpan" typeface="HG明朝B"/>
        <a:font script="Hang" typeface="바탕"/>
        <a:font script="Hans" typeface="方正姚体"/>
        <a:font script="Hant" typeface="標楷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Wood Type">
      <a:fillStyleLst>
        <a:solidFill>
          <a:schemeClr val="phClr"/>
        </a:solidFill>
        <a:blipFill rotWithShape="1">
          <a:blip xmlns:r="http://schemas.openxmlformats.org/officeDocument/2006/relationships" r:embed="rId1">
            <a:duotone>
              <a:schemeClr val="phClr">
                <a:tint val="70000"/>
                <a:shade val="63000"/>
              </a:schemeClr>
              <a:schemeClr val="phClr">
                <a:tint val="10000"/>
                <a:satMod val="150000"/>
              </a:schemeClr>
            </a:duotone>
          </a:blip>
          <a:tile tx="0" ty="0" sx="60000" sy="59000" flip="none" algn="tl"/>
        </a:blipFill>
        <a:blipFill rotWithShape="1">
          <a:blip xmlns:r="http://schemas.openxmlformats.org/officeDocument/2006/relationships" r:embed="rId1">
            <a:duotone>
              <a:schemeClr val="phClr">
                <a:shade val="36000"/>
                <a:satMod val="120000"/>
              </a:schemeClr>
              <a:schemeClr val="phClr">
                <a:tint val="40000"/>
              </a:schemeClr>
            </a:duotone>
          </a:blip>
          <a:tile tx="0" ty="0" sx="60000" sy="59000" flip="none" algn="tl"/>
        </a:blip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softEdge rad="12700"/>
          </a:effectLst>
        </a:effectStyle>
        <a:effectStyle>
          <a:effectLst>
            <a:outerShdw blurRad="50800" dist="19050" dir="5400000" algn="tl" rotWithShape="0">
              <a:srgbClr val="000000">
                <a:alpha val="60000"/>
              </a:srgbClr>
            </a:outerShdw>
            <a:softEdge rad="12700"/>
          </a:effectLst>
        </a:effectStyle>
      </a:effectStyleLst>
      <a:bgFillStyleLst>
        <a:solidFill>
          <a:schemeClr val="phClr"/>
        </a:solidFill>
        <a:solidFill>
          <a:schemeClr val="phClr">
            <a:shade val="97000"/>
            <a:satMod val="150000"/>
          </a:schemeClr>
        </a:solidFill>
        <a:blipFill rotWithShape="1">
          <a:blip xmlns:r="http://schemas.openxmlformats.org/officeDocument/2006/relationships" r:embed="rId1">
            <a:duotone>
              <a:schemeClr val="phClr">
                <a:tint val="75000"/>
                <a:shade val="58000"/>
                <a:satMod val="120000"/>
              </a:schemeClr>
              <a:schemeClr val="phClr">
                <a:tint val="50000"/>
                <a:shade val="96000"/>
              </a:schemeClr>
            </a:duotone>
          </a:blip>
          <a:tile tx="0" ty="0" sx="100000" sy="100000" flip="none" algn="tl"/>
        </a:blipFill>
      </a:bgFillStyleLst>
    </a:fmtScheme>
  </a:themeElements>
  <a:objectDefaults/>
  <a:extraClrSchemeLst/>
  <a:extLst>
    <a:ext uri="{05A4C25C-085E-4340-85A3-A5531E510DB2}">
      <thm15:themeFamily xmlns:thm15="http://schemas.microsoft.com/office/thememl/2012/main" xmlns="" name="Wood Type" id="{7ACABC62-BF99-48CF-A9DC-4DB89C7B13DC}" vid="{142A1326-48AB-42A9-8428-CB14AA30176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Status xmlns="71af3243-3dd4-4a8d-8c0d-dd76da1f02a5">Not started</Status>
    <MediaServiceKeyPoints xmlns="71af3243-3dd4-4a8d-8c0d-dd76da1f02a5"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12" ma:contentTypeDescription="Create a new document." ma:contentTypeScope="" ma:versionID="a410dd7f93c95333ffa1b60ed6adedd1">
  <xsd:schema xmlns:xsd="http://www.w3.org/2001/XMLSchema" xmlns:xs="http://www.w3.org/2001/XMLSchema" xmlns:p="http://schemas.microsoft.com/office/2006/metadata/properties" xmlns:ns2="71af3243-3dd4-4a8d-8c0d-dd76da1f02a5" xmlns:ns3="16c05727-aa75-4e4a-9b5f-8a80a1165891" targetNamespace="http://schemas.microsoft.com/office/2006/metadata/properties" ma:root="true" ma:fieldsID="a936d9baba76aa3866493feff160faab" ns2:_="" ns3:_="">
    <xsd:import namespace="71af3243-3dd4-4a8d-8c0d-dd76da1f02a5"/>
    <xsd:import namespace="16c05727-aa75-4e4a-9b5f-8a80a1165891"/>
    <xsd:element name="properties">
      <xsd:complexType>
        <xsd:sequence>
          <xsd:element name="documentManagement">
            <xsd:complexType>
              <xsd:all>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element ref="ns2:Statu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internalName="MediaServiceOCR" ma:readOnly="true">
      <xsd:simpleType>
        <xsd:restriction base="dms:Note">
          <xsd:maxLength value="255"/>
        </xsd:restriction>
      </xsd:simpleType>
    </xsd:element>
    <xsd:element name="MediaServiceAutoTags" ma:index="11" nillable="true" ma:displayName="MediaServiceAutoTags"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fals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element name="Status" ma:index="19" nillable="true" ma:displayName="Status" ma:default="Not started" ma:format="Dropdown" ma:internalName="Status">
      <xsd:simpleType>
        <xsd:restriction base="dms:Choice">
          <xsd:enumeration value="Not started"/>
          <xsd:enumeration value="In Progress"/>
          <xsd:enumeration value="Completed"/>
        </xsd:restriction>
      </xsd:simple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2C4C00F4-06E9-43E3-AD97-88A857CEFA82}">
  <ds:schemaRefs>
    <ds:schemaRef ds:uri="http://schemas.microsoft.com/office/2006/metadata/properties"/>
    <ds:schemaRef ds:uri="http://schemas.microsoft.com/office/infopath/2007/PartnerControls"/>
    <ds:schemaRef ds:uri="71af3243-3dd4-4a8d-8c0d-dd76da1f02a5"/>
  </ds:schemaRefs>
</ds:datastoreItem>
</file>

<file path=customXml/itemProps2.xml><?xml version="1.0" encoding="utf-8"?>
<ds:datastoreItem xmlns:ds="http://schemas.openxmlformats.org/officeDocument/2006/customXml" ds:itemID="{64B270AB-C138-415C-897E-3C24487DECF1}">
  <ds:schemaRefs>
    <ds:schemaRef ds:uri="http://schemas.microsoft.com/sharepoint/v3/contenttype/forms"/>
  </ds:schemaRefs>
</ds:datastoreItem>
</file>

<file path=customXml/itemProps3.xml><?xml version="1.0" encoding="utf-8"?>
<ds:datastoreItem xmlns:ds="http://schemas.openxmlformats.org/officeDocument/2006/customXml" ds:itemID="{0585E981-8C91-4205-A0C3-C991F42B4C9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1af3243-3dd4-4a8d-8c0d-dd76da1f02a5"/>
    <ds:schemaRef ds:uri="16c05727-aa75-4e4a-9b5f-8a80a116589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TM03090434[[fn=Wood Type]]</Template>
  <TotalTime>0</TotalTime>
  <Words>2996</Words>
  <Application>Microsoft Office PowerPoint</Application>
  <PresentationFormat>Custom</PresentationFormat>
  <Paragraphs>119</Paragraphs>
  <Slides>18</Slides>
  <Notes>0</Notes>
  <HiddenSlides>0</HiddenSlides>
  <MMClips>0</MMClips>
  <ScaleCrop>false</ScaleCrop>
  <HeadingPairs>
    <vt:vector size="4" baseType="variant">
      <vt:variant>
        <vt:lpstr>Theme</vt:lpstr>
      </vt:variant>
      <vt:variant>
        <vt:i4>1</vt:i4>
      </vt:variant>
      <vt:variant>
        <vt:lpstr>Slide Titles</vt:lpstr>
      </vt:variant>
      <vt:variant>
        <vt:i4>18</vt:i4>
      </vt:variant>
    </vt:vector>
  </HeadingPairs>
  <TitlesOfParts>
    <vt:vector size="19" baseType="lpstr">
      <vt:lpstr>Wood Type</vt:lpstr>
      <vt:lpstr>Pravo na pravično suđenje</vt:lpstr>
      <vt:lpstr>Slide 2</vt:lpstr>
      <vt:lpstr>Pravo na pravično suđenje je pravo građanina utemeljeno odredbom člana 6. Evropske konvencije za zaštitu ljudskih prava i osnovnih sloboda. Tom odredbom je propisano da:</vt:lpstr>
      <vt:lpstr>Slide 4</vt:lpstr>
      <vt:lpstr>Pojam građanskih prava i obaveza i krivične optužbe </vt:lpstr>
      <vt:lpstr>Slide 6</vt:lpstr>
      <vt:lpstr>Pravo na nezavisni i nepristrasni sud</vt:lpstr>
      <vt:lpstr>Pravo na pravičnu i javnu raspravu</vt:lpstr>
      <vt:lpstr>Slide 9</vt:lpstr>
      <vt:lpstr>Obrazložena odluka</vt:lpstr>
      <vt:lpstr>Pravo na suđenje u razumnom roku</vt:lpstr>
      <vt:lpstr>Slide 12</vt:lpstr>
      <vt:lpstr>Slide 13</vt:lpstr>
      <vt:lpstr>Slide 14</vt:lpstr>
      <vt:lpstr>Pretpostavka nevinosti</vt:lpstr>
      <vt:lpstr>Slide 16</vt:lpstr>
      <vt:lpstr>Slide 17</vt:lpstr>
      <vt:lpstr>izvori</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
  <cp:lastModifiedBy/>
  <cp:revision>1</cp:revision>
  <dcterms:created xsi:type="dcterms:W3CDTF">2020-04-27T19:39:22Z</dcterms:created>
  <dcterms:modified xsi:type="dcterms:W3CDTF">2020-04-30T10:48:00Z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ies>
</file>