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58" r:id="rId6"/>
    <p:sldId id="259" r:id="rId7"/>
    <p:sldId id="262" r:id="rId8"/>
    <p:sldId id="261" r:id="rId9"/>
    <p:sldId id="267" r:id="rId10"/>
    <p:sldId id="263" r:id="rId11"/>
    <p:sldId id="270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8" r:id="rId31"/>
    <p:sldId id="289" r:id="rId32"/>
    <p:sldId id="260" r:id="rId33"/>
    <p:sldId id="287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394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4815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991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90668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477997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60761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77250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861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9743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2642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4984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407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4419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4527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4570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7809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139A7-8DB6-40DE-A9DC-551AEEE21D39}" type="datetimeFigureOut">
              <a:rPr lang="en-GB" smtClean="0"/>
              <a:pPr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227C2B-2747-4B86-8679-0641C2D4B8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9508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/>
            </a:r>
            <a:br>
              <a:rPr lang="sr-Latn-RS" dirty="0"/>
            </a:br>
            <a:r>
              <a:rPr lang="sr-Latn-RS" dirty="0"/>
              <a:t>Saveti za pisanje seminarskih radova iz Kulture ljudskih prava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81390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sr-Latn-RS" dirty="0"/>
              <a:t>fektivno čitanje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b="1" dirty="0"/>
              <a:t>Svrsishodno čitanje</a:t>
            </a:r>
            <a:r>
              <a:rPr lang="sr-Latn-RS" dirty="0"/>
              <a:t>. Čitanje radi pisanja mora da bude svrsishodno – moraš da znaš zašto nešto čitaš. Imaš pitanje na koje treba da odgovoriš i informacije da prikupiš. </a:t>
            </a:r>
          </a:p>
          <a:p>
            <a:r>
              <a:rPr lang="sr-Latn-RS" b="1" dirty="0"/>
              <a:t>Efikasno čitanje. </a:t>
            </a:r>
            <a:r>
              <a:rPr lang="sr-Latn-RS" dirty="0"/>
              <a:t>Čitaš selektivno i ne gubiš vreme na tekstove koji nisu relevantni za tvoj cilj. Čitaš neke stvari pažljivije, druge brže u zavisnosti od zadatka i potrebe. </a:t>
            </a:r>
          </a:p>
          <a:p>
            <a:r>
              <a:rPr lang="sr-Latn-RS" b="1" dirty="0"/>
              <a:t>Interaktivno čitanje. </a:t>
            </a:r>
            <a:r>
              <a:rPr lang="sr-Latn-RS" dirty="0"/>
              <a:t>Kao čitalac, učestvuješ i dvosmernom procesu, nisi samo pasivan primalac, već konstruišeš značenje teksta i kako ćeš ga koristiti za tvoju temu. </a:t>
            </a:r>
          </a:p>
          <a:p>
            <a:r>
              <a:rPr lang="sr-Latn-RS" b="1" dirty="0"/>
              <a:t>Kritičko čitanje. </a:t>
            </a:r>
            <a:r>
              <a:rPr lang="sr-Latn-RS" dirty="0"/>
              <a:t>Evaluacija argumenata i dokaza.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835647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Jezik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Pisanje</a:t>
            </a:r>
            <a:r>
              <a:rPr lang="en-GB" dirty="0"/>
              <a:t> </a:t>
            </a:r>
            <a:r>
              <a:rPr lang="en-GB" dirty="0" err="1"/>
              <a:t>seminarskog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</a:t>
            </a:r>
            <a:r>
              <a:rPr lang="en-GB" dirty="0" err="1"/>
              <a:t>podrazumeva</a:t>
            </a:r>
            <a:r>
              <a:rPr lang="en-GB" dirty="0"/>
              <a:t> </a:t>
            </a:r>
            <a:r>
              <a:rPr lang="en-GB" dirty="0" err="1"/>
              <a:t>sposobnost</a:t>
            </a:r>
            <a:r>
              <a:rPr lang="en-GB" dirty="0"/>
              <a:t> </a:t>
            </a:r>
            <a:r>
              <a:rPr lang="en-GB" dirty="0" err="1"/>
              <a:t>autora</a:t>
            </a:r>
            <a:r>
              <a:rPr lang="en-GB" dirty="0"/>
              <a:t> da </a:t>
            </a:r>
            <a:r>
              <a:rPr lang="en-GB" dirty="0" err="1"/>
              <a:t>svoje</a:t>
            </a:r>
            <a:r>
              <a:rPr lang="en-GB" dirty="0"/>
              <a:t> </a:t>
            </a:r>
            <a:r>
              <a:rPr lang="en-GB" dirty="0" err="1"/>
              <a:t>misli</a:t>
            </a:r>
            <a:r>
              <a:rPr lang="en-GB" dirty="0"/>
              <a:t> </a:t>
            </a:r>
            <a:r>
              <a:rPr lang="en-GB" dirty="0" err="1"/>
              <a:t>adekvatno</a:t>
            </a:r>
            <a:r>
              <a:rPr lang="en-GB" dirty="0"/>
              <a:t> </a:t>
            </a:r>
            <a:r>
              <a:rPr lang="en-GB" dirty="0" err="1"/>
              <a:t>izrazi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uobliči</a:t>
            </a:r>
            <a:r>
              <a:rPr lang="en-GB" dirty="0"/>
              <a:t>, da </a:t>
            </a:r>
            <a:r>
              <a:rPr lang="en-GB" dirty="0" err="1"/>
              <a:t>ih</a:t>
            </a:r>
            <a:r>
              <a:rPr lang="en-GB" dirty="0"/>
              <a:t> </a:t>
            </a:r>
            <a:r>
              <a:rPr lang="en-GB" dirty="0" err="1"/>
              <a:t>iskaže</a:t>
            </a:r>
            <a:r>
              <a:rPr lang="en-GB" dirty="0"/>
              <a:t> </a:t>
            </a:r>
            <a:r>
              <a:rPr lang="en-GB" dirty="0" err="1"/>
              <a:t>jasno</a:t>
            </a:r>
            <a:r>
              <a:rPr lang="en-GB" dirty="0"/>
              <a:t>, </a:t>
            </a:r>
            <a:r>
              <a:rPr lang="en-GB" dirty="0" err="1"/>
              <a:t>precizno</a:t>
            </a:r>
            <a:r>
              <a:rPr lang="en-GB" dirty="0"/>
              <a:t>, </a:t>
            </a:r>
            <a:r>
              <a:rPr lang="en-GB" dirty="0" err="1"/>
              <a:t>jednostavno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koncizno</a:t>
            </a:r>
            <a:r>
              <a:rPr lang="en-GB" dirty="0"/>
              <a:t>, </a:t>
            </a:r>
            <a:r>
              <a:rPr lang="en-GB" dirty="0" err="1"/>
              <a:t>te</a:t>
            </a:r>
            <a:r>
              <a:rPr lang="en-GB" dirty="0"/>
              <a:t> da, </a:t>
            </a:r>
            <a:r>
              <a:rPr lang="en-GB" dirty="0" err="1"/>
              <a:t>pri</a:t>
            </a:r>
            <a:r>
              <a:rPr lang="en-GB" dirty="0"/>
              <a:t> tome, </a:t>
            </a:r>
            <a:r>
              <a:rPr lang="en-GB" dirty="0" err="1"/>
              <a:t>izbegne</a:t>
            </a:r>
            <a:r>
              <a:rPr lang="en-GB" dirty="0"/>
              <a:t> </a:t>
            </a:r>
            <a:r>
              <a:rPr lang="en-GB" dirty="0" err="1"/>
              <a:t>monotoniju</a:t>
            </a:r>
            <a:r>
              <a:rPr lang="sr-Latn-RS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klišee</a:t>
            </a:r>
            <a:r>
              <a:rPr lang="en-GB" dirty="0"/>
              <a:t>. </a:t>
            </a:r>
            <a:endParaRPr lang="sr-Latn-RS" dirty="0"/>
          </a:p>
          <a:p>
            <a:r>
              <a:rPr lang="sr-Latn-RS" dirty="0"/>
              <a:t>Treba koristiti </a:t>
            </a:r>
            <a:r>
              <a:rPr lang="en-GB" dirty="0" err="1"/>
              <a:t>književni</a:t>
            </a:r>
            <a:r>
              <a:rPr lang="en-GB" dirty="0"/>
              <a:t> </a:t>
            </a:r>
            <a:r>
              <a:rPr lang="en-GB" dirty="0" err="1"/>
              <a:t>jezik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poštovati</a:t>
            </a:r>
            <a:r>
              <a:rPr lang="en-GB" dirty="0"/>
              <a:t> </a:t>
            </a:r>
            <a:r>
              <a:rPr lang="en-GB" dirty="0" err="1"/>
              <a:t>pravopisna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gramatička</a:t>
            </a:r>
            <a:r>
              <a:rPr lang="en-GB" dirty="0"/>
              <a:t> </a:t>
            </a:r>
            <a:r>
              <a:rPr lang="en-GB" dirty="0" err="1"/>
              <a:t>pravila</a:t>
            </a:r>
            <a:r>
              <a:rPr lang="en-GB" dirty="0"/>
              <a:t>. </a:t>
            </a:r>
            <a:endParaRPr lang="sr-Latn-RS" dirty="0"/>
          </a:p>
          <a:p>
            <a:r>
              <a:rPr lang="en-GB" dirty="0" err="1"/>
              <a:t>Nedopuštena</a:t>
            </a:r>
            <a:r>
              <a:rPr lang="en-GB" dirty="0"/>
              <a:t> je </a:t>
            </a:r>
            <a:r>
              <a:rPr lang="en-GB" dirty="0" err="1"/>
              <a:t>upotreba</a:t>
            </a:r>
            <a:r>
              <a:rPr lang="en-GB" dirty="0"/>
              <a:t> </a:t>
            </a:r>
            <a:r>
              <a:rPr lang="en-GB" dirty="0" err="1"/>
              <a:t>reči</a:t>
            </a:r>
            <a:r>
              <a:rPr lang="en-GB" dirty="0"/>
              <a:t>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kolokvijalnog</a:t>
            </a:r>
            <a:r>
              <a:rPr lang="en-GB" dirty="0"/>
              <a:t> </a:t>
            </a:r>
            <a:r>
              <a:rPr lang="en-GB" dirty="0" err="1"/>
              <a:t>govora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žargona</a:t>
            </a:r>
            <a:r>
              <a:rPr lang="en-GB" dirty="0"/>
              <a:t>. </a:t>
            </a:r>
            <a:r>
              <a:rPr lang="sr-Latn-RS" dirty="0"/>
              <a:t>***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47695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Obim rada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Obim</a:t>
            </a:r>
            <a:r>
              <a:rPr lang="en-GB" dirty="0"/>
              <a:t> </a:t>
            </a:r>
            <a:r>
              <a:rPr lang="en-GB" dirty="0" err="1"/>
              <a:t>seminarskog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</a:t>
            </a:r>
            <a:r>
              <a:rPr lang="en-GB" dirty="0" err="1"/>
              <a:t>prevashodno</a:t>
            </a:r>
            <a:r>
              <a:rPr lang="en-GB" dirty="0"/>
              <a:t> </a:t>
            </a:r>
            <a:r>
              <a:rPr lang="en-GB" dirty="0" err="1"/>
              <a:t>zavisi</a:t>
            </a:r>
            <a:r>
              <a:rPr lang="en-GB" dirty="0"/>
              <a:t> </a:t>
            </a:r>
            <a:r>
              <a:rPr lang="en-GB" dirty="0" err="1"/>
              <a:t>od</a:t>
            </a:r>
            <a:r>
              <a:rPr lang="en-GB" dirty="0"/>
              <a:t> same </a:t>
            </a:r>
            <a:r>
              <a:rPr lang="en-GB" dirty="0" err="1"/>
              <a:t>teme</a:t>
            </a:r>
            <a:r>
              <a:rPr lang="sr-Latn-RS" dirty="0"/>
              <a:t> i zadatog formata. U obim </a:t>
            </a:r>
            <a:r>
              <a:rPr lang="en-GB" dirty="0"/>
              <a:t>ne </a:t>
            </a:r>
            <a:r>
              <a:rPr lang="en-GB" dirty="0" err="1"/>
              <a:t>ulaze</a:t>
            </a:r>
            <a:r>
              <a:rPr lang="en-GB" dirty="0"/>
              <a:t> </a:t>
            </a:r>
            <a:r>
              <a:rPr lang="en-GB" dirty="0" err="1"/>
              <a:t>sadržaj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, </a:t>
            </a:r>
            <a:r>
              <a:rPr lang="en-GB" dirty="0" err="1"/>
              <a:t>popis</a:t>
            </a:r>
            <a:r>
              <a:rPr lang="en-GB" dirty="0"/>
              <a:t> literature, </a:t>
            </a:r>
            <a:r>
              <a:rPr lang="en-GB" dirty="0" err="1"/>
              <a:t>normativnih</a:t>
            </a:r>
            <a:r>
              <a:rPr lang="en-GB" dirty="0"/>
              <a:t> </a:t>
            </a:r>
            <a:r>
              <a:rPr lang="en-GB" dirty="0" err="1"/>
              <a:t>akata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drugi</a:t>
            </a:r>
            <a:r>
              <a:rPr lang="en-GB" dirty="0"/>
              <a:t> </a:t>
            </a:r>
            <a:r>
              <a:rPr lang="en-GB" dirty="0" err="1"/>
              <a:t>eventualni</a:t>
            </a:r>
            <a:r>
              <a:rPr lang="en-GB" dirty="0"/>
              <a:t> </a:t>
            </a:r>
            <a:r>
              <a:rPr lang="en-GB" dirty="0" err="1"/>
              <a:t>dodaci</a:t>
            </a:r>
            <a:r>
              <a:rPr lang="en-GB" dirty="0"/>
              <a:t>. "</a:t>
            </a:r>
            <a:r>
              <a:rPr lang="en-GB" dirty="0" err="1"/>
              <a:t>Strategije</a:t>
            </a:r>
            <a:r>
              <a:rPr lang="en-GB" dirty="0"/>
              <a:t>"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pojedini</a:t>
            </a:r>
            <a:r>
              <a:rPr lang="en-GB" dirty="0"/>
              <a:t> </a:t>
            </a:r>
            <a:r>
              <a:rPr lang="en-GB" dirty="0" err="1"/>
              <a:t>studenti</a:t>
            </a:r>
            <a:r>
              <a:rPr lang="en-GB" dirty="0"/>
              <a:t> </a:t>
            </a:r>
            <a:r>
              <a:rPr lang="en-GB" dirty="0" err="1"/>
              <a:t>koriste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fiktivno</a:t>
            </a:r>
            <a:r>
              <a:rPr lang="en-GB" dirty="0"/>
              <a:t> </a:t>
            </a:r>
            <a:r>
              <a:rPr lang="en-GB" dirty="0" err="1"/>
              <a:t>povećanje</a:t>
            </a:r>
            <a:r>
              <a:rPr lang="en-GB" dirty="0"/>
              <a:t> </a:t>
            </a:r>
            <a:r>
              <a:rPr lang="en-GB" dirty="0" err="1"/>
              <a:t>broja</a:t>
            </a:r>
            <a:r>
              <a:rPr lang="en-GB" dirty="0"/>
              <a:t> </a:t>
            </a:r>
            <a:r>
              <a:rPr lang="en-GB" dirty="0" err="1"/>
              <a:t>strana</a:t>
            </a:r>
            <a:r>
              <a:rPr lang="en-GB" dirty="0"/>
              <a:t> (</a:t>
            </a:r>
            <a:r>
              <a:rPr lang="en-GB" dirty="0" err="1"/>
              <a:t>povećavanje</a:t>
            </a:r>
            <a:r>
              <a:rPr lang="en-GB" dirty="0"/>
              <a:t> </a:t>
            </a:r>
            <a:r>
              <a:rPr lang="en-GB" dirty="0" err="1"/>
              <a:t>veličine</a:t>
            </a:r>
            <a:r>
              <a:rPr lang="en-GB" dirty="0"/>
              <a:t> </a:t>
            </a:r>
            <a:r>
              <a:rPr lang="en-GB" dirty="0" err="1"/>
              <a:t>slova</a:t>
            </a:r>
            <a:r>
              <a:rPr lang="en-GB" dirty="0"/>
              <a:t>, </a:t>
            </a:r>
            <a:r>
              <a:rPr lang="en-GB" dirty="0" err="1"/>
              <a:t>margina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sl.), </a:t>
            </a:r>
            <a:r>
              <a:rPr lang="en-GB" dirty="0" err="1"/>
              <a:t>nisu</a:t>
            </a:r>
            <a:r>
              <a:rPr lang="en-GB" dirty="0"/>
              <a:t> </a:t>
            </a:r>
            <a:r>
              <a:rPr lang="en-GB" dirty="0" err="1"/>
              <a:t>od</a:t>
            </a:r>
            <a:r>
              <a:rPr lang="en-GB" dirty="0"/>
              <a:t> </a:t>
            </a:r>
            <a:r>
              <a:rPr lang="en-GB" dirty="0" err="1"/>
              <a:t>koristi</a:t>
            </a:r>
            <a:r>
              <a:rPr lang="en-GB" dirty="0"/>
              <a:t> </a:t>
            </a:r>
            <a:r>
              <a:rPr lang="en-GB" dirty="0" err="1"/>
              <a:t>jer</a:t>
            </a:r>
            <a:r>
              <a:rPr lang="en-GB" dirty="0"/>
              <a:t> </a:t>
            </a:r>
            <a:r>
              <a:rPr lang="en-GB" dirty="0" err="1"/>
              <a:t>postoje</a:t>
            </a:r>
            <a:r>
              <a:rPr lang="en-GB" dirty="0"/>
              <a:t> </a:t>
            </a:r>
            <a:r>
              <a:rPr lang="en-GB" dirty="0" err="1"/>
              <a:t>jasni</a:t>
            </a:r>
            <a:r>
              <a:rPr lang="en-GB" dirty="0"/>
              <a:t> </a:t>
            </a:r>
            <a:r>
              <a:rPr lang="en-GB" dirty="0" err="1"/>
              <a:t>tehnički</a:t>
            </a:r>
            <a:r>
              <a:rPr lang="en-GB" dirty="0"/>
              <a:t> </a:t>
            </a:r>
            <a:r>
              <a:rPr lang="en-GB" dirty="0" err="1"/>
              <a:t>standardi</a:t>
            </a:r>
            <a:r>
              <a:rPr lang="en-GB" dirty="0"/>
              <a:t> </a:t>
            </a:r>
            <a:r>
              <a:rPr lang="en-GB" dirty="0" err="1"/>
              <a:t>čija</a:t>
            </a:r>
            <a:r>
              <a:rPr lang="en-GB" dirty="0"/>
              <a:t> </a:t>
            </a:r>
            <a:r>
              <a:rPr lang="en-GB" dirty="0" err="1"/>
              <a:t>primena</a:t>
            </a:r>
            <a:r>
              <a:rPr lang="en-GB" dirty="0"/>
              <a:t> </a:t>
            </a:r>
            <a:r>
              <a:rPr lang="en-GB" dirty="0" err="1"/>
              <a:t>omogućava</a:t>
            </a:r>
            <a:r>
              <a:rPr lang="en-GB" dirty="0"/>
              <a:t> </a:t>
            </a:r>
            <a:r>
              <a:rPr lang="en-GB" dirty="0" err="1"/>
              <a:t>brzo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tačno</a:t>
            </a:r>
            <a:r>
              <a:rPr lang="en-GB" dirty="0"/>
              <a:t> </a:t>
            </a:r>
            <a:r>
              <a:rPr lang="en-GB" dirty="0" err="1"/>
              <a:t>utvrdjivanje</a:t>
            </a:r>
            <a:r>
              <a:rPr lang="en-GB" dirty="0"/>
              <a:t> </a:t>
            </a:r>
            <a:r>
              <a:rPr lang="en-GB" dirty="0" err="1"/>
              <a:t>stvarnog</a:t>
            </a:r>
            <a:r>
              <a:rPr lang="en-GB" dirty="0"/>
              <a:t> </a:t>
            </a:r>
            <a:r>
              <a:rPr lang="en-GB" dirty="0" err="1"/>
              <a:t>obima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. </a:t>
            </a:r>
            <a:endParaRPr lang="sr-Latn-RS" dirty="0"/>
          </a:p>
          <a:p>
            <a:r>
              <a:rPr lang="sr-Latn-RS" dirty="0"/>
              <a:t>Za kurs iz Kulture ljudskih prava </a:t>
            </a:r>
            <a:r>
              <a:rPr lang="sr-Latn-RS" b="1" dirty="0"/>
              <a:t>obim rada treba da bude između </a:t>
            </a:r>
            <a:r>
              <a:rPr lang="sr-Latn-RS" b="1" dirty="0" smtClean="0"/>
              <a:t>3000-5000 reči (obično između 12 </a:t>
            </a:r>
            <a:r>
              <a:rPr lang="sr-Latn-RS" b="1" dirty="0"/>
              <a:t>i 15 </a:t>
            </a:r>
            <a:r>
              <a:rPr lang="sr-Latn-RS" b="1" dirty="0" smtClean="0"/>
              <a:t>stranica).</a:t>
            </a:r>
            <a:endParaRPr lang="en-GB" b="1" dirty="0"/>
          </a:p>
        </p:txBody>
      </p:sp>
    </p:spTree>
    <p:extLst>
      <p:ext uri="{BB962C8B-B14F-4D97-AF65-F5344CB8AC3E}">
        <p14:creationId xmlns="" xmlns:p14="http://schemas.microsoft.com/office/powerpoint/2010/main" val="1998743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Akademska čestitost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Korišćenje</a:t>
            </a:r>
            <a:r>
              <a:rPr lang="en-GB" dirty="0"/>
              <a:t> </a:t>
            </a:r>
            <a:r>
              <a:rPr lang="en-GB" dirty="0" err="1"/>
              <a:t>tu</a:t>
            </a:r>
            <a:r>
              <a:rPr lang="sr-Latn-RS" dirty="0"/>
              <a:t>đ</a:t>
            </a:r>
            <a:r>
              <a:rPr lang="en-GB" dirty="0" err="1"/>
              <a:t>ih</a:t>
            </a:r>
            <a:r>
              <a:rPr lang="en-GB" dirty="0"/>
              <a:t> </a:t>
            </a:r>
            <a:r>
              <a:rPr lang="en-GB" dirty="0" err="1"/>
              <a:t>seminarskih</a:t>
            </a:r>
            <a:r>
              <a:rPr lang="en-GB" dirty="0"/>
              <a:t> </a:t>
            </a:r>
            <a:r>
              <a:rPr lang="en-GB" dirty="0" err="1"/>
              <a:t>radova</a:t>
            </a:r>
            <a:r>
              <a:rPr lang="en-GB" dirty="0"/>
              <a:t>, </a:t>
            </a:r>
            <a:r>
              <a:rPr lang="en-GB" dirty="0" err="1"/>
              <a:t>prepisivanje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prepričavanje</a:t>
            </a:r>
            <a:r>
              <a:rPr lang="en-GB" dirty="0"/>
              <a:t> </a:t>
            </a:r>
            <a:r>
              <a:rPr lang="en-GB" dirty="0" err="1"/>
              <a:t>njihove</a:t>
            </a:r>
            <a:r>
              <a:rPr lang="en-GB" dirty="0"/>
              <a:t> </a:t>
            </a:r>
            <a:r>
              <a:rPr lang="en-GB" dirty="0" err="1"/>
              <a:t>sadržine</a:t>
            </a:r>
            <a:r>
              <a:rPr lang="en-GB" dirty="0"/>
              <a:t>, </a:t>
            </a:r>
            <a:r>
              <a:rPr lang="en-GB" dirty="0" err="1"/>
              <a:t>nije</a:t>
            </a:r>
            <a:r>
              <a:rPr lang="en-GB" dirty="0"/>
              <a:t> </a:t>
            </a:r>
            <a:r>
              <a:rPr lang="en-GB" dirty="0" err="1"/>
              <a:t>dopušteno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predstavlja</a:t>
            </a:r>
            <a:r>
              <a:rPr lang="en-GB" dirty="0"/>
              <a:t> </a:t>
            </a:r>
            <a:r>
              <a:rPr lang="en-GB" dirty="0" err="1"/>
              <a:t>povredu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je </a:t>
            </a:r>
            <a:r>
              <a:rPr lang="en-GB" dirty="0" err="1"/>
              <a:t>opštim</a:t>
            </a:r>
            <a:r>
              <a:rPr lang="en-GB" dirty="0"/>
              <a:t> </a:t>
            </a:r>
            <a:r>
              <a:rPr lang="en-GB" dirty="0" err="1"/>
              <a:t>aktima</a:t>
            </a:r>
            <a:r>
              <a:rPr lang="en-GB" dirty="0"/>
              <a:t> </a:t>
            </a:r>
            <a:r>
              <a:rPr lang="en-GB" dirty="0" err="1"/>
              <a:t>Fakulteta</a:t>
            </a:r>
            <a:r>
              <a:rPr lang="en-GB" dirty="0"/>
              <a:t> </a:t>
            </a:r>
            <a:r>
              <a:rPr lang="en-GB" dirty="0" err="1"/>
              <a:t>strogo</a:t>
            </a:r>
            <a:r>
              <a:rPr lang="en-GB" dirty="0"/>
              <a:t> </a:t>
            </a:r>
            <a:r>
              <a:rPr lang="en-GB" dirty="0" err="1"/>
              <a:t>sankcionisana</a:t>
            </a:r>
            <a:r>
              <a:rPr lang="en-GB" dirty="0"/>
              <a:t>. </a:t>
            </a:r>
            <a:endParaRPr lang="sr-Latn-RS" dirty="0"/>
          </a:p>
          <a:p>
            <a:r>
              <a:rPr lang="sr-Latn-RS" dirty="0"/>
              <a:t>Pravilnik o akademskoj čestitosti studenata Univerziteta u Beogradu – Fakulteta političkih nauka </a:t>
            </a:r>
          </a:p>
          <a:p>
            <a:r>
              <a:rPr lang="sr-Latn-RS" dirty="0"/>
              <a:t>Disciplinska komisija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06141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Arial Narrow" pitchFamily="34" charset="0"/>
              </a:rPr>
              <a:t>Primeri plagiranja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latin typeface="Arial Narrow" pitchFamily="34" charset="0"/>
              </a:rPr>
              <a:t>Kopiranje čitavog paragrafa (ili više njih) uz promenu svega par reči i navođenje izvora</a:t>
            </a:r>
            <a:endParaRPr lang="en-GB" dirty="0">
              <a:latin typeface="Arial Narrow" pitchFamily="34" charset="0"/>
            </a:endParaRPr>
          </a:p>
          <a:p>
            <a:r>
              <a:rPr lang="sr-Latn-RS" dirty="0">
                <a:latin typeface="Arial Narrow" pitchFamily="34" charset="0"/>
              </a:rPr>
              <a:t>Kopiranje i unošenje u tekst bez navođenja izvora</a:t>
            </a:r>
            <a:endParaRPr lang="en-GB" dirty="0">
              <a:latin typeface="Arial Narrow" pitchFamily="34" charset="0"/>
            </a:endParaRPr>
          </a:p>
          <a:p>
            <a:r>
              <a:rPr lang="sr-Latn-RS" dirty="0">
                <a:latin typeface="Arial Narrow" pitchFamily="34" charset="0"/>
              </a:rPr>
              <a:t>Preuzimanje paragrafa iz seminarskog rada starijeg kolege, bez navođenja izvora. </a:t>
            </a:r>
          </a:p>
          <a:p>
            <a:r>
              <a:rPr lang="en-GB" dirty="0">
                <a:latin typeface="Arial Narrow" pitchFamily="34" charset="0"/>
              </a:rPr>
              <a:t>P</a:t>
            </a:r>
            <a:r>
              <a:rPr lang="sr-Latn-RS" dirty="0">
                <a:latin typeface="Arial Narrow" pitchFamily="34" charset="0"/>
              </a:rPr>
              <a:t>reuzimanje grafikona iz udžbenika, bez navođenja izvora</a:t>
            </a:r>
            <a:endParaRPr lang="en-GB" dirty="0">
              <a:latin typeface="Arial Narrow" pitchFamily="34" charset="0"/>
            </a:endParaRPr>
          </a:p>
          <a:p>
            <a:r>
              <a:rPr lang="sr-Latn-RS" dirty="0">
                <a:latin typeface="Arial Narrow" pitchFamily="34" charset="0"/>
              </a:rPr>
              <a:t>Preuzimanje citata od izvora, navođenje izvora u referenci, ali bez korišćenja znaka navoda koji jasno odvaja citat</a:t>
            </a:r>
            <a:endParaRPr lang="en-GB" dirty="0">
              <a:latin typeface="Arial Narrow" pitchFamily="34" charset="0"/>
            </a:endParaRPr>
          </a:p>
          <a:p>
            <a:r>
              <a:rPr lang="sr-Latn-RS" dirty="0">
                <a:latin typeface="Arial Narrow" pitchFamily="34" charset="0"/>
              </a:rPr>
              <a:t>Autoplagijat</a:t>
            </a:r>
            <a:endParaRPr lang="en-GB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6288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200" dirty="0">
                <a:latin typeface="Arial Narrow" pitchFamily="34" charset="0"/>
              </a:rPr>
              <a:t>Šta se može preuzimati iz tuđih naučnih radova (uz obavezno navođenje izvora)?</a:t>
            </a:r>
            <a:endParaRPr lang="en-GB" sz="32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latin typeface="Arial Narrow" pitchFamily="34" charset="0"/>
              </a:rPr>
              <a:t>Sve! (najčešće metode, tehnike, instrumenti, rezultati istraživanja, teorijska stanovišta, stavovi, ideje – mogu i zaključci sa kojima se možemo ili se ne moramo slagati, a koji će nam pomoći da razvijemo naučnu diskusiju u našem radu)</a:t>
            </a:r>
          </a:p>
          <a:p>
            <a:r>
              <a:rPr lang="sr-Latn-RS" dirty="0">
                <a:latin typeface="Arial Narrow" pitchFamily="34" charset="0"/>
              </a:rPr>
              <a:t>Za sve što nije opšte znanje ili tvoje samostalno istraživanje mora da bude naveden izvor  (bilo da je reč o citatu, parafraziranju ili rezimiranju!)</a:t>
            </a:r>
          </a:p>
          <a:p>
            <a:r>
              <a:rPr lang="en-GB" dirty="0">
                <a:latin typeface="Arial Narrow" pitchFamily="34" charset="0"/>
              </a:rPr>
              <a:t>O</a:t>
            </a:r>
            <a:r>
              <a:rPr lang="sr-Latn-RS" dirty="0">
                <a:latin typeface="Arial Narrow" pitchFamily="34" charset="0"/>
              </a:rPr>
              <a:t>pšte znanje (šta je opšte znanje?)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91274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Arial Narrow" pitchFamily="34" charset="0"/>
              </a:rPr>
              <a:t>Citiranje, parafraziranje i rezimiranje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latin typeface="Arial Narrow" pitchFamily="34" charset="0"/>
              </a:rPr>
              <a:t>Kada je potrebno izvorno prenošenje (citiranje)?</a:t>
            </a:r>
          </a:p>
          <a:p>
            <a:r>
              <a:rPr lang="sr-Latn-RS" dirty="0">
                <a:latin typeface="Arial Narrow" pitchFamily="34" charset="0"/>
              </a:rPr>
              <a:t>Ne valja preterivati sa citatima! </a:t>
            </a:r>
            <a:r>
              <a:rPr lang="en-GB" dirty="0">
                <a:latin typeface="Arial Narrow" pitchFamily="34" charset="0"/>
              </a:rPr>
              <a:t>D</a:t>
            </a:r>
            <a:r>
              <a:rPr lang="sr-Latn-RS" dirty="0">
                <a:latin typeface="Arial Narrow" pitchFamily="34" charset="0"/>
              </a:rPr>
              <a:t>rugačiji način da uključite tuđe ideje u svoj rad je parafraziranje</a:t>
            </a:r>
          </a:p>
          <a:p>
            <a:r>
              <a:rPr lang="sr-Latn-RS" dirty="0">
                <a:latin typeface="Arial Narrow" pitchFamily="34" charset="0"/>
              </a:rPr>
              <a:t>Parafrazirati znači napisati nešto potpuno drugačijim rečima a da sadržaj onoga što se parafrazira ostane isti (pokazuje da se tekst dobro razume)</a:t>
            </a:r>
          </a:p>
          <a:p>
            <a:r>
              <a:rPr lang="sr-Latn-RS" dirty="0">
                <a:latin typeface="Arial Narrow" pitchFamily="34" charset="0"/>
              </a:rPr>
              <a:t>Rezimirati znači smanjiti tekst ali tako da ostanu glavne ideje</a:t>
            </a:r>
            <a:endParaRPr lang="en-GB" dirty="0">
              <a:latin typeface="Arial Narrow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31510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latin typeface="Arial Narrow" pitchFamily="34" charset="0"/>
              </a:rPr>
              <a:t>Dobre navike pri čitanju i pisanju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latin typeface="Arial Narrow" pitchFamily="34" charset="0"/>
              </a:rPr>
              <a:t>Ne pisati esej u minut do dvanaest</a:t>
            </a:r>
          </a:p>
          <a:p>
            <a:r>
              <a:rPr lang="sr-Latn-RS" dirty="0">
                <a:latin typeface="Arial Narrow" pitchFamily="34" charset="0"/>
              </a:rPr>
              <a:t>Praviti beleške o pročitanom svojim rečima, umesto isključivo kopiranjem teksta (identifikovati glavne argumente autora i identifikovati u njihovom radu ono što je relevantno za Vaš rad)</a:t>
            </a:r>
          </a:p>
          <a:p>
            <a:r>
              <a:rPr lang="sr-Latn-RS" dirty="0">
                <a:latin typeface="Arial Narrow" pitchFamily="34" charset="0"/>
              </a:rPr>
              <a:t>Uvek beležiti izvore koji se koriste (autor, ime dela, izdavač, godina, stranica)</a:t>
            </a:r>
          </a:p>
          <a:p>
            <a:r>
              <a:rPr lang="en-GB" dirty="0">
                <a:latin typeface="Arial Narrow" pitchFamily="34" charset="0"/>
              </a:rPr>
              <a:t>P</a:t>
            </a:r>
            <a:r>
              <a:rPr lang="sr-Latn-RS" dirty="0">
                <a:latin typeface="Arial Narrow" pitchFamily="34" charset="0"/>
              </a:rPr>
              <a:t>roveriti da se navođena literatura navodi u bibliografiji</a:t>
            </a:r>
            <a:endParaRPr lang="en-GB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440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Arial Narrow" pitchFamily="34" charset="0"/>
              </a:rPr>
              <a:t>Čemu služi navođenje / </a:t>
            </a:r>
            <a:r>
              <a:rPr lang="en-GB" dirty="0">
                <a:latin typeface="Arial Narrow" pitchFamily="34" charset="0"/>
              </a:rPr>
              <a:t>R</a:t>
            </a:r>
            <a:r>
              <a:rPr lang="sr-Latn-RS" dirty="0">
                <a:latin typeface="Arial Narrow" pitchFamily="34" charset="0"/>
              </a:rPr>
              <a:t>eferenciranje 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 Narrow" pitchFamily="34" charset="0"/>
              </a:rPr>
              <a:t>D</a:t>
            </a:r>
            <a:r>
              <a:rPr lang="sr-Latn-RS" dirty="0">
                <a:latin typeface="Arial Narrow" pitchFamily="34" charset="0"/>
              </a:rPr>
              <a:t>a se pokaže da upućenost u relevantnu literaturu</a:t>
            </a:r>
          </a:p>
          <a:p>
            <a:r>
              <a:rPr lang="en-GB" dirty="0">
                <a:latin typeface="Arial Narrow" pitchFamily="34" charset="0"/>
              </a:rPr>
              <a:t>D</a:t>
            </a:r>
            <a:r>
              <a:rPr lang="sr-Latn-RS" dirty="0">
                <a:latin typeface="Arial Narrow" pitchFamily="34" charset="0"/>
              </a:rPr>
              <a:t>a se pomogne čitaocu da nađe izvore (gde se najčešće nalaze bibliografski podaci izvora koje koristimo?)</a:t>
            </a:r>
          </a:p>
          <a:p>
            <a:r>
              <a:rPr lang="en-GB" dirty="0">
                <a:latin typeface="Arial Narrow" pitchFamily="34" charset="0"/>
              </a:rPr>
              <a:t>D</a:t>
            </a:r>
            <a:r>
              <a:rPr lang="sr-Latn-RS" dirty="0">
                <a:latin typeface="Arial Narrow" pitchFamily="34" charset="0"/>
              </a:rPr>
              <a:t>a se izbegne plagijarizam</a:t>
            </a:r>
          </a:p>
          <a:p>
            <a:r>
              <a:rPr lang="sr-Latn-RS" dirty="0">
                <a:latin typeface="Arial Narrow" pitchFamily="34" charset="0"/>
              </a:rPr>
              <a:t>A. </a:t>
            </a:r>
            <a:r>
              <a:rPr lang="en-GB" dirty="0">
                <a:latin typeface="Arial Narrow" pitchFamily="34" charset="0"/>
              </a:rPr>
              <a:t>C</a:t>
            </a:r>
            <a:r>
              <a:rPr lang="sr-Latn-RS" dirty="0">
                <a:latin typeface="Arial Narrow" pitchFamily="34" charset="0"/>
              </a:rPr>
              <a:t>itat</a:t>
            </a:r>
          </a:p>
          <a:p>
            <a:r>
              <a:rPr lang="sr-Latn-RS" dirty="0">
                <a:latin typeface="Arial Narrow" pitchFamily="34" charset="0"/>
              </a:rPr>
              <a:t>B. Rezime</a:t>
            </a:r>
            <a:endParaRPr lang="en-GB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772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Narrow" pitchFamily="34" charset="0"/>
              </a:rPr>
              <a:t>S</a:t>
            </a:r>
            <a:r>
              <a:rPr lang="sr-Latn-RS" dirty="0">
                <a:latin typeface="Arial Narrow" pitchFamily="34" charset="0"/>
              </a:rPr>
              <a:t>istemi citiranja literature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latin typeface="Arial Narrow" pitchFamily="34" charset="0"/>
              </a:rPr>
              <a:t>Postoji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više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prihva</a:t>
            </a:r>
            <a:r>
              <a:rPr lang="sr-Latn-RS" dirty="0">
                <a:latin typeface="Arial Narrow" pitchFamily="34" charset="0"/>
              </a:rPr>
              <a:t>ć</a:t>
            </a:r>
            <a:r>
              <a:rPr lang="en-GB" dirty="0" err="1">
                <a:latin typeface="Arial Narrow" pitchFamily="34" charset="0"/>
              </a:rPr>
              <a:t>enih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sistema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citiranja</a:t>
            </a:r>
            <a:r>
              <a:rPr lang="en-GB" dirty="0">
                <a:latin typeface="Arial Narrow" pitchFamily="34" charset="0"/>
              </a:rPr>
              <a:t> literature</a:t>
            </a:r>
            <a:endParaRPr lang="sr-Latn-RS" dirty="0">
              <a:latin typeface="Arial Narrow" pitchFamily="34" charset="0"/>
            </a:endParaRPr>
          </a:p>
          <a:p>
            <a:r>
              <a:rPr lang="en-GB" dirty="0" err="1">
                <a:latin typeface="Arial Narrow" pitchFamily="34" charset="0"/>
              </a:rPr>
              <a:t>Pojedine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nauke</a:t>
            </a:r>
            <a:r>
              <a:rPr lang="en-GB" dirty="0">
                <a:latin typeface="Arial Narrow" pitchFamily="34" charset="0"/>
              </a:rPr>
              <a:t>, </a:t>
            </a:r>
            <a:r>
              <a:rPr lang="en-GB" dirty="0" err="1">
                <a:latin typeface="Arial Narrow" pitchFamily="34" charset="0"/>
              </a:rPr>
              <a:t>prema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svojim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potrebama</a:t>
            </a:r>
            <a:r>
              <a:rPr lang="en-GB" dirty="0">
                <a:latin typeface="Arial Narrow" pitchFamily="34" charset="0"/>
              </a:rPr>
              <a:t>, </a:t>
            </a:r>
            <a:r>
              <a:rPr lang="en-GB" dirty="0" err="1">
                <a:latin typeface="Arial Narrow" pitchFamily="34" charset="0"/>
              </a:rPr>
              <a:t>oblikuju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citiranje</a:t>
            </a:r>
            <a:r>
              <a:rPr lang="en-GB" dirty="0">
                <a:latin typeface="Arial Narrow" pitchFamily="34" charset="0"/>
              </a:rPr>
              <a:t> literature </a:t>
            </a:r>
            <a:r>
              <a:rPr lang="en-GB" dirty="0" err="1">
                <a:latin typeface="Arial Narrow" pitchFamily="34" charset="0"/>
              </a:rPr>
              <a:t>iz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razli</a:t>
            </a:r>
            <a:r>
              <a:rPr lang="sr-Latn-RS" dirty="0">
                <a:latin typeface="Arial Narrow" pitchFamily="34" charset="0"/>
              </a:rPr>
              <a:t>č</a:t>
            </a:r>
            <a:r>
              <a:rPr lang="en-GB" dirty="0" err="1">
                <a:latin typeface="Arial Narrow" pitchFamily="34" charset="0"/>
              </a:rPr>
              <a:t>itih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izvora</a:t>
            </a:r>
            <a:r>
              <a:rPr lang="en-GB" dirty="0">
                <a:latin typeface="Arial Narrow" pitchFamily="34" charset="0"/>
              </a:rPr>
              <a:t> grade</a:t>
            </a:r>
            <a:r>
              <a:rPr lang="sr-Latn-RS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svaka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svoje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standarde</a:t>
            </a:r>
            <a:r>
              <a:rPr lang="en-GB" dirty="0">
                <a:latin typeface="Arial Narrow" pitchFamily="34" charset="0"/>
              </a:rPr>
              <a:t> (Chicago, Harvard, APA-American </a:t>
            </a:r>
            <a:r>
              <a:rPr lang="en-GB" dirty="0" err="1">
                <a:latin typeface="Arial Narrow" pitchFamily="34" charset="0"/>
              </a:rPr>
              <a:t>Physological</a:t>
            </a:r>
            <a:r>
              <a:rPr lang="en-GB" dirty="0">
                <a:latin typeface="Arial Narrow" pitchFamily="34" charset="0"/>
              </a:rPr>
              <a:t> Association, MLA-Modern Language Association, AMA-American Medical Association </a:t>
            </a:r>
            <a:r>
              <a:rPr lang="en-GB" dirty="0" err="1">
                <a:latin typeface="Arial Narrow" pitchFamily="34" charset="0"/>
              </a:rPr>
              <a:t>i</a:t>
            </a:r>
            <a:r>
              <a:rPr lang="en-GB" dirty="0">
                <a:latin typeface="Arial Narrow" pitchFamily="34" charset="0"/>
              </a:rPr>
              <a:t> dr.). </a:t>
            </a:r>
            <a:endParaRPr lang="sr-Latn-RS" dirty="0">
              <a:latin typeface="Arial Narrow" pitchFamily="34" charset="0"/>
            </a:endParaRPr>
          </a:p>
          <a:p>
            <a:r>
              <a:rPr lang="en-GB" dirty="0" err="1">
                <a:latin typeface="Arial Narrow" pitchFamily="34" charset="0"/>
              </a:rPr>
              <a:t>Svaki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od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postoje</a:t>
            </a:r>
            <a:r>
              <a:rPr lang="sr-Latn-RS" dirty="0">
                <a:latin typeface="Arial Narrow" pitchFamily="34" charset="0"/>
              </a:rPr>
              <a:t>ć</a:t>
            </a:r>
            <a:r>
              <a:rPr lang="en-GB" dirty="0" err="1">
                <a:latin typeface="Arial Narrow" pitchFamily="34" charset="0"/>
              </a:rPr>
              <a:t>ih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sistema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citiranja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ima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svoje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prednosti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i</a:t>
            </a:r>
            <a:r>
              <a:rPr lang="en-GB" dirty="0">
                <a:latin typeface="Arial Narrow" pitchFamily="34" charset="0"/>
              </a:rPr>
              <a:t> mane, a </a:t>
            </a:r>
            <a:r>
              <a:rPr lang="en-GB" dirty="0" err="1">
                <a:latin typeface="Arial Narrow" pitchFamily="34" charset="0"/>
              </a:rPr>
              <a:t>svaki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sr-Latn-RS" dirty="0">
                <a:latin typeface="Arial Narrow" pitchFamily="34" charset="0"/>
              </a:rPr>
              <a:t>č</a:t>
            </a:r>
            <a:r>
              <a:rPr lang="en-GB" dirty="0" err="1">
                <a:latin typeface="Arial Narrow" pitchFamily="34" charset="0"/>
              </a:rPr>
              <a:t>asopis</a:t>
            </a:r>
            <a:r>
              <a:rPr lang="en-GB" dirty="0">
                <a:latin typeface="Arial Narrow" pitchFamily="34" charset="0"/>
              </a:rPr>
              <a:t> je </a:t>
            </a:r>
            <a:r>
              <a:rPr lang="en-GB" dirty="0" err="1">
                <a:latin typeface="Arial Narrow" pitchFamily="34" charset="0"/>
              </a:rPr>
              <a:t>opredeljen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za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neki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od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njih</a:t>
            </a:r>
            <a:r>
              <a:rPr lang="en-GB" dirty="0">
                <a:latin typeface="Arial Narrow" pitchFamily="34" charset="0"/>
              </a:rPr>
              <a:t>. Me</a:t>
            </a:r>
            <a:r>
              <a:rPr lang="sr-Latn-RS" dirty="0">
                <a:latin typeface="Arial Narrow" pitchFamily="34" charset="0"/>
              </a:rPr>
              <a:t>đ</a:t>
            </a:r>
            <a:r>
              <a:rPr lang="en-GB" dirty="0" err="1">
                <a:latin typeface="Arial Narrow" pitchFamily="34" charset="0"/>
              </a:rPr>
              <a:t>utim</a:t>
            </a:r>
            <a:r>
              <a:rPr lang="en-GB" dirty="0">
                <a:latin typeface="Arial Narrow" pitchFamily="34" charset="0"/>
              </a:rPr>
              <a:t>, </a:t>
            </a:r>
            <a:r>
              <a:rPr lang="en-GB" dirty="0" err="1">
                <a:latin typeface="Arial Narrow" pitchFamily="34" charset="0"/>
              </a:rPr>
              <a:t>svima</a:t>
            </a:r>
            <a:r>
              <a:rPr lang="en-GB" dirty="0">
                <a:latin typeface="Arial Narrow" pitchFamily="34" charset="0"/>
              </a:rPr>
              <a:t> je </a:t>
            </a:r>
            <a:r>
              <a:rPr lang="en-GB" dirty="0" err="1">
                <a:latin typeface="Arial Narrow" pitchFamily="34" charset="0"/>
              </a:rPr>
              <a:t>zajedni</a:t>
            </a:r>
            <a:r>
              <a:rPr lang="sr-Latn-RS" dirty="0">
                <a:latin typeface="Arial Narrow" pitchFamily="34" charset="0"/>
              </a:rPr>
              <a:t>č</a:t>
            </a:r>
            <a:r>
              <a:rPr lang="en-GB" dirty="0" err="1">
                <a:latin typeface="Arial Narrow" pitchFamily="34" charset="0"/>
              </a:rPr>
              <a:t>ko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citiranje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ta</a:t>
            </a:r>
            <a:r>
              <a:rPr lang="sr-Latn-RS" dirty="0">
                <a:latin typeface="Arial Narrow" pitchFamily="34" charset="0"/>
              </a:rPr>
              <a:t>č</a:t>
            </a:r>
            <a:r>
              <a:rPr lang="en-GB" dirty="0" err="1">
                <a:latin typeface="Arial Narrow" pitchFamily="34" charset="0"/>
              </a:rPr>
              <a:t>nih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podataka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jednoobraznost</a:t>
            </a:r>
            <a:r>
              <a:rPr lang="en-GB" dirty="0">
                <a:latin typeface="Arial Narrow" pitchFamily="34" charset="0"/>
              </a:rPr>
              <a:t>.</a:t>
            </a:r>
            <a:endParaRPr lang="sr-Latn-RS" dirty="0">
              <a:latin typeface="Arial Narrow" pitchFamily="34" charset="0"/>
            </a:endParaRPr>
          </a:p>
          <a:p>
            <a:r>
              <a:rPr lang="sr-Latn-RS" dirty="0">
                <a:latin typeface="Arial Narrow" pitchFamily="34" charset="0"/>
              </a:rPr>
              <a:t>Važno je biti konzistentan u korišćenju ma kog stila citiranja!</a:t>
            </a:r>
            <a:endParaRPr lang="en-GB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932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Akademsko</a:t>
            </a:r>
            <a:r>
              <a:rPr lang="en-GB" dirty="0"/>
              <a:t> </a:t>
            </a:r>
            <a:r>
              <a:rPr lang="en-GB" dirty="0" err="1"/>
              <a:t>pisanje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Socijalna</a:t>
            </a:r>
            <a:r>
              <a:rPr lang="en-GB" dirty="0"/>
              <a:t> </a:t>
            </a:r>
            <a:r>
              <a:rPr lang="en-GB" dirty="0" err="1"/>
              <a:t>praksa</a:t>
            </a:r>
            <a:r>
              <a:rPr lang="sr-Latn-RS" dirty="0"/>
              <a:t> koja se uči</a:t>
            </a:r>
            <a:endParaRPr lang="en-GB" dirty="0"/>
          </a:p>
          <a:p>
            <a:r>
              <a:rPr lang="en-GB" dirty="0" err="1"/>
              <a:t>Ko</a:t>
            </a:r>
            <a:r>
              <a:rPr lang="en-GB" dirty="0"/>
              <a:t> je </a:t>
            </a:r>
            <a:r>
              <a:rPr lang="sr-Latn-RS" dirty="0"/>
              <a:t>čitalac, odnosno ko čini publiku?</a:t>
            </a:r>
          </a:p>
          <a:p>
            <a:r>
              <a:rPr lang="sr-Latn-RS" dirty="0"/>
              <a:t>Planiranje: odabir teme, čitanje literature, istraživanje, pisanje prve verzije rada, pregled i ispravljanje, uređivanje, uključivanje povratnih informacija dobijenih od prvih čitalaca, konačno uobličavanje i tehničko opremanje rada. </a:t>
            </a:r>
          </a:p>
          <a:p>
            <a:r>
              <a:rPr lang="sr-Latn-RS" dirty="0"/>
              <a:t>Akademski jezik: formalan, objektivan, oprezan.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07939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latin typeface="Arial Narrow" pitchFamily="34" charset="0"/>
              </a:rPr>
              <a:t>Čikago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stil</a:t>
            </a:r>
            <a:r>
              <a:rPr lang="en-GB" dirty="0">
                <a:latin typeface="Arial Narrow" pitchFamily="34" charset="0"/>
              </a:rPr>
              <a:t> (Chicago Manual of Style)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latin typeface="Arial Narrow" pitchFamily="34" charset="0"/>
              </a:rPr>
              <a:t>Koristi se </a:t>
            </a:r>
            <a:r>
              <a:rPr lang="en-GB" dirty="0" err="1">
                <a:latin typeface="Arial Narrow" pitchFamily="34" charset="0"/>
              </a:rPr>
              <a:t>najčešće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za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citiranje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izvora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iz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društvenih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humanističkih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nauka</a:t>
            </a:r>
            <a:r>
              <a:rPr lang="en-GB" dirty="0">
                <a:latin typeface="Arial Narrow" pitchFamily="34" charset="0"/>
              </a:rPr>
              <a:t>. </a:t>
            </a:r>
            <a:r>
              <a:rPr lang="en-GB" dirty="0" err="1">
                <a:latin typeface="Arial Narrow" pitchFamily="34" charset="0"/>
              </a:rPr>
              <a:t>Ovaj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stil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za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citiranje</a:t>
            </a:r>
            <a:r>
              <a:rPr lang="en-GB" dirty="0">
                <a:latin typeface="Arial Narrow" pitchFamily="34" charset="0"/>
              </a:rPr>
              <a:t> je u </a:t>
            </a:r>
            <a:r>
              <a:rPr lang="en-GB" dirty="0" err="1">
                <a:latin typeface="Arial Narrow" pitchFamily="34" charset="0"/>
              </a:rPr>
              <a:t>širokoj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upotrebi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od</a:t>
            </a:r>
            <a:r>
              <a:rPr lang="en-GB" dirty="0">
                <a:latin typeface="Arial Narrow" pitchFamily="34" charset="0"/>
              </a:rPr>
              <a:t> 1906. </a:t>
            </a:r>
            <a:r>
              <a:rPr lang="en-GB" dirty="0" err="1">
                <a:latin typeface="Arial Narrow" pitchFamily="34" charset="0"/>
              </a:rPr>
              <a:t>godine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doživeo</a:t>
            </a:r>
            <a:r>
              <a:rPr lang="en-GB" dirty="0">
                <a:latin typeface="Arial Narrow" pitchFamily="34" charset="0"/>
              </a:rPr>
              <a:t> je 16 </a:t>
            </a:r>
            <a:r>
              <a:rPr lang="en-GB" dirty="0" err="1">
                <a:latin typeface="Arial Narrow" pitchFamily="34" charset="0"/>
              </a:rPr>
              <a:t>izdanja</a:t>
            </a:r>
            <a:r>
              <a:rPr lang="en-GB" dirty="0">
                <a:latin typeface="Arial Narrow" pitchFamily="34" charset="0"/>
              </a:rPr>
              <a:t>.</a:t>
            </a:r>
          </a:p>
          <a:p>
            <a:r>
              <a:rPr lang="sr-Latn-RS" dirty="0" err="1">
                <a:latin typeface="Arial Narrow" pitchFamily="34" charset="0"/>
              </a:rPr>
              <a:t>K</a:t>
            </a:r>
            <a:r>
              <a:rPr lang="en-GB" dirty="0" err="1">
                <a:latin typeface="Arial Narrow" pitchFamily="34" charset="0"/>
              </a:rPr>
              <a:t>oristi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dva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sistema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za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citiranje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izvora</a:t>
            </a:r>
            <a:r>
              <a:rPr lang="en-GB" dirty="0">
                <a:latin typeface="Arial Narrow" pitchFamily="34" charset="0"/>
              </a:rPr>
              <a:t>: </a:t>
            </a:r>
            <a:r>
              <a:rPr lang="en-GB" dirty="0" err="1">
                <a:latin typeface="Arial Narrow" pitchFamily="34" charset="0"/>
              </a:rPr>
              <a:t>sistem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notacija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autor</a:t>
            </a:r>
            <a:r>
              <a:rPr lang="en-GB" dirty="0">
                <a:latin typeface="Arial Narrow" pitchFamily="34" charset="0"/>
              </a:rPr>
              <a:t>-datum </a:t>
            </a:r>
            <a:r>
              <a:rPr lang="en-GB" dirty="0" err="1">
                <a:latin typeface="Arial Narrow" pitchFamily="34" charset="0"/>
              </a:rPr>
              <a:t>sistem</a:t>
            </a:r>
            <a:r>
              <a:rPr lang="en-GB" dirty="0">
                <a:latin typeface="Arial Narrow" pitchFamily="34" charset="0"/>
              </a:rPr>
              <a:t>. </a:t>
            </a:r>
            <a:endParaRPr lang="sr-Latn-RS" dirty="0">
              <a:latin typeface="Arial Narrow" pitchFamily="34" charset="0"/>
            </a:endParaRPr>
          </a:p>
          <a:p>
            <a:r>
              <a:rPr lang="en-GB" dirty="0">
                <a:latin typeface="Arial Narrow" pitchFamily="34" charset="0"/>
              </a:rPr>
              <a:t>Koji </a:t>
            </a:r>
            <a:r>
              <a:rPr lang="en-GB" dirty="0" err="1">
                <a:latin typeface="Arial Narrow" pitchFamily="34" charset="0"/>
              </a:rPr>
              <a:t>sistem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ćete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koristiti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zavisi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od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mnogo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faktora</a:t>
            </a:r>
            <a:r>
              <a:rPr lang="en-GB" dirty="0">
                <a:latin typeface="Arial Narrow" pitchFamily="34" charset="0"/>
              </a:rPr>
              <a:t>, </a:t>
            </a:r>
            <a:r>
              <a:rPr lang="en-GB" dirty="0" err="1">
                <a:latin typeface="Arial Narrow" pitchFamily="34" charset="0"/>
              </a:rPr>
              <a:t>kao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što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su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predmet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rada</a:t>
            </a:r>
            <a:r>
              <a:rPr lang="en-GB" dirty="0">
                <a:latin typeface="Arial Narrow" pitchFamily="34" charset="0"/>
              </a:rPr>
              <a:t>, </a:t>
            </a:r>
            <a:r>
              <a:rPr lang="en-GB" dirty="0" err="1">
                <a:latin typeface="Arial Narrow" pitchFamily="34" charset="0"/>
              </a:rPr>
              <a:t>zahtev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mentora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ili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urednika</a:t>
            </a:r>
            <a:r>
              <a:rPr lang="en-GB" dirty="0">
                <a:latin typeface="Arial Narrow" pitchFamily="34" charset="0"/>
              </a:rPr>
              <a:t>, </a:t>
            </a:r>
            <a:r>
              <a:rPr lang="en-GB" dirty="0" err="1">
                <a:latin typeface="Arial Narrow" pitchFamily="34" charset="0"/>
              </a:rPr>
              <a:t>ili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lična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želja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autora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rada</a:t>
            </a:r>
            <a:r>
              <a:rPr lang="en-GB" dirty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519784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Struktura rada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Organizacija paragrafa</a:t>
            </a:r>
          </a:p>
          <a:p>
            <a:r>
              <a:rPr lang="sr-Latn-RS" dirty="0"/>
              <a:t>Uvod</a:t>
            </a:r>
          </a:p>
          <a:p>
            <a:r>
              <a:rPr lang="sr-Latn-RS" dirty="0"/>
              <a:t>Zaključak </a:t>
            </a:r>
          </a:p>
          <a:p>
            <a:r>
              <a:rPr lang="sr-Latn-RS" dirty="0"/>
              <a:t>Logičan razvoj ideja i korespondiranje rada sa naslovom i temom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1295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stil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922" y="1298713"/>
            <a:ext cx="10383078" cy="4580879"/>
          </a:xfrm>
        </p:spPr>
        <p:txBody>
          <a:bodyPr/>
          <a:lstStyle/>
          <a:p>
            <a:r>
              <a:rPr lang="sr-Latn-RS" dirty="0"/>
              <a:t>Akademski jezik</a:t>
            </a:r>
          </a:p>
          <a:p>
            <a:r>
              <a:rPr lang="sr-Latn-RS" dirty="0"/>
              <a:t>Izbegavati suvišnost i ponavljanje</a:t>
            </a:r>
          </a:p>
          <a:p>
            <a:r>
              <a:rPr lang="sr-Latn-RS" dirty="0"/>
              <a:t>Kada diskutujete neke opšte prihvaćene ideje (opšta mesta) izbegavajte korišćenje subjektivnih izraza tipa “ja mislim”, “moje je mišljenje”, “ja lično” itd. Koristite nepersonalizovane i neutralne izraze  poput  “prihvaćeno je da...”, “postoji generalna saglasnost da se ovo razume...”, “većina autora se slaže”, “većina ljudi misli...”., “brojna istraživanja ukazuju...”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01576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uvod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39687"/>
            <a:ext cx="10178322" cy="473990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Latn-RS" dirty="0"/>
              <a:t>Da bi uvod bio efektan, treba da objasni svrhu i obim teksta čitaocu. (Zaključak treba da da jasan odgovor na pitanje postavljeno u naslovu ili uvodu, kao i da rezimira glavne poente do kojih se u razradi došlo. )Može se reformulisati problem, ukazati na potrebu za dodatnim istraživanjima u narednim radovima itd. Uvod i zaključak se obično pišu na samom kraju. </a:t>
            </a:r>
          </a:p>
          <a:p>
            <a:pPr>
              <a:buFontTx/>
              <a:buChar char="-"/>
            </a:pPr>
            <a:r>
              <a:rPr lang="sr-Latn-RS" dirty="0"/>
              <a:t>Uvodi obično ne treba da budu duži od 10% teksta (dakle, 200-250 reči u slučaju zadataka od 2500 reči)</a:t>
            </a:r>
          </a:p>
          <a:p>
            <a:pPr>
              <a:buFontTx/>
              <a:buChar char="-"/>
            </a:pPr>
            <a:r>
              <a:rPr lang="sr-Latn-RS" dirty="0"/>
              <a:t>Treba objasniti o čemu je reč u radu, na koje se pitanje odgovara, definisati ključne pojmove ako je potrebno, dati relevantne informacije, pregled literature drugih autora o temi (veoma ukratko), primenjene metode i nalazi do kojih se došlo</a:t>
            </a:r>
          </a:p>
          <a:p>
            <a:pPr>
              <a:buFontTx/>
              <a:buChar char="-"/>
            </a:pPr>
            <a:r>
              <a:rPr lang="en-GB" dirty="0"/>
              <a:t>M</a:t>
            </a:r>
            <a:r>
              <a:rPr lang="sr-Latn-RS" dirty="0"/>
              <a:t>ože se eventualno napisati šta su ograničenja tog rada</a:t>
            </a:r>
          </a:p>
          <a:p>
            <a:pPr>
              <a:buFontTx/>
              <a:buChar char="-"/>
            </a:pPr>
            <a:r>
              <a:rPr lang="sr-Latn-RS" dirty="0"/>
              <a:t>Trebalo bi predstaviti strukturu rada - kako je rad organizovan? </a:t>
            </a:r>
          </a:p>
          <a:p>
            <a:pPr>
              <a:buNone/>
            </a:pPr>
            <a:r>
              <a:rPr lang="sr-Latn-RS" dirty="0"/>
              <a:t>(Na primer:  Najpre ću definisati....zatim ću predstaviti pregled literature....u trećem odeljku ću pokazati...na kraju ću sumirati rezultate...Moj argument je da...Moji nalazi su da...Tvrdiću da...)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87395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</a:t>
            </a:r>
            <a:r>
              <a:rPr lang="sr-Latn-RS" dirty="0"/>
              <a:t>lavni deo rada - razrada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Razrada se sastoji od više paragrafa sa idejama i argumentima . </a:t>
            </a:r>
          </a:p>
          <a:p>
            <a:r>
              <a:rPr lang="sr-Latn-RS" dirty="0"/>
              <a:t>Svaki paragraf razvija neki segment teme. </a:t>
            </a:r>
          </a:p>
          <a:p>
            <a:r>
              <a:rPr lang="sr-Latn-RS" dirty="0"/>
              <a:t>Paragrafi sadrže glavne ideje i argumente uz primere ili ilustracije. </a:t>
            </a:r>
          </a:p>
          <a:p>
            <a:r>
              <a:rPr lang="sr-Latn-RS" dirty="0"/>
              <a:t>Bitno je da postoji jasna veza među paragrafima. </a:t>
            </a:r>
          </a:p>
          <a:p>
            <a:r>
              <a:rPr lang="sr-Latn-RS" dirty="0"/>
              <a:t>Kratki eseji obično nemaju </a:t>
            </a:r>
            <a:r>
              <a:rPr lang="sr-Latn-RS" b="1" dirty="0"/>
              <a:t>podnaslove koji odvajaju poglavlja i potpoglavlja</a:t>
            </a:r>
            <a:r>
              <a:rPr lang="sr-Latn-RS" dirty="0"/>
              <a:t>,  ali se mogu koristiti da bi se rad jasnije strukturirao i pomogao čitaocu pri čitanju teksta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281151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Organizacija</a:t>
            </a:r>
            <a:r>
              <a:rPr lang="en-GB" dirty="0"/>
              <a:t> </a:t>
            </a:r>
            <a:r>
              <a:rPr lang="en-GB" dirty="0" err="1"/>
              <a:t>paragrafa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452" y="1417983"/>
            <a:ext cx="10197548" cy="4461609"/>
          </a:xfrm>
        </p:spPr>
        <p:txBody>
          <a:bodyPr>
            <a:normAutofit/>
          </a:bodyPr>
          <a:lstStyle/>
          <a:p>
            <a:r>
              <a:rPr lang="en-GB" dirty="0" err="1"/>
              <a:t>Paragrafi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osnovne</a:t>
            </a:r>
            <a:r>
              <a:rPr lang="en-GB" dirty="0"/>
              <a:t> </a:t>
            </a:r>
            <a:r>
              <a:rPr lang="en-GB" dirty="0" err="1"/>
              <a:t>jedinice</a:t>
            </a:r>
            <a:r>
              <a:rPr lang="en-GB" dirty="0"/>
              <a:t> </a:t>
            </a:r>
            <a:r>
              <a:rPr lang="en-GB" dirty="0" err="1"/>
              <a:t>akademskog</a:t>
            </a:r>
            <a:r>
              <a:rPr lang="en-GB" dirty="0"/>
              <a:t> </a:t>
            </a:r>
            <a:r>
              <a:rPr lang="en-GB" dirty="0" err="1"/>
              <a:t>pisanja</a:t>
            </a:r>
            <a:r>
              <a:rPr lang="en-GB" dirty="0"/>
              <a:t>.</a:t>
            </a:r>
          </a:p>
          <a:p>
            <a:r>
              <a:rPr lang="en-GB" dirty="0" err="1"/>
              <a:t>Dobro</a:t>
            </a:r>
            <a:r>
              <a:rPr lang="en-GB" dirty="0"/>
              <a:t> </a:t>
            </a:r>
            <a:r>
              <a:rPr lang="en-GB" dirty="0" err="1"/>
              <a:t>strukturirani</a:t>
            </a:r>
            <a:r>
              <a:rPr lang="en-GB" dirty="0"/>
              <a:t> </a:t>
            </a:r>
            <a:r>
              <a:rPr lang="en-GB" dirty="0" err="1"/>
              <a:t>paragrafi</a:t>
            </a:r>
            <a:r>
              <a:rPr lang="en-GB" dirty="0"/>
              <a:t> </a:t>
            </a:r>
            <a:r>
              <a:rPr lang="en-GB" dirty="0" err="1"/>
              <a:t>poma</a:t>
            </a:r>
            <a:r>
              <a:rPr lang="sr-Latn-RS" dirty="0"/>
              <a:t>žu čitaocu da razume temu na jednostavniji način jer se argument deli na odgovarajuće odeljke koji su sastavljeni od paragrafa.  Paragrafi treba da su jasno povezani unutar odeljaka kao i odeljci logično povezani unutar celog rada.</a:t>
            </a:r>
            <a:endParaRPr lang="en-GB" dirty="0"/>
          </a:p>
          <a:p>
            <a:r>
              <a:rPr lang="sr-Latn-RS" dirty="0"/>
              <a:t>Paragraf je skup rečenica koje se bave jednom temom.</a:t>
            </a:r>
            <a:endParaRPr lang="en-GB" dirty="0"/>
          </a:p>
          <a:p>
            <a:r>
              <a:rPr lang="sr-Latn-RS" dirty="0"/>
              <a:t>Dužina paragrafa može biti različita u zavisnosti od teksta, ali obično ne treba da bude manja od 4-5 rečenica. </a:t>
            </a:r>
            <a:endParaRPr lang="en-GB" dirty="0"/>
          </a:p>
          <a:p>
            <a:r>
              <a:rPr lang="sr-Latn-RS" dirty="0"/>
              <a:t>Obično (mada ne uvek) prva rečenica predstavlja temu. Druge rečenice daju definicije, primere, informacije, razloge, reformulacije, rezime. </a:t>
            </a:r>
            <a:endParaRPr lang="en-GB" dirty="0"/>
          </a:p>
          <a:p>
            <a:r>
              <a:rPr lang="sr-Latn-RS" dirty="0"/>
              <a:t>Delovi paragrafa su povezani izrazima i veznicima koji vode čitaoca kroz argument: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4257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Kontra-argumentacija i prigovori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Kontra-argumentaciju čine ideje koje su suprotne Vašim idejama </a:t>
            </a:r>
          </a:p>
          <a:p>
            <a:r>
              <a:rPr lang="en-GB" dirty="0"/>
              <a:t>U</a:t>
            </a:r>
            <a:r>
              <a:rPr lang="sr-Latn-RS" dirty="0"/>
              <a:t> akademskoj diskusiji morate pokazati da se upoznati sa obema stranama argumentacije i da pružite razloge da podržite sopstvenu poziciju</a:t>
            </a:r>
          </a:p>
          <a:p>
            <a:r>
              <a:rPr lang="en-GB" dirty="0"/>
              <a:t>U</a:t>
            </a:r>
            <a:r>
              <a:rPr lang="sr-Latn-RS" dirty="0"/>
              <a:t>običajeno je da se prvo pozabavite kontra-argumentacijom i pokažete zašto je neadekvatna pre nego što date svoje viđenje stvari</a:t>
            </a:r>
          </a:p>
          <a:p>
            <a:r>
              <a:rPr lang="sr-Latn-RS" dirty="0"/>
              <a:t>Vaša argumentacija treba da bude podržana dokazima i balansiranom ocenom prikupljenih informacija/argumenata – mora se videti da ste prostudirali neko pitanje i tek onda dali razložan i balansiran odgovor</a:t>
            </a:r>
          </a:p>
          <a:p>
            <a:r>
              <a:rPr lang="sr-Latn-RS" dirty="0"/>
              <a:t>Možete ukazati na postojeće prigovore Vašem argumenti ili anticipirati te prigovore pa i na njih unapred odgovoriti kako bi ojačali Vašu poziciju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8442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9687" y="382385"/>
            <a:ext cx="10290313" cy="876572"/>
          </a:xfrm>
        </p:spPr>
        <p:txBody>
          <a:bodyPr/>
          <a:lstStyle/>
          <a:p>
            <a:r>
              <a:rPr lang="en-GB" dirty="0" err="1"/>
              <a:t>Zaklju</a:t>
            </a:r>
            <a:r>
              <a:rPr lang="sr-Latn-RS" dirty="0"/>
              <a:t>čak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39687"/>
            <a:ext cx="10178322" cy="4739905"/>
          </a:xfrm>
        </p:spPr>
        <p:txBody>
          <a:bodyPr>
            <a:normAutofit/>
          </a:bodyPr>
          <a:lstStyle/>
          <a:p>
            <a:r>
              <a:rPr lang="sr-Latn-RS" dirty="0"/>
              <a:t>Zaključci su često kraći i raznovrsniji (što se strukture tiče) od uvoda</a:t>
            </a:r>
            <a:r>
              <a:rPr lang="en-GB" dirty="0"/>
              <a:t>. </a:t>
            </a:r>
            <a:r>
              <a:rPr lang="sr-Latn-RS" dirty="0"/>
              <a:t>Mogu se sastojati od rezimiranja argumenta i zaključnih razmatranja ili napomena. Studentski radovi obično treba da imaju zaključak u kom se rezimira argument i ukazuje na odgovor na postavljeno pitanje – treba da se vidi da je rad na to pitanje odgovorio i kako je odgovorio. </a:t>
            </a:r>
          </a:p>
          <a:p>
            <a:r>
              <a:rPr lang="sr-Latn-RS" dirty="0"/>
              <a:t>Može se korstiti sledeće: </a:t>
            </a:r>
          </a:p>
          <a:p>
            <a:r>
              <a:rPr lang="en-GB" dirty="0"/>
              <a:t>K</a:t>
            </a:r>
            <a:r>
              <a:rPr lang="sr-Latn-RS" dirty="0"/>
              <a:t>omentar kako je cilj pisanja rada postignut (kako sam odgovorila na pitanje?)</a:t>
            </a:r>
          </a:p>
          <a:p>
            <a:r>
              <a:rPr lang="sr-Latn-RS" dirty="0"/>
              <a:t>Razmatranje implikacija takvog odgovora</a:t>
            </a:r>
          </a:p>
          <a:p>
            <a:r>
              <a:rPr lang="sr-Latn-RS" dirty="0"/>
              <a:t>Neki predlozi za buduća istraživanja</a:t>
            </a:r>
          </a:p>
          <a:p>
            <a:r>
              <a:rPr lang="sr-Latn-RS" dirty="0"/>
              <a:t>Može se eventualno uporediti sa zaključcima drugih istraživanja</a:t>
            </a:r>
          </a:p>
          <a:p>
            <a:r>
              <a:rPr lang="sr-Latn-RS" dirty="0"/>
              <a:t>Može se završiti dobrim citatom koji odlično zaključuje rad (ako se takav pronađe)</a:t>
            </a:r>
          </a:p>
          <a:p>
            <a:r>
              <a:rPr lang="sr-Latn-RS" dirty="0"/>
              <a:t>Ne bi trebalo uvoditi nove pojmove i teme koje ranije nisu spomenute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29615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revizija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(a) </a:t>
            </a:r>
            <a:r>
              <a:rPr lang="sr-Latn-RS" dirty="0"/>
              <a:t>Da li esej/seminarski rad u potpunosti odgovara pitanju koje stoji u naslovu odnosno temi rada i problemu koji je zadat u uvodu?</a:t>
            </a:r>
            <a:endParaRPr lang="en-GB" dirty="0"/>
          </a:p>
          <a:p>
            <a:pPr>
              <a:buNone/>
            </a:pPr>
            <a:r>
              <a:rPr lang="en-GB" dirty="0"/>
              <a:t>(b</a:t>
            </a:r>
            <a:r>
              <a:rPr lang="sr-Latn-RS" dirty="0"/>
              <a:t>) Da li različiti odeljci rada imaju odgovarajuću težinu, da li su dobro izbalansirani? </a:t>
            </a:r>
            <a:endParaRPr lang="en-GB" dirty="0"/>
          </a:p>
          <a:p>
            <a:pPr>
              <a:buNone/>
            </a:pPr>
            <a:r>
              <a:rPr lang="en-GB" dirty="0"/>
              <a:t>(c) </a:t>
            </a:r>
            <a:r>
              <a:rPr lang="sr-Latn-RS" dirty="0"/>
              <a:t>Da li se argument ili diskusija razvijaju jasno i logično? </a:t>
            </a:r>
            <a:endParaRPr lang="en-GB" dirty="0"/>
          </a:p>
          <a:p>
            <a:pPr>
              <a:buNone/>
            </a:pPr>
            <a:r>
              <a:rPr lang="en-GB" dirty="0"/>
              <a:t>(d) </a:t>
            </a:r>
            <a:r>
              <a:rPr lang="sr-Latn-RS" dirty="0"/>
              <a:t>Da li sam zaboravio/la neku važnu poentu koja bi podržala moj argument ili njegovo logičnije razvijanje?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95314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Najčešće greške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sr-Latn-RS" dirty="0"/>
              <a:t>ad ne odgovara na postavljeno pitanje</a:t>
            </a:r>
          </a:p>
          <a:p>
            <a:r>
              <a:rPr lang="en-GB" dirty="0"/>
              <a:t>N</a:t>
            </a:r>
            <a:r>
              <a:rPr lang="sr-Latn-RS" dirty="0"/>
              <a:t>ije balansiran</a:t>
            </a:r>
          </a:p>
          <a:p>
            <a:r>
              <a:rPr lang="sr-Latn-RS" dirty="0"/>
              <a:t>Loša struktura </a:t>
            </a:r>
          </a:p>
          <a:p>
            <a:r>
              <a:rPr lang="en-GB" dirty="0"/>
              <a:t>L</a:t>
            </a:r>
            <a:r>
              <a:rPr lang="sr-Latn-RS" dirty="0"/>
              <a:t>oše reference</a:t>
            </a:r>
          </a:p>
          <a:p>
            <a:r>
              <a:rPr lang="en-GB" dirty="0"/>
              <a:t>N</a:t>
            </a:r>
            <a:r>
              <a:rPr lang="sr-Latn-RS" dirty="0"/>
              <a:t>eakademski stil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89006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Šta čitalac vašeg rada očekuje?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sr-Latn-RS" dirty="0"/>
              <a:t>trukturu</a:t>
            </a:r>
          </a:p>
          <a:p>
            <a:r>
              <a:rPr lang="en-GB" dirty="0"/>
              <a:t>J</a:t>
            </a:r>
            <a:r>
              <a:rPr lang="sr-Latn-RS" dirty="0"/>
              <a:t>asnost</a:t>
            </a:r>
          </a:p>
          <a:p>
            <a:r>
              <a:rPr lang="en-GB" dirty="0"/>
              <a:t>T</a:t>
            </a:r>
            <a:r>
              <a:rPr lang="sr-Latn-RS" dirty="0"/>
              <a:t>ačnost</a:t>
            </a:r>
          </a:p>
          <a:p>
            <a:r>
              <a:rPr lang="en-GB" dirty="0"/>
              <a:t>O</a:t>
            </a:r>
            <a:r>
              <a:rPr lang="sr-Latn-RS" dirty="0"/>
              <a:t>bjektivni pristup</a:t>
            </a:r>
          </a:p>
          <a:p>
            <a:r>
              <a:rPr lang="en-GB" dirty="0"/>
              <a:t>P</a:t>
            </a:r>
            <a:r>
              <a:rPr lang="sr-Latn-RS" dirty="0"/>
              <a:t>rodubljenost znanja do kog se stiže posvećenim istraživanjem</a:t>
            </a:r>
          </a:p>
          <a:p>
            <a:r>
              <a:rPr lang="en-GB" dirty="0"/>
              <a:t>P</a:t>
            </a:r>
            <a:r>
              <a:rPr lang="sr-Latn-RS" dirty="0"/>
              <a:t>ažljivu analizu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354055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Protesti zbog poskupljenja goriva i sloboda okupljanja</a:t>
            </a:r>
          </a:p>
          <a:p>
            <a:r>
              <a:rPr lang="sr-Latn-RS" dirty="0" smtClean="0"/>
              <a:t>Slučajevi prinudnih iseljenja</a:t>
            </a:r>
          </a:p>
          <a:p>
            <a:r>
              <a:rPr lang="sr-Latn-RS" dirty="0" smtClean="0"/>
              <a:t>Prinudno iseljavanje Roma iz beogradskog naselja Belvil</a:t>
            </a:r>
          </a:p>
          <a:p>
            <a:r>
              <a:rPr lang="sr-Latn-RS" dirty="0" smtClean="0"/>
              <a:t>Kršenje ljudskih prava u slučaju Dževdeta Ajaza</a:t>
            </a:r>
          </a:p>
          <a:p>
            <a:r>
              <a:rPr lang="sr-Latn-RS" dirty="0" smtClean="0"/>
              <a:t>Sistemski propusti u zaštiti prava na život – primer tragedija u Centrima za socijalni rad na Novom Beogradu i u Rakovici</a:t>
            </a:r>
          </a:p>
          <a:p>
            <a:r>
              <a:rPr lang="en-GB" dirty="0" smtClean="0"/>
              <a:t>I</a:t>
            </a:r>
            <a:r>
              <a:rPr lang="sr-Latn-RS" dirty="0" smtClean="0"/>
              <a:t>nstitucionalizacija osoba sa mentalnim smetnjama u Srbiji kao oblik kršenja ljudskih prava: Dom za smeštaj odraslih lica Kulina</a:t>
            </a:r>
          </a:p>
          <a:p>
            <a:r>
              <a:rPr lang="sr-Latn-RS" dirty="0" smtClean="0"/>
              <a:t>Ugovoreni maloletnički brakovi kod Roma i prava deteta</a:t>
            </a:r>
          </a:p>
          <a:p>
            <a:r>
              <a:rPr lang="sr-Latn-RS" dirty="0" smtClean="0"/>
              <a:t>Kršenje prava na informacije o životnoj sredini i prava javnosti na učešće u donošenju odluka u vezi sa životnom sredinom</a:t>
            </a:r>
          </a:p>
          <a:p>
            <a:r>
              <a:rPr lang="sr-Latn-RS" dirty="0" smtClean="0"/>
              <a:t>Kršenje prava na rad u fabrici GEOX u Vranju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Primeri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</a:t>
            </a:r>
            <a:r>
              <a:rPr lang="sr-Latn-RS" dirty="0" smtClean="0"/>
              <a:t>lučaj majora Helene Vuković</a:t>
            </a:r>
          </a:p>
          <a:p>
            <a:r>
              <a:rPr lang="sr-Latn-RS" dirty="0" smtClean="0"/>
              <a:t>Rušenje albanske imovine u Vojvodini 2014. godine</a:t>
            </a:r>
          </a:p>
          <a:p>
            <a:r>
              <a:rPr lang="sr-Latn-RS" dirty="0" smtClean="0"/>
              <a:t>Ugrožavanja ljudskih prava osoba sa autizmom: slučaj Vida Antića</a:t>
            </a:r>
          </a:p>
          <a:p>
            <a:r>
              <a:rPr lang="sr-Latn-RS" dirty="0" smtClean="0"/>
              <a:t>Kršenje prava na privatnost: slučaj izveštavanja medija o ubistvu Jelene Marjanović</a:t>
            </a:r>
          </a:p>
          <a:p>
            <a:r>
              <a:rPr lang="sr-Latn-RS" dirty="0" smtClean="0"/>
              <a:t>Da li se obaveznom vakcinacijom dece krše njihova prava?</a:t>
            </a:r>
          </a:p>
          <a:p>
            <a:r>
              <a:rPr lang="sr-Latn-RS" dirty="0" smtClean="0"/>
              <a:t>Nacrt zakona o dualnom obrazovanju i ljudska prava u Srbiji</a:t>
            </a:r>
          </a:p>
          <a:p>
            <a:r>
              <a:rPr lang="sr-Latn-RS" dirty="0" smtClean="0"/>
              <a:t>Poligrafsko ispitivanje radnika u fabrici Peretnina Ptuj-Topiko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Primeri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Kršenja</a:t>
            </a:r>
            <a:r>
              <a:rPr lang="en-GB" dirty="0"/>
              <a:t> </a:t>
            </a:r>
            <a:r>
              <a:rPr lang="en-GB" dirty="0" err="1"/>
              <a:t>ljudskih</a:t>
            </a:r>
            <a:r>
              <a:rPr lang="en-GB" dirty="0"/>
              <a:t> </a:t>
            </a:r>
            <a:r>
              <a:rPr lang="en-GB" dirty="0" err="1"/>
              <a:t>prava</a:t>
            </a:r>
            <a:r>
              <a:rPr lang="en-GB" dirty="0"/>
              <a:t> </a:t>
            </a:r>
            <a:r>
              <a:rPr lang="en-GB" dirty="0" err="1"/>
              <a:t>radnika</a:t>
            </a:r>
            <a:r>
              <a:rPr lang="en-GB" dirty="0"/>
              <a:t> u </a:t>
            </a:r>
            <a:r>
              <a:rPr lang="en-GB" dirty="0" err="1"/>
              <a:t>Kataru</a:t>
            </a:r>
            <a:endParaRPr lang="sr-Latn-RS" dirty="0"/>
          </a:p>
          <a:p>
            <a:r>
              <a:rPr lang="en-GB" dirty="0" err="1"/>
              <a:t>Povreda</a:t>
            </a:r>
            <a:r>
              <a:rPr lang="en-GB" dirty="0"/>
              <a:t> </a:t>
            </a:r>
            <a:r>
              <a:rPr lang="en-GB" dirty="0" err="1"/>
              <a:t>prava</a:t>
            </a:r>
            <a:r>
              <a:rPr lang="en-GB" dirty="0"/>
              <a:t> </a:t>
            </a:r>
            <a:r>
              <a:rPr lang="en-GB" dirty="0" err="1"/>
              <a:t>pacijenata</a:t>
            </a:r>
            <a:r>
              <a:rPr lang="en-GB" dirty="0"/>
              <a:t> </a:t>
            </a:r>
            <a:endParaRPr lang="sr-Latn-RS" dirty="0"/>
          </a:p>
          <a:p>
            <a:r>
              <a:rPr lang="en-GB" dirty="0" err="1"/>
              <a:t>Zakon</a:t>
            </a:r>
            <a:r>
              <a:rPr lang="en-GB" dirty="0"/>
              <a:t> o </a:t>
            </a:r>
            <a:r>
              <a:rPr lang="en-GB" dirty="0" err="1"/>
              <a:t>okupljanju</a:t>
            </a:r>
            <a:r>
              <a:rPr lang="en-GB" dirty="0"/>
              <a:t> – </a:t>
            </a:r>
            <a:r>
              <a:rPr lang="en-GB" dirty="0" err="1"/>
              <a:t>slu</a:t>
            </a:r>
            <a:r>
              <a:rPr lang="sr-Latn-CS" dirty="0"/>
              <a:t>čaj Zaječara </a:t>
            </a:r>
          </a:p>
          <a:p>
            <a:r>
              <a:rPr lang="sr-Latn-CS" dirty="0"/>
              <a:t>Obavezno vakcinisanje dece</a:t>
            </a:r>
          </a:p>
          <a:p>
            <a:r>
              <a:rPr lang="es-ES_tradnl" dirty="0"/>
              <a:t>Pravo na </a:t>
            </a:r>
            <a:r>
              <a:rPr lang="es-ES_tradnl" dirty="0" err="1"/>
              <a:t>adekvatno</a:t>
            </a:r>
            <a:r>
              <a:rPr lang="es-ES_tradnl" dirty="0"/>
              <a:t> </a:t>
            </a:r>
            <a:r>
              <a:rPr lang="es-ES_tradnl" dirty="0" err="1"/>
              <a:t>stanovanje</a:t>
            </a:r>
            <a:r>
              <a:rPr lang="es-ES_tradnl" dirty="0"/>
              <a:t> – </a:t>
            </a:r>
            <a:r>
              <a:rPr lang="es-ES_tradnl" dirty="0" err="1"/>
              <a:t>slučaj</a:t>
            </a:r>
            <a:r>
              <a:rPr lang="es-ES_tradnl" dirty="0"/>
              <a:t> </a:t>
            </a:r>
            <a:r>
              <a:rPr lang="es-ES_tradnl" dirty="0" err="1"/>
              <a:t>nasilnih</a:t>
            </a:r>
            <a:r>
              <a:rPr lang="es-ES_tradnl" dirty="0"/>
              <a:t> </a:t>
            </a:r>
            <a:r>
              <a:rPr lang="es-ES_tradnl" dirty="0" err="1"/>
              <a:t>iseljenja</a:t>
            </a:r>
            <a:r>
              <a:rPr lang="es-ES_tradnl" dirty="0"/>
              <a:t> u </a:t>
            </a:r>
            <a:r>
              <a:rPr lang="es-ES_tradnl" dirty="0" err="1"/>
              <a:t>Španiji</a:t>
            </a:r>
            <a:endParaRPr lang="sr-Latn-RS" dirty="0"/>
          </a:p>
          <a:p>
            <a:r>
              <a:rPr lang="en-GB" dirty="0" err="1"/>
              <a:t>Zakon</a:t>
            </a:r>
            <a:r>
              <a:rPr lang="en-GB" dirty="0"/>
              <a:t> o </a:t>
            </a:r>
            <a:r>
              <a:rPr lang="en-GB" dirty="0" err="1"/>
              <a:t>radu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rad</a:t>
            </a:r>
            <a:endParaRPr lang="sr-Latn-RS" dirty="0"/>
          </a:p>
          <a:p>
            <a:r>
              <a:rPr lang="en-GB" dirty="0" err="1"/>
              <a:t>Slučaj</a:t>
            </a:r>
            <a:r>
              <a:rPr lang="en-GB" dirty="0"/>
              <a:t> majora Helene</a:t>
            </a:r>
            <a:endParaRPr lang="sr-Latn-RS" dirty="0"/>
          </a:p>
          <a:p>
            <a:r>
              <a:rPr lang="en-GB" dirty="0" err="1"/>
              <a:t>Privatnost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internetu</a:t>
            </a:r>
            <a:r>
              <a:rPr lang="en-GB" dirty="0"/>
              <a:t> - </a:t>
            </a:r>
            <a:r>
              <a:rPr lang="en-GB" dirty="0" err="1"/>
              <a:t>granice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kršenje</a:t>
            </a:r>
            <a:r>
              <a:rPr lang="en-GB" dirty="0"/>
              <a:t> </a:t>
            </a:r>
            <a:r>
              <a:rPr lang="en-GB" dirty="0" err="1"/>
              <a:t>prava</a:t>
            </a:r>
            <a:r>
              <a:rPr lang="en-GB" dirty="0"/>
              <a:t> </a:t>
            </a:r>
            <a:endParaRPr lang="sr-Latn-RS" dirty="0"/>
          </a:p>
          <a:p>
            <a:r>
              <a:rPr lang="en-GB" dirty="0" err="1"/>
              <a:t>Slučaj</a:t>
            </a:r>
            <a:r>
              <a:rPr lang="en-GB" dirty="0"/>
              <a:t> </a:t>
            </a:r>
            <a:r>
              <a:rPr lang="en-GB" dirty="0" err="1"/>
              <a:t>lica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bila</a:t>
            </a:r>
            <a:r>
              <a:rPr lang="en-GB" dirty="0"/>
              <a:t> </a:t>
            </a:r>
            <a:r>
              <a:rPr lang="en-GB" dirty="0" err="1"/>
              <a:t>upisana</a:t>
            </a:r>
            <a:r>
              <a:rPr lang="en-GB" dirty="0"/>
              <a:t> u </a:t>
            </a:r>
            <a:r>
              <a:rPr lang="en-GB" dirty="0" err="1"/>
              <a:t>knjige</a:t>
            </a:r>
            <a:r>
              <a:rPr lang="en-GB" dirty="0"/>
              <a:t> </a:t>
            </a:r>
            <a:r>
              <a:rPr lang="en-GB" dirty="0" err="1"/>
              <a:t>državljana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uništene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nestale</a:t>
            </a:r>
            <a:endParaRPr lang="sr-Latn-RS" i="1" dirty="0"/>
          </a:p>
          <a:p>
            <a:endParaRPr lang="sr-Latn-RS" i="1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91426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Primeri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7481"/>
            <a:ext cx="8596668" cy="4673881"/>
          </a:xfrm>
        </p:spPr>
        <p:txBody>
          <a:bodyPr>
            <a:normAutofit fontScale="92500"/>
          </a:bodyPr>
          <a:lstStyle/>
          <a:p>
            <a:endParaRPr lang="sr-Latn-RS" dirty="0" smtClean="0"/>
          </a:p>
          <a:p>
            <a:r>
              <a:rPr lang="en-GB" dirty="0" err="1" smtClean="0"/>
              <a:t>Kršenje</a:t>
            </a:r>
            <a:r>
              <a:rPr lang="en-GB" dirty="0" smtClean="0"/>
              <a:t> </a:t>
            </a:r>
            <a:r>
              <a:rPr lang="en-GB" dirty="0" err="1"/>
              <a:t>prava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fer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pravično</a:t>
            </a:r>
            <a:r>
              <a:rPr lang="en-GB" dirty="0"/>
              <a:t> </a:t>
            </a:r>
            <a:r>
              <a:rPr lang="en-GB" dirty="0" err="1"/>
              <a:t>suđenje</a:t>
            </a:r>
            <a:r>
              <a:rPr lang="en-GB" dirty="0"/>
              <a:t> u </a:t>
            </a:r>
            <a:r>
              <a:rPr lang="en-GB" dirty="0" err="1"/>
              <a:t>slučaju</a:t>
            </a:r>
            <a:r>
              <a:rPr lang="en-GB" dirty="0"/>
              <a:t> </a:t>
            </a:r>
            <a:r>
              <a:rPr lang="en-GB" dirty="0" err="1"/>
              <a:t>Olivera</a:t>
            </a:r>
            <a:r>
              <a:rPr lang="en-GB" dirty="0"/>
              <a:t> </a:t>
            </a:r>
            <a:r>
              <a:rPr lang="en-GB" dirty="0" err="1"/>
              <a:t>Ivanovića</a:t>
            </a:r>
            <a:endParaRPr lang="sr-Latn-RS" dirty="0"/>
          </a:p>
          <a:p>
            <a:r>
              <a:rPr lang="sr-Latn-RS" dirty="0"/>
              <a:t>D</a:t>
            </a:r>
            <a:r>
              <a:rPr lang="en-GB" dirty="0" err="1"/>
              <a:t>eložacija</a:t>
            </a:r>
            <a:r>
              <a:rPr lang="en-GB" dirty="0"/>
              <a:t> </a:t>
            </a:r>
            <a:r>
              <a:rPr lang="en-GB" dirty="0" err="1"/>
              <a:t>porodice</a:t>
            </a:r>
            <a:r>
              <a:rPr lang="en-GB" dirty="0"/>
              <a:t> </a:t>
            </a:r>
            <a:r>
              <a:rPr lang="en-GB" dirty="0" err="1"/>
              <a:t>Radunke</a:t>
            </a:r>
            <a:r>
              <a:rPr lang="en-GB" dirty="0"/>
              <a:t> </a:t>
            </a:r>
            <a:r>
              <a:rPr lang="en-GB" dirty="0" err="1"/>
              <a:t>Milićević</a:t>
            </a:r>
            <a:endParaRPr lang="sr-Latn-RS" dirty="0"/>
          </a:p>
          <a:p>
            <a:r>
              <a:rPr lang="hr-HR" dirty="0"/>
              <a:t>Kršenje prava na slobodu misli, </a:t>
            </a:r>
            <a:r>
              <a:rPr lang="hr-HR" dirty="0" err="1"/>
              <a:t>savesti</a:t>
            </a:r>
            <a:r>
              <a:rPr lang="hr-HR" dirty="0"/>
              <a:t> i </a:t>
            </a:r>
            <a:r>
              <a:rPr lang="hr-HR" dirty="0" err="1"/>
              <a:t>veroispovesti</a:t>
            </a:r>
            <a:r>
              <a:rPr lang="hr-HR" dirty="0"/>
              <a:t> u Crnoj Gori – slučaj protojereja-</a:t>
            </a:r>
            <a:r>
              <a:rPr lang="hr-HR" dirty="0" err="1"/>
              <a:t>stavrofora</a:t>
            </a:r>
            <a:r>
              <a:rPr lang="hr-HR" dirty="0"/>
              <a:t> </a:t>
            </a:r>
            <a:r>
              <a:rPr lang="hr-HR" dirty="0" err="1"/>
              <a:t>Velibora</a:t>
            </a:r>
            <a:r>
              <a:rPr lang="hr-HR" dirty="0"/>
              <a:t> </a:t>
            </a:r>
            <a:r>
              <a:rPr lang="hr-HR" dirty="0" err="1"/>
              <a:t>Džomića</a:t>
            </a:r>
            <a:r>
              <a:rPr lang="hr-HR" dirty="0"/>
              <a:t> </a:t>
            </a:r>
          </a:p>
          <a:p>
            <a:r>
              <a:rPr lang="en-GB" dirty="0" err="1"/>
              <a:t>Kršenje</a:t>
            </a:r>
            <a:r>
              <a:rPr lang="en-GB" dirty="0"/>
              <a:t> </a:t>
            </a:r>
            <a:r>
              <a:rPr lang="en-GB" dirty="0" err="1"/>
              <a:t>prava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slobodu</a:t>
            </a:r>
            <a:r>
              <a:rPr lang="en-GB" dirty="0"/>
              <a:t> </a:t>
            </a:r>
            <a:r>
              <a:rPr lang="en-GB" dirty="0" err="1"/>
              <a:t>izražavanja</a:t>
            </a:r>
            <a:r>
              <a:rPr lang="en-GB" dirty="0"/>
              <a:t>: </a:t>
            </a:r>
            <a:r>
              <a:rPr lang="en-GB" dirty="0" err="1"/>
              <a:t>slučaj</a:t>
            </a:r>
            <a:r>
              <a:rPr lang="en-GB" dirty="0"/>
              <a:t> </a:t>
            </a:r>
            <a:r>
              <a:rPr lang="en-GB" dirty="0" err="1"/>
              <a:t>pritvaranja</a:t>
            </a:r>
            <a:r>
              <a:rPr lang="en-GB" dirty="0"/>
              <a:t> </a:t>
            </a:r>
            <a:r>
              <a:rPr lang="en-GB" dirty="0" err="1"/>
              <a:t>građana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vreme</a:t>
            </a:r>
            <a:r>
              <a:rPr lang="en-GB" dirty="0"/>
              <a:t> </a:t>
            </a:r>
            <a:r>
              <a:rPr lang="en-GB" dirty="0" err="1"/>
              <a:t>poplava</a:t>
            </a:r>
            <a:endParaRPr lang="sr-Latn-RS" dirty="0"/>
          </a:p>
          <a:p>
            <a:r>
              <a:rPr lang="sr-Latn-RS" dirty="0"/>
              <a:t>Povrede ljudskih prava u slučaju vojvođanskih poljoprivrednika</a:t>
            </a:r>
          </a:p>
          <a:p>
            <a:r>
              <a:rPr lang="sr-Latn-RS" dirty="0"/>
              <a:t>Protesti u Podgorici – kršenje ljudskih prava od strane policije Crne Gore</a:t>
            </a:r>
          </a:p>
          <a:p>
            <a:r>
              <a:rPr lang="en-US" dirty="0"/>
              <a:t>Problem </a:t>
            </a:r>
            <a:r>
              <a:rPr lang="en-US" dirty="0" err="1"/>
              <a:t>diskiminacije</a:t>
            </a:r>
            <a:r>
              <a:rPr lang="en-US" dirty="0"/>
              <a:t> </a:t>
            </a:r>
            <a:r>
              <a:rPr lang="en-US" dirty="0" err="1"/>
              <a:t>trudnica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kršenja</a:t>
            </a:r>
            <a:r>
              <a:rPr lang="en-US" dirty="0"/>
              <a:t> </a:t>
            </a:r>
            <a:r>
              <a:rPr lang="en-US" dirty="0" err="1"/>
              <a:t>ljudskh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mehanizmi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trudnica</a:t>
            </a:r>
            <a:r>
              <a:rPr lang="en-US" dirty="0"/>
              <a:t> </a:t>
            </a:r>
            <a:endParaRPr lang="en-GB" dirty="0"/>
          </a:p>
          <a:p>
            <a:r>
              <a:rPr lang="en-US" dirty="0" err="1"/>
              <a:t>Kršenje</a:t>
            </a:r>
            <a:r>
              <a:rPr lang="en-US" dirty="0"/>
              <a:t> </a:t>
            </a:r>
            <a:r>
              <a:rPr lang="en-US" dirty="0" err="1"/>
              <a:t>ljudskih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primeru</a:t>
            </a:r>
            <a:r>
              <a:rPr lang="en-US" dirty="0"/>
              <a:t> video </a:t>
            </a:r>
            <a:r>
              <a:rPr lang="en-US" dirty="0" err="1"/>
              <a:t>nadzora</a:t>
            </a:r>
            <a:r>
              <a:rPr lang="en-US" dirty="0"/>
              <a:t> u </a:t>
            </a:r>
            <a:r>
              <a:rPr lang="en-US" dirty="0" err="1"/>
              <a:t>stambenim</a:t>
            </a:r>
            <a:r>
              <a:rPr lang="en-US" dirty="0"/>
              <a:t> </a:t>
            </a:r>
            <a:r>
              <a:rPr lang="en-US" dirty="0" err="1"/>
              <a:t>zgradama</a:t>
            </a:r>
            <a:endParaRPr lang="sr-Latn-RS" dirty="0"/>
          </a:p>
          <a:p>
            <a:r>
              <a:rPr lang="en-US" dirty="0" err="1"/>
              <a:t>Kršenje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maloletnika</a:t>
            </a:r>
            <a:r>
              <a:rPr lang="en-US" dirty="0"/>
              <a:t> bez </a:t>
            </a:r>
            <a:r>
              <a:rPr lang="en-US" dirty="0" err="1"/>
              <a:t>pratnje</a:t>
            </a:r>
            <a:r>
              <a:rPr lang="en-US" dirty="0"/>
              <a:t> u </a:t>
            </a:r>
            <a:r>
              <a:rPr lang="en-US" dirty="0" err="1"/>
              <a:t>Republici</a:t>
            </a:r>
            <a:r>
              <a:rPr lang="en-US" dirty="0"/>
              <a:t> </a:t>
            </a:r>
            <a:r>
              <a:rPr lang="en-US" dirty="0" err="1"/>
              <a:t>Srbiji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361667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Izbor teme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Samostalno </a:t>
            </a:r>
            <a:r>
              <a:rPr lang="en-GB" dirty="0" err="1"/>
              <a:t>ili</a:t>
            </a:r>
            <a:r>
              <a:rPr lang="en-GB" dirty="0"/>
              <a:t> u </a:t>
            </a:r>
            <a:r>
              <a:rPr lang="en-GB" dirty="0" err="1"/>
              <a:t>razgovoru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sr-Latn-RS" dirty="0"/>
              <a:t> nastavnicima i saradnicima uz </a:t>
            </a:r>
            <a:r>
              <a:rPr lang="en-GB" dirty="0" err="1"/>
              <a:t>aktivno</a:t>
            </a:r>
            <a:r>
              <a:rPr lang="en-GB" dirty="0"/>
              <a:t> </a:t>
            </a:r>
            <a:r>
              <a:rPr lang="sr-Latn-RS" dirty="0"/>
              <a:t>učešće studenta </a:t>
            </a:r>
            <a:r>
              <a:rPr lang="en-GB" dirty="0"/>
              <a:t>u </a:t>
            </a:r>
            <a:r>
              <a:rPr lang="en-GB" dirty="0" err="1"/>
              <a:t>njenom</a:t>
            </a:r>
            <a:r>
              <a:rPr lang="en-GB" dirty="0"/>
              <a:t> </a:t>
            </a:r>
            <a:r>
              <a:rPr lang="en-GB" dirty="0" err="1"/>
              <a:t>izboru</a:t>
            </a:r>
            <a:r>
              <a:rPr lang="en-GB" dirty="0"/>
              <a:t>, </a:t>
            </a:r>
            <a:r>
              <a:rPr lang="sr-Latn-RS" dirty="0"/>
              <a:t>koji se, </a:t>
            </a:r>
            <a:r>
              <a:rPr lang="en-GB" dirty="0" err="1"/>
              <a:t>saglasno</a:t>
            </a:r>
            <a:r>
              <a:rPr lang="en-GB" dirty="0"/>
              <a:t> </a:t>
            </a:r>
            <a:r>
              <a:rPr lang="en-GB" dirty="0" err="1"/>
              <a:t>svojim</a:t>
            </a:r>
            <a:r>
              <a:rPr lang="en-GB" dirty="0"/>
              <a:t> </a:t>
            </a:r>
            <a:r>
              <a:rPr lang="en-GB" dirty="0" err="1"/>
              <a:t>željama</a:t>
            </a:r>
            <a:r>
              <a:rPr lang="en-GB" dirty="0"/>
              <a:t>, </a:t>
            </a:r>
            <a:r>
              <a:rPr lang="en-GB" dirty="0" err="1"/>
              <a:t>interesovanjima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sklonostima</a:t>
            </a:r>
            <a:r>
              <a:rPr lang="en-GB" dirty="0"/>
              <a:t>, </a:t>
            </a:r>
            <a:r>
              <a:rPr lang="sr-Latn-RS" dirty="0"/>
              <a:t>opredeljuje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odre</a:t>
            </a:r>
            <a:r>
              <a:rPr lang="sr-Latn-RS" dirty="0"/>
              <a:t>đ</a:t>
            </a:r>
            <a:r>
              <a:rPr lang="en-GB" dirty="0" err="1"/>
              <a:t>enu</a:t>
            </a:r>
            <a:r>
              <a:rPr lang="en-GB" dirty="0"/>
              <a:t> </a:t>
            </a:r>
            <a:r>
              <a:rPr lang="en-GB" dirty="0" err="1"/>
              <a:t>užu</a:t>
            </a:r>
            <a:r>
              <a:rPr lang="en-GB" dirty="0"/>
              <a:t> oblast </a:t>
            </a:r>
            <a:r>
              <a:rPr lang="sr-Latn-RS" dirty="0"/>
              <a:t> u okviru predmetne discipline</a:t>
            </a:r>
          </a:p>
          <a:p>
            <a:r>
              <a:rPr lang="sr-Latn-RS" dirty="0"/>
              <a:t>Izbor </a:t>
            </a:r>
            <a:r>
              <a:rPr lang="en-GB" dirty="0" err="1"/>
              <a:t>teme</a:t>
            </a:r>
            <a:r>
              <a:rPr lang="en-GB" dirty="0"/>
              <a:t>, a </a:t>
            </a:r>
            <a:r>
              <a:rPr lang="en-GB" dirty="0" err="1"/>
              <a:t>naročito</a:t>
            </a:r>
            <a:r>
              <a:rPr lang="en-GB" dirty="0"/>
              <a:t> </a:t>
            </a:r>
            <a:r>
              <a:rPr lang="en-GB" dirty="0" err="1"/>
              <a:t>formulisanje</a:t>
            </a:r>
            <a:r>
              <a:rPr lang="en-GB" dirty="0"/>
              <a:t> </a:t>
            </a:r>
            <a:r>
              <a:rPr lang="en-GB" dirty="0" err="1"/>
              <a:t>naziva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, </a:t>
            </a:r>
            <a:r>
              <a:rPr lang="en-GB" dirty="0" err="1"/>
              <a:t>nije</a:t>
            </a:r>
            <a:r>
              <a:rPr lang="en-GB" dirty="0"/>
              <a:t> </a:t>
            </a:r>
            <a:r>
              <a:rPr lang="sr-Latn-RS" dirty="0"/>
              <a:t>jednostavan </a:t>
            </a:r>
            <a:r>
              <a:rPr lang="en-GB" dirty="0" err="1"/>
              <a:t>zadatak</a:t>
            </a:r>
            <a:r>
              <a:rPr lang="en-GB" dirty="0"/>
              <a:t> </a:t>
            </a:r>
            <a:r>
              <a:rPr lang="sr-Latn-RS" dirty="0"/>
              <a:t>ni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istraživače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velikim</a:t>
            </a:r>
            <a:r>
              <a:rPr lang="en-GB" dirty="0"/>
              <a:t> </a:t>
            </a:r>
            <a:r>
              <a:rPr lang="en-GB" dirty="0" err="1"/>
              <a:t>iskustvom</a:t>
            </a:r>
            <a:r>
              <a:rPr lang="en-GB" dirty="0"/>
              <a:t>. </a:t>
            </a:r>
            <a:r>
              <a:rPr lang="sr-Latn-RS" dirty="0"/>
              <a:t>Zato nastavnici često daju </a:t>
            </a:r>
            <a:r>
              <a:rPr lang="en-GB" dirty="0" err="1"/>
              <a:t>okvirni</a:t>
            </a:r>
            <a:r>
              <a:rPr lang="en-GB" dirty="0"/>
              <a:t> </a:t>
            </a:r>
            <a:r>
              <a:rPr lang="en-GB" dirty="0" err="1"/>
              <a:t>spisak</a:t>
            </a:r>
            <a:r>
              <a:rPr lang="en-GB" dirty="0"/>
              <a:t> </a:t>
            </a:r>
            <a:r>
              <a:rPr lang="en-GB" dirty="0" err="1"/>
              <a:t>tema</a:t>
            </a:r>
            <a:r>
              <a:rPr lang="en-GB" dirty="0"/>
              <a:t> </a:t>
            </a:r>
            <a:r>
              <a:rPr lang="en-GB" dirty="0" err="1"/>
              <a:t>seminarskih</a:t>
            </a:r>
            <a:r>
              <a:rPr lang="en-GB" dirty="0"/>
              <a:t> </a:t>
            </a:r>
            <a:r>
              <a:rPr lang="en-GB" dirty="0" err="1"/>
              <a:t>radova</a:t>
            </a:r>
            <a:r>
              <a:rPr lang="en-GB" dirty="0"/>
              <a:t> </a:t>
            </a:r>
            <a:endParaRPr lang="sr-Latn-RS" dirty="0"/>
          </a:p>
          <a:p>
            <a:r>
              <a:rPr lang="sr-Latn-RS" dirty="0"/>
              <a:t>T</a:t>
            </a:r>
            <a:r>
              <a:rPr lang="en-GB" dirty="0" err="1"/>
              <a:t>ema</a:t>
            </a:r>
            <a:r>
              <a:rPr lang="en-GB" dirty="0"/>
              <a:t> </a:t>
            </a:r>
            <a:r>
              <a:rPr lang="sr-Latn-RS" dirty="0"/>
              <a:t>treba da bude </a:t>
            </a:r>
            <a:r>
              <a:rPr lang="en-GB" i="1" dirty="0" err="1"/>
              <a:t>pogodna</a:t>
            </a:r>
            <a:r>
              <a:rPr lang="en-GB" i="1" dirty="0"/>
              <a:t> </a:t>
            </a:r>
            <a:r>
              <a:rPr lang="en-GB" i="1" dirty="0" err="1"/>
              <a:t>za</a:t>
            </a:r>
            <a:r>
              <a:rPr lang="en-GB" i="1" dirty="0"/>
              <a:t> </a:t>
            </a:r>
            <a:r>
              <a:rPr lang="en-GB" i="1" dirty="0" err="1"/>
              <a:t>obradu</a:t>
            </a:r>
            <a:r>
              <a:rPr lang="en-GB" dirty="0"/>
              <a:t>,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podrazumeva</a:t>
            </a:r>
            <a:r>
              <a:rPr lang="en-GB" dirty="0"/>
              <a:t> da </a:t>
            </a:r>
            <a:r>
              <a:rPr lang="en-GB" dirty="0" err="1"/>
              <a:t>tema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</a:t>
            </a:r>
            <a:r>
              <a:rPr lang="en-GB" dirty="0" err="1"/>
              <a:t>nije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preširoka</a:t>
            </a:r>
            <a:r>
              <a:rPr lang="en-GB" dirty="0"/>
              <a:t>,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preuska</a:t>
            </a:r>
            <a:r>
              <a:rPr lang="en-GB" dirty="0"/>
              <a:t>, da </a:t>
            </a:r>
            <a:r>
              <a:rPr lang="en-GB" dirty="0" err="1"/>
              <a:t>postoji</a:t>
            </a:r>
            <a:r>
              <a:rPr lang="en-GB" dirty="0"/>
              <a:t> </a:t>
            </a:r>
            <a:r>
              <a:rPr lang="en-GB" dirty="0" err="1"/>
              <a:t>dovoljna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dostupna</a:t>
            </a:r>
            <a:r>
              <a:rPr lang="en-GB" dirty="0"/>
              <a:t> </a:t>
            </a:r>
            <a:r>
              <a:rPr lang="en-GB" dirty="0" err="1"/>
              <a:t>literarna</a:t>
            </a:r>
            <a:r>
              <a:rPr lang="en-GB" dirty="0"/>
              <a:t> </a:t>
            </a:r>
            <a:r>
              <a:rPr lang="en-GB" dirty="0" err="1"/>
              <a:t>gra</a:t>
            </a:r>
            <a:r>
              <a:rPr lang="sr-Latn-RS" dirty="0"/>
              <a:t>đ</a:t>
            </a:r>
            <a:r>
              <a:rPr lang="en-GB" dirty="0"/>
              <a:t>a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njenu</a:t>
            </a:r>
            <a:r>
              <a:rPr lang="en-GB" dirty="0"/>
              <a:t> </a:t>
            </a:r>
            <a:r>
              <a:rPr lang="en-GB" dirty="0" err="1"/>
              <a:t>obradu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da je </a:t>
            </a:r>
            <a:r>
              <a:rPr lang="en-GB" dirty="0" err="1"/>
              <a:t>obrada</a:t>
            </a:r>
            <a:r>
              <a:rPr lang="en-GB" dirty="0"/>
              <a:t> </a:t>
            </a:r>
            <a:r>
              <a:rPr lang="en-GB" dirty="0" err="1"/>
              <a:t>teme</a:t>
            </a:r>
            <a:r>
              <a:rPr lang="en-GB" dirty="0"/>
              <a:t> </a:t>
            </a:r>
            <a:r>
              <a:rPr lang="en-GB" dirty="0" err="1"/>
              <a:t>izvodljiva</a:t>
            </a:r>
            <a:r>
              <a:rPr lang="en-GB" dirty="0"/>
              <a:t> u </a:t>
            </a:r>
            <a:r>
              <a:rPr lang="en-GB" dirty="0" err="1"/>
              <a:t>optimalnom</a:t>
            </a:r>
            <a:r>
              <a:rPr lang="en-GB" dirty="0"/>
              <a:t> </a:t>
            </a:r>
            <a:r>
              <a:rPr lang="en-GB" dirty="0" err="1"/>
              <a:t>vremenskom</a:t>
            </a:r>
            <a:r>
              <a:rPr lang="en-GB" dirty="0"/>
              <a:t> </a:t>
            </a:r>
            <a:r>
              <a:rPr lang="en-GB" dirty="0" err="1"/>
              <a:t>periodu</a:t>
            </a:r>
            <a:r>
              <a:rPr lang="en-GB" dirty="0"/>
              <a:t>. </a:t>
            </a:r>
            <a:endParaRPr lang="sr-Latn-RS" dirty="0"/>
          </a:p>
          <a:p>
            <a:r>
              <a:rPr lang="sr-Latn-RS" dirty="0"/>
              <a:t>Često obrađivane teme su uglavnom i</a:t>
            </a:r>
            <a:r>
              <a:rPr lang="en-GB" dirty="0" err="1"/>
              <a:t>scrpljen</a:t>
            </a:r>
            <a:r>
              <a:rPr lang="sr-Latn-RS" dirty="0"/>
              <a:t>e</a:t>
            </a:r>
            <a:r>
              <a:rPr lang="en-GB" dirty="0"/>
              <a:t> do </a:t>
            </a:r>
            <a:r>
              <a:rPr lang="en-GB" dirty="0" err="1"/>
              <a:t>te</a:t>
            </a:r>
            <a:r>
              <a:rPr lang="en-GB" dirty="0"/>
              <a:t> mere da student</a:t>
            </a:r>
            <a:r>
              <a:rPr lang="sr-Latn-RS" dirty="0"/>
              <a:t>/</a:t>
            </a:r>
            <a:r>
              <a:rPr lang="sr-Latn-RS" dirty="0" err="1"/>
              <a:t>kinja</a:t>
            </a:r>
            <a:r>
              <a:rPr lang="en-GB" dirty="0"/>
              <a:t> ne </a:t>
            </a:r>
            <a:r>
              <a:rPr lang="en-GB" dirty="0" err="1"/>
              <a:t>može</a:t>
            </a:r>
            <a:r>
              <a:rPr lang="en-GB" dirty="0"/>
              <a:t> da </a:t>
            </a:r>
            <a:r>
              <a:rPr lang="en-GB" dirty="0" err="1"/>
              <a:t>da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minimum </a:t>
            </a:r>
            <a:r>
              <a:rPr lang="en-GB" dirty="0" err="1"/>
              <a:t>sopstvenog</a:t>
            </a:r>
            <a:r>
              <a:rPr lang="en-GB" dirty="0"/>
              <a:t> </a:t>
            </a:r>
            <a:r>
              <a:rPr lang="en-GB" dirty="0" err="1"/>
              <a:t>doprinosa</a:t>
            </a:r>
            <a:r>
              <a:rPr lang="en-GB" dirty="0"/>
              <a:t> </a:t>
            </a:r>
            <a:r>
              <a:rPr lang="en-GB" dirty="0" err="1"/>
              <a:t>njenoj</a:t>
            </a:r>
            <a:r>
              <a:rPr lang="en-GB" dirty="0"/>
              <a:t> </a:t>
            </a:r>
            <a:r>
              <a:rPr lang="en-GB" dirty="0" err="1"/>
              <a:t>obradi</a:t>
            </a:r>
            <a:r>
              <a:rPr lang="en-GB" dirty="0"/>
              <a:t>. 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41389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552" y="476672"/>
            <a:ext cx="8147248" cy="931504"/>
          </a:xfrm>
        </p:spPr>
        <p:txBody>
          <a:bodyPr>
            <a:normAutofit fontScale="90000"/>
          </a:bodyPr>
          <a:lstStyle/>
          <a:p>
            <a:r>
              <a:rPr lang="sr-Latn-RS" sz="3600" dirty="0"/>
              <a:t>Značaj efektivnog čitanja – kako naći relevantne i odgovarajuće izvore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1400" dirty="0"/>
              <a:t>Šta su odgovarajući akademski tekstovi?</a:t>
            </a:r>
          </a:p>
          <a:p>
            <a:r>
              <a:rPr lang="en-GB" sz="1400" dirty="0"/>
              <a:t>S</a:t>
            </a:r>
            <a:r>
              <a:rPr lang="sr-Latn-RS" sz="1400" dirty="0"/>
              <a:t>adrži sumiranje relevantnih istraživanja;</a:t>
            </a:r>
          </a:p>
          <a:p>
            <a:r>
              <a:rPr lang="en-GB" sz="1400" dirty="0"/>
              <a:t>S</a:t>
            </a:r>
            <a:r>
              <a:rPr lang="sr-Latn-RS" sz="1400" dirty="0"/>
              <a:t>adrži reference</a:t>
            </a:r>
          </a:p>
          <a:p>
            <a:r>
              <a:rPr lang="en-GB" sz="1400" dirty="0"/>
              <a:t>F</a:t>
            </a:r>
            <a:r>
              <a:rPr lang="sr-Latn-RS" sz="1400" dirty="0"/>
              <a:t>ormalni </a:t>
            </a:r>
            <a:r>
              <a:rPr lang="sr-Latn-RS" sz="1400" dirty="0" smtClean="0"/>
              <a:t>jezik</a:t>
            </a:r>
            <a:endParaRPr lang="sr-Latn-RS" sz="1400" dirty="0"/>
          </a:p>
          <a:p>
            <a:r>
              <a:rPr lang="sr-Latn-RS" sz="1400" dirty="0"/>
              <a:t>Kako da ih nađem u biblioteci?</a:t>
            </a:r>
          </a:p>
          <a:p>
            <a:r>
              <a:rPr lang="en-GB" sz="1400" dirty="0"/>
              <a:t>Z</a:t>
            </a:r>
            <a:r>
              <a:rPr lang="sr-Latn-RS" sz="1400" dirty="0"/>
              <a:t>adati materijal</a:t>
            </a:r>
          </a:p>
          <a:p>
            <a:r>
              <a:rPr lang="en-GB" sz="1400" dirty="0"/>
              <a:t>K</a:t>
            </a:r>
            <a:r>
              <a:rPr lang="sr-Latn-RS" sz="1400" dirty="0"/>
              <a:t>ljučne </a:t>
            </a:r>
            <a:r>
              <a:rPr lang="sr-Latn-RS" sz="1400" dirty="0" smtClean="0"/>
              <a:t>reči</a:t>
            </a:r>
            <a:endParaRPr lang="sr-Latn-RS" sz="1400" dirty="0"/>
          </a:p>
          <a:p>
            <a:r>
              <a:rPr lang="sr-Latn-RS" sz="1400" dirty="0"/>
              <a:t>Kako da koristim elektronska sredstva?</a:t>
            </a:r>
          </a:p>
          <a:p>
            <a:r>
              <a:rPr lang="en-GB" sz="1400" dirty="0"/>
              <a:t>Z</a:t>
            </a:r>
            <a:r>
              <a:rPr lang="sr-Latn-RS" sz="1400" dirty="0"/>
              <a:t>adati materijal</a:t>
            </a:r>
          </a:p>
          <a:p>
            <a:r>
              <a:rPr lang="en-GB" sz="1400" dirty="0"/>
              <a:t>K</a:t>
            </a:r>
            <a:r>
              <a:rPr lang="sr-Latn-RS" sz="1400" dirty="0"/>
              <a:t>ljučne reči</a:t>
            </a:r>
          </a:p>
          <a:p>
            <a:r>
              <a:rPr lang="en-GB" sz="1400" dirty="0"/>
              <a:t>E</a:t>
            </a:r>
            <a:r>
              <a:rPr lang="sr-Latn-RS" sz="1400" dirty="0"/>
              <a:t>lektronske baze podataka (</a:t>
            </a:r>
            <a:r>
              <a:rPr lang="en-US" sz="1400" b="1" dirty="0"/>
              <a:t>cobiss.net, </a:t>
            </a:r>
            <a:r>
              <a:rPr lang="en-US" sz="1400" b="1" dirty="0" err="1"/>
              <a:t>scindeks.ceon.rs</a:t>
            </a:r>
            <a:r>
              <a:rPr lang="en-US" sz="1400" b="1" dirty="0"/>
              <a:t>, </a:t>
            </a:r>
            <a:r>
              <a:rPr lang="en-US" sz="1400" b="1" dirty="0" err="1"/>
              <a:t>kobson.nb.rs</a:t>
            </a:r>
            <a:r>
              <a:rPr lang="en-US" sz="1400" b="1" dirty="0"/>
              <a:t>, jstor.org, scopus.com, scholar.google.com</a:t>
            </a:r>
            <a:r>
              <a:rPr lang="sr-Latn-RS" sz="1400" b="1" dirty="0"/>
              <a:t> </a:t>
            </a:r>
            <a:r>
              <a:rPr lang="sr-Latn-RS" sz="1400" dirty="0"/>
              <a:t>itd.)</a:t>
            </a:r>
            <a:endParaRPr lang="en-GB" sz="1400" dirty="0"/>
          </a:p>
        </p:txBody>
      </p:sp>
    </p:spTree>
    <p:extLst>
      <p:ext uri="{BB962C8B-B14F-4D97-AF65-F5344CB8AC3E}">
        <p14:creationId xmlns="" xmlns:p14="http://schemas.microsoft.com/office/powerpoint/2010/main" val="310469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Odgovarajuća akademska literatura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i="1" dirty="0"/>
              <a:t>Udžbenici (pisani za studente): dobar početak, mogu da budu uopšteni</a:t>
            </a:r>
          </a:p>
          <a:p>
            <a:r>
              <a:rPr lang="en-GB" i="1" dirty="0"/>
              <a:t>S</a:t>
            </a:r>
            <a:r>
              <a:rPr lang="sr-Latn-RS" i="1" dirty="0"/>
              <a:t>tručne knjige </a:t>
            </a:r>
            <a:endParaRPr lang="en-GB" i="1" dirty="0"/>
          </a:p>
          <a:p>
            <a:r>
              <a:rPr lang="en-GB" i="1" dirty="0"/>
              <a:t>N</a:t>
            </a:r>
            <a:r>
              <a:rPr lang="sr-Latn-RS" i="1" dirty="0"/>
              <a:t>aučni članak iz časopisa</a:t>
            </a:r>
          </a:p>
          <a:p>
            <a:r>
              <a:rPr lang="sr-Latn-RS" i="1" dirty="0"/>
              <a:t>Website</a:t>
            </a:r>
            <a:endParaRPr lang="en-GB" i="1" dirty="0"/>
          </a:p>
          <a:p>
            <a:r>
              <a:rPr lang="sr-Latn-RS" i="1" dirty="0"/>
              <a:t>Zvanični izveštaj (npr. od </a:t>
            </a:r>
            <a:r>
              <a:rPr lang="sr-Latn-RS" i="1"/>
              <a:t>Vlade</a:t>
            </a:r>
            <a:r>
              <a:rPr lang="sr-Latn-RS" i="1" smtClean="0"/>
              <a:t>, međunarodnih </a:t>
            </a:r>
            <a:r>
              <a:rPr lang="sr-Latn-RS" i="1" dirty="0"/>
              <a:t>organizacija</a:t>
            </a:r>
            <a:r>
              <a:rPr lang="sr-Latn-RS" i="1"/>
              <a:t>, </a:t>
            </a:r>
            <a:r>
              <a:rPr lang="sr-Latn-RS" i="1" smtClean="0"/>
              <a:t>ekspertskih tela za nadzor ljudskih prava, nevladinih </a:t>
            </a:r>
            <a:r>
              <a:rPr lang="sr-Latn-RS" i="1" dirty="0"/>
              <a:t>ogranizacija)</a:t>
            </a:r>
            <a:endParaRPr lang="en-GB" i="1" dirty="0"/>
          </a:p>
          <a:p>
            <a:r>
              <a:rPr lang="en-GB" i="1" dirty="0"/>
              <a:t>N</a:t>
            </a:r>
            <a:r>
              <a:rPr lang="sr-Latn-RS" i="1" dirty="0"/>
              <a:t>ovine ili članak iz časopisa</a:t>
            </a:r>
            <a:endParaRPr lang="en-GB" i="1" dirty="0"/>
          </a:p>
        </p:txBody>
      </p:sp>
    </p:spTree>
    <p:extLst>
      <p:ext uri="{BB962C8B-B14F-4D97-AF65-F5344CB8AC3E}">
        <p14:creationId xmlns="" xmlns:p14="http://schemas.microsoft.com/office/powerpoint/2010/main" val="517587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552" y="548680"/>
            <a:ext cx="8147248" cy="859496"/>
          </a:xfrm>
        </p:spPr>
        <p:txBody>
          <a:bodyPr>
            <a:normAutofit fontScale="90000"/>
          </a:bodyPr>
          <a:lstStyle/>
          <a:p>
            <a:r>
              <a:rPr lang="sr-Latn-RS" dirty="0"/>
              <a:t>Kako da izaberem odgovarajuću literaturu baš za moj rad?</a:t>
            </a:r>
            <a:br>
              <a:rPr lang="sr-Latn-R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b="1" dirty="0"/>
              <a:t>Autor/autorka/autori: </a:t>
            </a:r>
            <a:r>
              <a:rPr lang="sr-Latn-RS" dirty="0"/>
              <a:t>Da li je poznat/a u oblasti unutar koje pišem</a:t>
            </a:r>
            <a:r>
              <a:rPr lang="en-GB" dirty="0"/>
              <a:t>? </a:t>
            </a:r>
            <a:r>
              <a:rPr lang="sr-Latn-RS" dirty="0"/>
              <a:t>Šta je još napisala?</a:t>
            </a:r>
            <a:endParaRPr lang="en-GB" dirty="0"/>
          </a:p>
          <a:p>
            <a:r>
              <a:rPr lang="sr-Latn-RS" b="1" dirty="0"/>
              <a:t>Datum izdavanja i broj izdanja: </a:t>
            </a:r>
            <a:r>
              <a:rPr lang="sr-Latn-RS" dirty="0"/>
              <a:t>Ako postoji drugo, treće itd. </a:t>
            </a:r>
            <a:r>
              <a:rPr lang="en-GB" dirty="0"/>
              <a:t>I</a:t>
            </a:r>
            <a:r>
              <a:rPr lang="sr-Latn-RS" dirty="0"/>
              <a:t>zdanje iste knjige, koristi što novije izdanje jer je dopunjeno i ažurirano; ako se baviš savremenom temom, važno je da koristiš i šta je o temi pisano u poslednjih par godina</a:t>
            </a:r>
            <a:endParaRPr lang="en-GB" i="1" dirty="0"/>
          </a:p>
          <a:p>
            <a:r>
              <a:rPr lang="sr-Latn-RS" b="1" dirty="0"/>
              <a:t>Sažetak:</a:t>
            </a:r>
          </a:p>
          <a:p>
            <a:r>
              <a:rPr lang="sr-Latn-RS" b="1" dirty="0"/>
              <a:t>Sadržaj: </a:t>
            </a:r>
            <a:r>
              <a:rPr lang="sr-Latn-RS" dirty="0"/>
              <a:t>u kojoj srazmeri je tema koja te interesuje sadržana u knjizi (cela knjiga, jedno poglavlje, deo poglavlja, jedna strana?)</a:t>
            </a:r>
            <a:endParaRPr lang="en-GB" dirty="0"/>
          </a:p>
          <a:p>
            <a:r>
              <a:rPr lang="sr-Latn-RS" b="1" dirty="0"/>
              <a:t>Uvod i predgovor: </a:t>
            </a:r>
            <a:r>
              <a:rPr lang="sr-Latn-RS" dirty="0"/>
              <a:t>autor opisuje i objašnjava svoje razloge za pisanje i ukratko izlaže kako je tekst organizovan</a:t>
            </a:r>
            <a:endParaRPr lang="en-GB" dirty="0"/>
          </a:p>
          <a:p>
            <a:r>
              <a:rPr lang="sr-Latn-RS" b="1" dirty="0"/>
              <a:t>Reference</a:t>
            </a:r>
            <a:r>
              <a:rPr lang="sr-Latn-RS" dirty="0"/>
              <a:t>: šta je autor koristio u tekstu, bilo kao citat, referncu ili upućivanje na širu literaturu</a:t>
            </a:r>
            <a:endParaRPr lang="en-GB" dirty="0"/>
          </a:p>
          <a:p>
            <a:r>
              <a:rPr lang="sr-Latn-RS" b="1" dirty="0"/>
              <a:t>Bibliografija: </a:t>
            </a:r>
            <a:r>
              <a:rPr lang="sr-Latn-RS" dirty="0"/>
              <a:t>izvori koje je autor koristio ali nije direktno referencirao u tekstu</a:t>
            </a:r>
            <a:endParaRPr lang="en-GB" dirty="0"/>
          </a:p>
          <a:p>
            <a:r>
              <a:rPr lang="sr-Latn-RS" b="1" dirty="0"/>
              <a:t>Indeks</a:t>
            </a:r>
            <a:r>
              <a:rPr lang="sr-Latn-RS" dirty="0"/>
              <a:t>: lista u azbučnom/abecednom redu sastavljena od tema i imena pomenutih u knjizi (može se videti tačno gde je tema spomenuta i koliko često)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1257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620688"/>
            <a:ext cx="8075240" cy="787488"/>
          </a:xfrm>
        </p:spPr>
        <p:txBody>
          <a:bodyPr>
            <a:normAutofit fontScale="90000"/>
          </a:bodyPr>
          <a:lstStyle/>
          <a:p>
            <a:r>
              <a:rPr lang="en-GB" dirty="0"/>
              <a:t>K</a:t>
            </a:r>
            <a:r>
              <a:rPr lang="sr-Latn-RS" dirty="0"/>
              <a:t>ritička analiza i procena internet izvora</a:t>
            </a:r>
            <a:br>
              <a:rPr lang="sr-Latn-R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Vikipedija?</a:t>
            </a:r>
          </a:p>
          <a:p>
            <a:r>
              <a:rPr lang="sr-Latn-RS" dirty="0"/>
              <a:t>Blogovi?</a:t>
            </a:r>
          </a:p>
          <a:p>
            <a:r>
              <a:rPr lang="sr-Latn-RS" dirty="0"/>
              <a:t>Dnevne novine?</a:t>
            </a:r>
          </a:p>
          <a:p>
            <a:r>
              <a:rPr lang="sr-Latn-RS" dirty="0"/>
              <a:t>Sajtovi?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44923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Kritički čitati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sr-Latn-RS" dirty="0"/>
              <a:t>dentifikovati argumentaciju</a:t>
            </a:r>
          </a:p>
          <a:p>
            <a:r>
              <a:rPr lang="sr-Latn-RS" dirty="0"/>
              <a:t>Tragati za skrivenim pretpostavkama</a:t>
            </a:r>
            <a:endParaRPr lang="en-GB" dirty="0"/>
          </a:p>
          <a:p>
            <a:r>
              <a:rPr lang="en-GB" dirty="0"/>
              <a:t> </a:t>
            </a:r>
            <a:r>
              <a:rPr lang="sr-Latn-RS" dirty="0"/>
              <a:t>Odlučiti da li su ponuđeni dokazi u prilog argumenata dovoljno dobri</a:t>
            </a:r>
          </a:p>
          <a:p>
            <a:r>
              <a:rPr lang="sr-Latn-RS" dirty="0"/>
              <a:t>Dati sud o tekstu i ubedljivosti argumentacije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944353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2530</Words>
  <Application>Microsoft Office PowerPoint</Application>
  <PresentationFormat>Custom</PresentationFormat>
  <Paragraphs>202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Facet</vt:lpstr>
      <vt:lpstr> Saveti za pisanje seminarskih radova iz Kulture ljudskih prava</vt:lpstr>
      <vt:lpstr>Akademsko pisanje</vt:lpstr>
      <vt:lpstr>Šta čitalac vašeg rada očekuje?</vt:lpstr>
      <vt:lpstr>Izbor teme</vt:lpstr>
      <vt:lpstr>Značaj efektivnog čitanja – kako naći relevantne i odgovarajuće izvore </vt:lpstr>
      <vt:lpstr>Odgovarajuća akademska literatura</vt:lpstr>
      <vt:lpstr>Kako da izaberem odgovarajuću literaturu baš za moj rad? </vt:lpstr>
      <vt:lpstr>Kritička analiza i procena internet izvora </vt:lpstr>
      <vt:lpstr>Kritički čitati</vt:lpstr>
      <vt:lpstr>Efektivno čitanje</vt:lpstr>
      <vt:lpstr>Jezik</vt:lpstr>
      <vt:lpstr>Obim rada</vt:lpstr>
      <vt:lpstr>Akademska čestitost</vt:lpstr>
      <vt:lpstr>Primeri plagiranja</vt:lpstr>
      <vt:lpstr>Šta se može preuzimati iz tuđih naučnih radova (uz obavezno navođenje izvora)?</vt:lpstr>
      <vt:lpstr>Citiranje, parafraziranje i rezimiranje</vt:lpstr>
      <vt:lpstr>Dobre navike pri čitanju i pisanju</vt:lpstr>
      <vt:lpstr>Čemu služi navođenje / Referenciranje </vt:lpstr>
      <vt:lpstr>Sistemi citiranja literature</vt:lpstr>
      <vt:lpstr>Čikago stil (Chicago Manual of Style)</vt:lpstr>
      <vt:lpstr>Struktura rada</vt:lpstr>
      <vt:lpstr>stil</vt:lpstr>
      <vt:lpstr>uvod</vt:lpstr>
      <vt:lpstr>Glavni deo rada - razrada</vt:lpstr>
      <vt:lpstr>Organizacija paragrafa</vt:lpstr>
      <vt:lpstr>Kontra-argumentacija i prigovori</vt:lpstr>
      <vt:lpstr>Zaključak</vt:lpstr>
      <vt:lpstr>revizija</vt:lpstr>
      <vt:lpstr>Najčešće greške</vt:lpstr>
      <vt:lpstr>Primeri</vt:lpstr>
      <vt:lpstr>Primeri</vt:lpstr>
      <vt:lpstr>Primeri</vt:lpstr>
      <vt:lpstr>Primeri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Saveti za pisanje seminarskih radova iz Kulture ljudskih prava</dc:title>
  <dc:creator>Biljana Djordjevic</dc:creator>
  <cp:lastModifiedBy>ADJ</cp:lastModifiedBy>
  <cp:revision>21</cp:revision>
  <dcterms:created xsi:type="dcterms:W3CDTF">2016-05-25T10:13:58Z</dcterms:created>
  <dcterms:modified xsi:type="dcterms:W3CDTF">2019-05-15T09:29:21Z</dcterms:modified>
</cp:coreProperties>
</file>