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5" r:id="rId5"/>
    <p:sldId id="270" r:id="rId6"/>
    <p:sldId id="271" r:id="rId7"/>
    <p:sldId id="266" r:id="rId8"/>
    <p:sldId id="267" r:id="rId9"/>
    <p:sldId id="268" r:id="rId10"/>
    <p:sldId id="257" r:id="rId11"/>
    <p:sldId id="258" r:id="rId12"/>
    <p:sldId id="259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BBB1CB-387E-42BE-B61C-D1173F515768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BB1CB-387E-42BE-B61C-D1173F515768}" type="datetimeFigureOut">
              <a:rPr lang="en-GB" smtClean="0"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BB1CB-387E-42BE-B61C-D1173F515768}" type="datetimeFigureOut">
              <a:rPr lang="en-GB" smtClean="0"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BB1CB-387E-42BE-B61C-D1173F515768}" type="datetimeFigureOut">
              <a:rPr lang="en-GB" smtClean="0"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BB1CB-387E-42BE-B61C-D1173F515768}" type="datetimeFigureOut">
              <a:rPr lang="en-GB" smtClean="0"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BB1CB-387E-42BE-B61C-D1173F515768}" type="datetimeFigureOut">
              <a:rPr lang="en-GB" smtClean="0"/>
              <a:t>07/05/2014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BB1CB-387E-42BE-B61C-D1173F515768}" type="datetimeFigureOut">
              <a:rPr lang="en-GB" smtClean="0"/>
              <a:t>07/05/2014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BB1CB-387E-42BE-B61C-D1173F515768}" type="datetimeFigureOut">
              <a:rPr lang="en-GB" smtClean="0"/>
              <a:t>07/05/2014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BB1CB-387E-42BE-B61C-D1173F515768}" type="datetimeFigureOut">
              <a:rPr lang="en-GB" smtClean="0"/>
              <a:t>07/05/2014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BBB1CB-387E-42BE-B61C-D1173F515768}" type="datetimeFigureOut">
              <a:rPr lang="en-GB" smtClean="0"/>
              <a:t>07/05/2014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BBB1CB-387E-42BE-B61C-D1173F515768}" type="datetimeFigureOut">
              <a:rPr lang="en-GB" smtClean="0"/>
              <a:t>07/05/2014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BBB1CB-387E-42BE-B61C-D1173F515768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A95036-2717-43E2-9BB7-8F16392A2BF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Prazan</a:t>
            </a:r>
            <a:r>
              <a:rPr lang="en-GB" dirty="0" smtClean="0"/>
              <a:t> </a:t>
            </a:r>
            <a:r>
              <a:rPr lang="en-GB" dirty="0" err="1" smtClean="0"/>
              <a:t>prostor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racionalnost</a:t>
            </a:r>
            <a:r>
              <a:rPr lang="sr-Latn-RS" dirty="0" smtClean="0"/>
              <a:t> kao </a:t>
            </a:r>
            <a:r>
              <a:rPr lang="en-GB" dirty="0" err="1" smtClean="0"/>
              <a:t>problemi</a:t>
            </a:r>
            <a:r>
              <a:rPr lang="en-GB" dirty="0" smtClean="0"/>
              <a:t> </a:t>
            </a:r>
            <a:r>
              <a:rPr lang="en-GB" dirty="0" err="1" smtClean="0"/>
              <a:t>demokratije</a:t>
            </a:r>
            <a:r>
              <a:rPr lang="sr-Latn-RS" dirty="0" smtClean="0"/>
              <a:t> -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r-Latn-RS" dirty="0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neka</a:t>
            </a:r>
            <a:r>
              <a:rPr lang="sr-Latn-RS" dirty="0" smtClean="0"/>
              <a:t> deliberativna</a:t>
            </a:r>
            <a:r>
              <a:rPr lang="en-GB" dirty="0" smtClean="0"/>
              <a:t> re</a:t>
            </a:r>
            <a:r>
              <a:rPr lang="sr-Latn-RS" dirty="0" smtClean="0"/>
              <a:t>šenja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SPT, maj 2014.</a:t>
            </a:r>
          </a:p>
          <a:p>
            <a:r>
              <a:rPr lang="sr-Latn-RS" dirty="0" smtClean="0"/>
              <a:t>Biljana Đorđević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</a:t>
            </a:r>
            <a:r>
              <a:rPr lang="sr-Latn-RS" dirty="0" smtClean="0"/>
              <a:t>ećina je u pravu</a:t>
            </a:r>
          </a:p>
          <a:p>
            <a:r>
              <a:rPr lang="en-GB" dirty="0" smtClean="0"/>
              <a:t>V</a:t>
            </a:r>
            <a:r>
              <a:rPr lang="sr-Latn-RS" dirty="0" smtClean="0"/>
              <a:t>ećina se otkriva većinskim pravilom glasanja?</a:t>
            </a:r>
          </a:p>
          <a:p>
            <a:r>
              <a:rPr lang="en-GB" dirty="0" smtClean="0"/>
              <a:t>L</a:t>
            </a:r>
            <a:r>
              <a:rPr lang="sr-Latn-RS" dirty="0" smtClean="0"/>
              <a:t>oša strana: ne može da reši konflikt (win-win ili win or lose?)</a:t>
            </a:r>
          </a:p>
          <a:p>
            <a:r>
              <a:rPr lang="en-GB" dirty="0" smtClean="0"/>
              <a:t>V</a:t>
            </a:r>
            <a:r>
              <a:rPr lang="sr-Latn-RS" dirty="0" smtClean="0"/>
              <a:t>ećina većine 51% od 51%...26%?</a:t>
            </a:r>
          </a:p>
          <a:p>
            <a:r>
              <a:rPr lang="en-GB" dirty="0" smtClean="0"/>
              <a:t>C</a:t>
            </a:r>
            <a:r>
              <a:rPr lang="sr-Latn-RS" dirty="0" smtClean="0"/>
              <a:t>iklična većina</a:t>
            </a:r>
          </a:p>
          <a:p>
            <a:r>
              <a:rPr lang="sr-Latn-RS" dirty="0" smtClean="0"/>
              <a:t>Markiz de Kondorse: </a:t>
            </a:r>
            <a:r>
              <a:rPr lang="en-GB" dirty="0" smtClean="0"/>
              <a:t>K</a:t>
            </a:r>
            <a:r>
              <a:rPr lang="sr-Latn-RS" dirty="0" smtClean="0"/>
              <a:t>ondorseovski paradoks – nema uvek Kondorseovsog pobednika</a:t>
            </a:r>
          </a:p>
          <a:p>
            <a:r>
              <a:rPr lang="sr-Latn-RS" dirty="0" smtClean="0"/>
              <a:t>Teorema nemogućnosti Keneta Aroua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Arbitrarnost pravila o odličivanjau: većinsko pravilo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3946443"/>
          </a:xfrm>
        </p:spPr>
        <p:txBody>
          <a:bodyPr>
            <a:normAutofit/>
          </a:bodyPr>
          <a:lstStyle/>
          <a:p>
            <a:r>
              <a:rPr lang="sr-Latn-RS" dirty="0" smtClean="0"/>
              <a:t>Žan-Šarl Borda</a:t>
            </a:r>
          </a:p>
          <a:p>
            <a:r>
              <a:rPr lang="en-GB" dirty="0" smtClean="0"/>
              <a:t>B</a:t>
            </a:r>
            <a:r>
              <a:rPr lang="sr-Latn-RS" dirty="0" smtClean="0"/>
              <a:t>orda metod: rangiranje kandidata na osnovu jačine preferencija (poeni za jačinu preferencija)</a:t>
            </a:r>
          </a:p>
          <a:p>
            <a:r>
              <a:rPr lang="sr-Latn-RS" dirty="0" smtClean="0"/>
              <a:t>Da li je važnije zadovoljiti što više ljudi ili zadovoljiti svakog kolektivno što je više moguće? </a:t>
            </a:r>
          </a:p>
          <a:p>
            <a:r>
              <a:rPr lang="en-GB" dirty="0" smtClean="0"/>
              <a:t>M</a:t>
            </a:r>
            <a:r>
              <a:rPr lang="sr-Latn-RS" dirty="0" smtClean="0"/>
              <a:t>etod za podeljena društva?</a:t>
            </a:r>
          </a:p>
          <a:p>
            <a:endParaRPr lang="sr-Latn-R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940966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Arbitrarnost pravila o odlučivanju: glasanje zasnovano na konsenzusu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</a:t>
            </a:r>
            <a:r>
              <a:rPr lang="sr-Latn-RS" dirty="0" smtClean="0"/>
              <a:t>ažno predstavljanje naših stvarnih preferencija prilikom glasanja sa ciljem poboljšanja šansi opciji koja se podržava (zahteva znanje o preferencijama drugih)</a:t>
            </a:r>
          </a:p>
          <a:p>
            <a:r>
              <a:rPr lang="en-GB" dirty="0" smtClean="0"/>
              <a:t>G</a:t>
            </a:r>
            <a:r>
              <a:rPr lang="sr-Latn-RS" dirty="0" smtClean="0"/>
              <a:t>otovo da nema pravila odlučivanja koje nije ranjivo na ovaj vid manipulacije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Strateško glasanje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“</a:t>
            </a:r>
            <a:r>
              <a:rPr lang="en-GB" dirty="0" smtClean="0"/>
              <a:t>O</a:t>
            </a:r>
            <a:r>
              <a:rPr lang="sr-Latn-RS" dirty="0" smtClean="0"/>
              <a:t>slobađanje od vladara” (Riker, Šumpeter)</a:t>
            </a:r>
          </a:p>
          <a:p>
            <a:r>
              <a:rPr lang="sr-Latn-RS" dirty="0" smtClean="0"/>
              <a:t>Podjednaka raspodela mogućnosti učešća u procesu kolektivnog donošenja odluka od opšteg interesa (Tomas Kristijano)</a:t>
            </a:r>
          </a:p>
          <a:p>
            <a:r>
              <a:rPr lang="en-GB" dirty="0" smtClean="0"/>
              <a:t>R</a:t>
            </a:r>
            <a:r>
              <a:rPr lang="sr-Latn-RS" dirty="0" smtClean="0"/>
              <a:t>azvitak sposobnosti pojedinca (Mil)</a:t>
            </a:r>
          </a:p>
          <a:p>
            <a:r>
              <a:rPr lang="en-GB" dirty="0" smtClean="0"/>
              <a:t>P</a:t>
            </a:r>
            <a:r>
              <a:rPr lang="sr-Latn-RS" dirty="0" smtClean="0"/>
              <a:t>rocedure ustavne demokratije vode do pravednih odluka (Rols)</a:t>
            </a:r>
          </a:p>
          <a:p>
            <a:r>
              <a:rPr lang="en-GB" dirty="0" smtClean="0"/>
              <a:t>N</a:t>
            </a:r>
            <a:r>
              <a:rPr lang="sr-Latn-RS" smtClean="0"/>
              <a:t>eutralnost države (Čarls Larmor)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Druga opravdanja demokratije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</a:t>
            </a:r>
            <a:r>
              <a:rPr lang="sr-Latn-RS" dirty="0" smtClean="0"/>
              <a:t>et institucija</a:t>
            </a:r>
          </a:p>
          <a:p>
            <a:r>
              <a:rPr lang="en-GB" dirty="0" smtClean="0"/>
              <a:t>R</a:t>
            </a:r>
            <a:r>
              <a:rPr lang="sr-Latn-RS" dirty="0" smtClean="0"/>
              <a:t>egulativni ideal</a:t>
            </a:r>
          </a:p>
          <a:p>
            <a:r>
              <a:rPr lang="en-GB" dirty="0" smtClean="0"/>
              <a:t>R</a:t>
            </a:r>
            <a:r>
              <a:rPr lang="sr-Latn-RS" dirty="0" smtClean="0"/>
              <a:t>azličito opravdanje institucija (primer izbora)</a:t>
            </a:r>
          </a:p>
          <a:p>
            <a:r>
              <a:rPr lang="sr-Latn-RS" b="1" dirty="0" smtClean="0"/>
              <a:t>Agregativni regulativni ideal</a:t>
            </a:r>
            <a:r>
              <a:rPr lang="sr-Latn-RS" dirty="0" smtClean="0"/>
              <a:t>: agregacija individualnih preferencija u kolektivni izbor na fer i efikasan način. </a:t>
            </a:r>
          </a:p>
          <a:p>
            <a:r>
              <a:rPr lang="sr-Latn-RS" b="1" dirty="0" smtClean="0"/>
              <a:t>Deliberativni regulativni ideal</a:t>
            </a:r>
            <a:r>
              <a:rPr lang="sr-Latn-RS" dirty="0" smtClean="0"/>
              <a:t>: konflikt političkih preferencija se rešava u otvorenoj i neprisilnoj raspravi u kojoj se dolazi do saglasnosti oko nekog supstantivnog suda ili procedure donošenja odluka transformacijom preferencija.</a:t>
            </a:r>
          </a:p>
          <a:p>
            <a:r>
              <a:rPr lang="sr-Latn-RS" b="1" dirty="0" smtClean="0"/>
              <a:t>Epistemički regulativni ideal</a:t>
            </a:r>
            <a:r>
              <a:rPr lang="sr-Latn-RS" dirty="0" smtClean="0"/>
              <a:t>: demokratka procedura ima za cilj da dođe do tačnog odgovora na neko pitanje od važnosti za političku zajednicu</a:t>
            </a:r>
          </a:p>
          <a:p>
            <a:r>
              <a:rPr lang="en-GB" dirty="0" smtClean="0"/>
              <a:t>U</a:t>
            </a:r>
            <a:r>
              <a:rPr lang="sr-Latn-RS" dirty="0" smtClean="0"/>
              <a:t> osnovi različito shvatanje ljudske prirode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Demokratija kao...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</a:t>
            </a:r>
            <a:r>
              <a:rPr lang="sr-Latn-RS" dirty="0" smtClean="0"/>
              <a:t>gregativna demokratija – ako je procedura agregacije individualnih preferenci fer, onda je odluka legitimna bez obzira na njen kvalitet</a:t>
            </a:r>
          </a:p>
          <a:p>
            <a:r>
              <a:rPr lang="sr-Latn-RS" dirty="0" smtClean="0"/>
              <a:t>Deliberativna demokratija – ako je odluka doneta posle deliberacije pod određenim uslovima, onda je legitimna bez obzira na njen kvalitet</a:t>
            </a:r>
          </a:p>
          <a:p>
            <a:r>
              <a:rPr lang="sr-Latn-RS" dirty="0" smtClean="0"/>
              <a:t>Standard prema kome merimo kvalitet odluke je uvek sporan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</a:t>
            </a:r>
            <a:r>
              <a:rPr lang="sr-Latn-RS" dirty="0" smtClean="0"/>
              <a:t>egitimnost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</a:t>
            </a:r>
            <a:r>
              <a:rPr lang="sr-Latn-RS" dirty="0" smtClean="0"/>
              <a:t>askavci, demagozi, nesputani izvršioci narodne volje – zašto je demokratija podložna demagogiji?</a:t>
            </a:r>
            <a:endParaRPr lang="sr-Latn-RS" dirty="0" smtClean="0"/>
          </a:p>
          <a:p>
            <a:r>
              <a:rPr lang="sr-Latn-RS" dirty="0" smtClean="0"/>
              <a:t>Klod Lefor: gde je mesto moći u različitim oblicima političkog uređenja, a gde u demokratiji?</a:t>
            </a:r>
          </a:p>
          <a:p>
            <a:r>
              <a:rPr lang="sr-Latn-RS" dirty="0" smtClean="0"/>
              <a:t>Narod? Većina? Vlast u demokratiji je prazno mesto</a:t>
            </a:r>
          </a:p>
          <a:p>
            <a:r>
              <a:rPr lang="en-GB" dirty="0" smtClean="0"/>
              <a:t>P</a:t>
            </a:r>
            <a:r>
              <a:rPr lang="sr-Latn-RS" dirty="0" smtClean="0"/>
              <a:t>roblem vakuuma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Prazan prostor demokratije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Šumpeter:</a:t>
            </a:r>
            <a:endParaRPr lang="sr-Latn-RS" dirty="0" smtClean="0"/>
          </a:p>
          <a:p>
            <a:pPr>
              <a:buFontTx/>
              <a:buChar char="-"/>
            </a:pPr>
            <a:r>
              <a:rPr lang="sr-Latn-RS" sz="2800" dirty="0" smtClean="0"/>
              <a:t>kritika klasične (idealne) demokratije i opšteg dobra; </a:t>
            </a:r>
          </a:p>
          <a:p>
            <a:pPr>
              <a:buFontTx/>
              <a:buChar char="-"/>
            </a:pPr>
            <a:r>
              <a:rPr lang="sr-Latn-RS" sz="2800" dirty="0" smtClean="0"/>
              <a:t>proceduralni minimalizam i ograničena vrednost demokratije kao metoda;</a:t>
            </a:r>
          </a:p>
          <a:p>
            <a:pPr>
              <a:buFontTx/>
              <a:buChar char="-"/>
            </a:pPr>
            <a:r>
              <a:rPr lang="sr-Latn-RS" sz="2800" dirty="0" smtClean="0"/>
              <a:t>iracionalnost ljudi u politici (nema univerzalne racionalnosti)</a:t>
            </a:r>
          </a:p>
          <a:p>
            <a:pPr>
              <a:buFontTx/>
              <a:buChar char="-"/>
            </a:pPr>
            <a:r>
              <a:rPr lang="sr-Latn-RS" sz="2800" dirty="0" smtClean="0"/>
              <a:t>značaj političkih vođa koji kao preduzetnici kreiraju i menjaju preferencije i mišljenja birača i “proizvode volju”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Racionalnost građana: razbijanje mita o </a:t>
            </a:r>
            <a:r>
              <a:rPr lang="sr-Latn-RS" sz="3200" dirty="0" smtClean="0"/>
              <a:t>Šumpeter-Dauns </a:t>
            </a:r>
            <a:r>
              <a:rPr lang="sr-Latn-RS" sz="3200" dirty="0" smtClean="0"/>
              <a:t>teoriji demokratije</a:t>
            </a:r>
            <a:endParaRPr lang="en-GB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Javni izbor (Public Choice): </a:t>
            </a:r>
          </a:p>
          <a:p>
            <a:pPr>
              <a:buFontTx/>
              <a:buChar char="-"/>
            </a:pPr>
            <a:r>
              <a:rPr lang="sr-Latn-RS" sz="2800" dirty="0" smtClean="0"/>
              <a:t>metodološke fikcije (o datim preferencijama);</a:t>
            </a:r>
          </a:p>
          <a:p>
            <a:pPr>
              <a:buFontTx/>
              <a:buChar char="-"/>
            </a:pPr>
            <a:r>
              <a:rPr lang="en-GB" sz="2800" dirty="0" smtClean="0"/>
              <a:t>M</a:t>
            </a:r>
            <a:r>
              <a:rPr lang="sr-Latn-RS" sz="2800" dirty="0" smtClean="0"/>
              <a:t>odeliranje političkog takmičenja u kom se političari pasivno prilagođavaju volji većine (volji srednjeg birača)</a:t>
            </a:r>
          </a:p>
          <a:p>
            <a:pPr>
              <a:buFontTx/>
              <a:buChar char="-"/>
            </a:pPr>
            <a:r>
              <a:rPr lang="sr-Latn-RS" sz="2800" dirty="0" smtClean="0"/>
              <a:t>racionalnost aktera: cost-benefit analiza o sticanju znanja pred donošenje odluke</a:t>
            </a:r>
          </a:p>
          <a:p>
            <a:pPr>
              <a:buFontTx/>
              <a:buChar char="-"/>
            </a:pPr>
            <a:r>
              <a:rPr lang="en-GB" sz="2800" dirty="0" smtClean="0"/>
              <a:t>I</a:t>
            </a:r>
            <a:r>
              <a:rPr lang="sr-Latn-RS" sz="2800" dirty="0" smtClean="0"/>
              <a:t>ndiferentnost i otuđenje glasača maksimizirani tokom “savršenog” političkog takmičenja za srednjeg birača: glasanje nema instrumentalnu racionalnost</a:t>
            </a:r>
          </a:p>
          <a:p>
            <a:pPr>
              <a:buFontTx/>
              <a:buChar char="-"/>
            </a:pPr>
            <a:r>
              <a:rPr lang="en-GB" sz="2800" dirty="0" smtClean="0"/>
              <a:t>J</a:t>
            </a:r>
            <a:r>
              <a:rPr lang="sr-Latn-RS" sz="2800" dirty="0" smtClean="0"/>
              <a:t>ednodimenzionalna pitanja (referendumi)</a:t>
            </a:r>
          </a:p>
          <a:p>
            <a:pPr>
              <a:buFontTx/>
              <a:buChar char="-"/>
            </a:pPr>
            <a:r>
              <a:rPr lang="sr-Latn-RS" sz="2800" dirty="0" smtClean="0"/>
              <a:t>Društvena odgovornost za dugoročnu korist: opasno približavanje teorije arhineprijateljima - klasičnim teorijama demokratije!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Racionalnost građana: razbijanje mita o </a:t>
            </a:r>
            <a:r>
              <a:rPr lang="sr-Latn-RS" sz="3200" dirty="0" smtClean="0"/>
              <a:t>Šumpeter-Dauns </a:t>
            </a:r>
            <a:r>
              <a:rPr lang="sr-Latn-RS" sz="3200" dirty="0" smtClean="0"/>
              <a:t>teoriji </a:t>
            </a:r>
            <a:r>
              <a:rPr lang="sr-Latn-RS" sz="3200" dirty="0" smtClean="0"/>
              <a:t>demokratije (II)</a:t>
            </a:r>
            <a:endParaRPr lang="en-GB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Da li građani </a:t>
            </a:r>
            <a:r>
              <a:rPr lang="sr-Latn-RS" b="1" dirty="0" smtClean="0"/>
              <a:t>treba</a:t>
            </a:r>
            <a:r>
              <a:rPr lang="sr-Latn-RS" dirty="0" smtClean="0"/>
              <a:t> da proveravaju ili usmeravaju političare i eksperte?</a:t>
            </a:r>
          </a:p>
          <a:p>
            <a:endParaRPr lang="sr-Latn-RS" dirty="0" smtClean="0"/>
          </a:p>
          <a:p>
            <a:r>
              <a:rPr lang="sr-Latn-RS" dirty="0" smtClean="0"/>
              <a:t>Da li građani </a:t>
            </a:r>
            <a:r>
              <a:rPr lang="sr-Latn-RS" b="1" dirty="0" smtClean="0"/>
              <a:t>mogu</a:t>
            </a:r>
            <a:r>
              <a:rPr lang="sr-Latn-RS" dirty="0" smtClean="0"/>
              <a:t> da usmeravaju ili mogu samo da kontrolišu političare i eksperte?</a:t>
            </a:r>
          </a:p>
          <a:p>
            <a:endParaRPr lang="sr-Latn-RS" dirty="0" smtClean="0"/>
          </a:p>
          <a:p>
            <a:r>
              <a:rPr lang="sr-Latn-RS" dirty="0" smtClean="0"/>
              <a:t>Da li su građani racionalni ili iracionalni?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Epistemokratija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Ranije: vladavina neuke mase</a:t>
            </a:r>
          </a:p>
          <a:p>
            <a:r>
              <a:rPr lang="sr-Latn-RS" dirty="0" smtClean="0"/>
              <a:t>Savremeno tumačenje iracionalnosti: prihvatanje mera koje ne dovode do ciljeva; netranzitivnost, neusaglašenost odluka</a:t>
            </a:r>
          </a:p>
          <a:p>
            <a:r>
              <a:rPr lang="sr-Latn-RS" dirty="0" smtClean="0"/>
              <a:t>Čemu uopšte glasanje?</a:t>
            </a:r>
          </a:p>
          <a:p>
            <a:r>
              <a:rPr lang="en-GB" i="1" dirty="0" smtClean="0"/>
              <a:t>H</a:t>
            </a:r>
            <a:r>
              <a:rPr lang="sr-Latn-RS" i="1" dirty="0" smtClean="0"/>
              <a:t>ipoteza etičkog glasanja </a:t>
            </a:r>
            <a:r>
              <a:rPr lang="sr-Latn-RS" dirty="0" smtClean="0"/>
              <a:t>(građanska dužnost)</a:t>
            </a:r>
          </a:p>
          <a:p>
            <a:r>
              <a:rPr lang="sr-Latn-RS" i="1" dirty="0" smtClean="0"/>
              <a:t>Hipoteza ekspresivnog glasanja </a:t>
            </a:r>
            <a:r>
              <a:rPr lang="sr-Latn-RS" dirty="0" smtClean="0"/>
              <a:t>(satisfakcija u izražavanju mišljenja bez postizanja određenog željenog političkog ishoda)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Iracionalno ponašanje birača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Populizam &lt; TDI &lt; deliberativna demokratija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TDI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Latn-RS" dirty="0" smtClean="0"/>
              <a:t>DD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67544" y="1700808"/>
            <a:ext cx="4029844" cy="3685249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 smtClean="0"/>
              <a:t>Teorije društvenog izbora protiv “narodnog izbora”, “narodne volje”</a:t>
            </a:r>
          </a:p>
          <a:p>
            <a:r>
              <a:rPr lang="en-GB" dirty="0" smtClean="0"/>
              <a:t>L</a:t>
            </a:r>
            <a:r>
              <a:rPr lang="sr-Latn-RS" dirty="0" smtClean="0"/>
              <a:t>iberalizam vs populizam</a:t>
            </a:r>
          </a:p>
          <a:p>
            <a:r>
              <a:rPr lang="en-GB" dirty="0" smtClean="0"/>
              <a:t>P</a:t>
            </a:r>
            <a:r>
              <a:rPr lang="sr-Latn-RS" dirty="0" smtClean="0"/>
              <a:t>roblemi društvenog izbora: nema fer i racionalne procedure agregacije preferencija – arbitrarnost pravila o donošenju odluka </a:t>
            </a:r>
            <a:r>
              <a:rPr lang="sr-Latn-RS" dirty="0"/>
              <a:t>i</a:t>
            </a:r>
            <a:r>
              <a:rPr lang="sr-Latn-RS" dirty="0" smtClean="0"/>
              <a:t> strateško glasanje = </a:t>
            </a:r>
            <a:r>
              <a:rPr lang="sr-Latn-RS" i="1" dirty="0" smtClean="0"/>
              <a:t>demokratska odluka arbitrarna</a:t>
            </a:r>
          </a:p>
          <a:p>
            <a:r>
              <a:rPr lang="sr-Latn-RS" dirty="0" smtClean="0"/>
              <a:t>Riker: umanjenje značaja izbornog procesa, smena korumpirane vlasti</a:t>
            </a:r>
          </a:p>
          <a:p>
            <a:r>
              <a:rPr lang="en-GB" dirty="0" smtClean="0"/>
              <a:t>D</a:t>
            </a:r>
            <a:r>
              <a:rPr lang="sr-Latn-RS" dirty="0" smtClean="0"/>
              <a:t>a li zaista?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700808"/>
            <a:ext cx="3970784" cy="3685249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K</a:t>
            </a:r>
            <a:r>
              <a:rPr lang="sr-Latn-RS" dirty="0" smtClean="0"/>
              <a:t>onsenzus u deliberaciji vs. glasanje</a:t>
            </a:r>
          </a:p>
          <a:p>
            <a:r>
              <a:rPr lang="en-GB" dirty="0" smtClean="0"/>
              <a:t>A</a:t>
            </a:r>
            <a:r>
              <a:rPr lang="sr-Latn-RS" dirty="0" smtClean="0"/>
              <a:t>li ako nastupi glasanje posle deliberacije – problemi društvenog izbora!</a:t>
            </a:r>
          </a:p>
          <a:p>
            <a:r>
              <a:rPr lang="en-GB" dirty="0" smtClean="0"/>
              <a:t>E</a:t>
            </a:r>
            <a:r>
              <a:rPr lang="sr-Latn-RS" dirty="0" smtClean="0"/>
              <a:t>liminacija nekih preferencija u deliberaciji (Miler): zasnovanih na netačnim empirijskim činjenicama; moralno odvratnih; “dobro-samo-za-mene”</a:t>
            </a:r>
          </a:p>
          <a:p>
            <a:r>
              <a:rPr lang="sr-Latn-RS" dirty="0" smtClean="0"/>
              <a:t>Jednodimenzionala pitanja tzv. “single peak” (podela odluke na više komponenti, izbegavanje manipulacije agendom javnom deliberacijom)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322</TotalTime>
  <Words>781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Prazan prostor i racionalnost kao problemi demokratije - i neka deliberativna rešenja</vt:lpstr>
      <vt:lpstr>Demokratija kao...</vt:lpstr>
      <vt:lpstr>Legitimnost </vt:lpstr>
      <vt:lpstr>Prazan prostor demokratije</vt:lpstr>
      <vt:lpstr>Racionalnost građana: razbijanje mita o Šumpeter-Dauns teoriji demokratije</vt:lpstr>
      <vt:lpstr>Racionalnost građana: razbijanje mita o Šumpeter-Dauns teoriji demokratije (II)</vt:lpstr>
      <vt:lpstr>Epistemokratija</vt:lpstr>
      <vt:lpstr>Iracionalno ponašanje birača</vt:lpstr>
      <vt:lpstr>Populizam &lt; TDI &lt; deliberativna demokratija</vt:lpstr>
      <vt:lpstr>Arbitrarnost pravila o odličivanjau: većinsko pravilo</vt:lpstr>
      <vt:lpstr>Arbitrarnost pravila o odlučivanju: glasanje zasnovano na konsenzusu</vt:lpstr>
      <vt:lpstr>Strateško glasanje</vt:lpstr>
      <vt:lpstr>Druga opravdanja demokratije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Prazan prostor i racionalnost kao problemi demokratije - i neka rešenja</dc:title>
  <dc:creator>Biljana Djordjevic</dc:creator>
  <cp:lastModifiedBy>Biljana Djordjevic</cp:lastModifiedBy>
  <cp:revision>20</cp:revision>
  <dcterms:created xsi:type="dcterms:W3CDTF">2014-05-07T00:51:53Z</dcterms:created>
  <dcterms:modified xsi:type="dcterms:W3CDTF">2014-05-07T06:14:26Z</dcterms:modified>
</cp:coreProperties>
</file>